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"/>
  </p:notesMasterIdLst>
  <p:sldIdLst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S Durner" initials="LD" lastIdx="1" clrIdx="0">
    <p:extLst>
      <p:ext uri="{19B8F6BF-5375-455C-9EA6-DF929625EA0E}">
        <p15:presenceInfo xmlns:p15="http://schemas.microsoft.com/office/powerpoint/2012/main" userId="LS Dur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5"/>
    <p:restoredTop sz="92871"/>
  </p:normalViewPr>
  <p:slideViewPr>
    <p:cSldViewPr showGuides="1">
      <p:cViewPr varScale="1">
        <p:scale>
          <a:sx n="72" d="100"/>
          <a:sy n="72" d="100"/>
        </p:scale>
        <p:origin x="18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5T17:38:06.910" idx="1">
    <p:pos x="5274" y="3787"/>
    <p:text>Der Link ist leider nicht mehr aktiv.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4B00-A341-4B60-A941-69983A0B0000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90D-CE1F-4960-968F-F0B051DE98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3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390D-CE1F-4960-968F-F0B051DE986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8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551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92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60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80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5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05B19F-2F73-FF45-9BE0-1F15DB3113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029B-37BD-484F-A0A8-FA166C3F74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220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47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08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75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42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98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96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3CA7FB-2EAE-CA42-951F-F1F684FDA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DDA8CF-FD13-B845-BB09-F4C09C424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EF55A2A-0436-5A43-824C-D1C5B3D9A5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37300"/>
            <a:ext cx="514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A184EAD-6DB5-3649-BF70-5483C270B6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1" name="Text Box 8">
            <a:extLst>
              <a:ext uri="{FF2B5EF4-FFF2-40B4-BE49-F238E27FC236}">
                <a16:creationId xmlns:a16="http://schemas.microsoft.com/office/drawing/2014/main" id="{95851248-66BA-1B42-A82E-A1154D86DD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59856" y="6146948"/>
            <a:ext cx="3824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400" dirty="0"/>
              <a:t>Vorlesung: Staatsrecht I</a:t>
            </a:r>
          </a:p>
          <a:p>
            <a:pPr algn="ctr" eaLnBrk="1" hangingPunct="1">
              <a:defRPr/>
            </a:pPr>
            <a:r>
              <a:rPr lang="de-DE" altLang="de-DE" sz="1400" dirty="0"/>
              <a:t>Prof. Dr. Dr. Wolfgang </a:t>
            </a:r>
            <a:r>
              <a:rPr lang="de-DE" altLang="de-DE" sz="1400" dirty="0" err="1"/>
              <a:t>Durner</a:t>
            </a:r>
            <a:r>
              <a:rPr lang="de-DE" altLang="de-DE" sz="1400" dirty="0"/>
              <a:t> LL.M.</a:t>
            </a:r>
          </a:p>
        </p:txBody>
      </p:sp>
      <p:pic>
        <p:nvPicPr>
          <p:cNvPr id="1030" name="Grafik 6">
            <a:extLst>
              <a:ext uri="{FF2B5EF4-FFF2-40B4-BE49-F238E27FC236}">
                <a16:creationId xmlns:a16="http://schemas.microsoft.com/office/drawing/2014/main" id="{704F1D2C-4658-8E43-9F10-E3040879E0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43588"/>
            <a:ext cx="18669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7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65138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73125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295400" indent="-242888" algn="just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1703388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160588" indent="-228600" algn="just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617788" indent="-228600" algn="just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074988" indent="-228600" algn="just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532188" indent="-228600" algn="just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09.05.2023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06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Vorlesung „Staatsrecht I“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Prof. Dr. Dr. </a:t>
            </a:r>
            <a:r>
              <a:rPr lang="de-DE" sz="2400" b="1" dirty="0" err="1">
                <a:solidFill>
                  <a:schemeClr val="tx1"/>
                </a:solidFill>
              </a:rPr>
              <a:t>Durner</a:t>
            </a:r>
            <a:r>
              <a:rPr lang="de-DE" sz="2400" b="1" dirty="0">
                <a:solidFill>
                  <a:schemeClr val="tx1"/>
                </a:solidFill>
              </a:rPr>
              <a:t> LL.M.</a:t>
            </a:r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43496EB8-3809-0943-BFB0-8B3012A75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68413"/>
            <a:ext cx="18669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77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3350"/>
            <a:ext cx="7572428" cy="593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714348" y="628652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Monumenta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Germaniae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Historica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Das Bundesstaatsprinzip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300"/>
              </a:spcAft>
              <a:buNone/>
              <a:tabLst>
                <a:tab pos="226695" algn="l"/>
                <a:tab pos="449580" algn="l"/>
              </a:tabLst>
            </a:pPr>
            <a:r>
              <a:rPr lang="de-DE" sz="15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Vgl. dazu BVerfGE 12, 205, 244, 251, 254:</a:t>
            </a:r>
            <a:endParaRPr lang="de-DE" sz="15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 kann dahingestellt bleiben, ob die für die bundesstaatliche Struktur unserer Verfassungsordnung </a:t>
            </a:r>
            <a:r>
              <a:rPr lang="de-DE" sz="15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grundlegende Vorschrift des Art. 30 GG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jede staatliche Tätigkeit schlechthin erfasst. Jedenfalls fällt unter diese Kompetenznorm diejenige </a:t>
            </a:r>
            <a:r>
              <a:rPr lang="de-DE" sz="15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Betätigung des Staates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die der </a:t>
            </a:r>
            <a:r>
              <a:rPr lang="de-DE" sz="15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Erfüllung öffentlicher Aufgaben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dient, und zwar ohne Rücksicht darauf, ob Mittel des öffentlichen oder des privaten Rechts verwendet werden. </a:t>
            </a:r>
          </a:p>
          <a:p>
            <a:pPr lvl="0" algn="just"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Eine </a:t>
            </a:r>
            <a:r>
              <a:rPr lang="de-DE" sz="15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Kompetenz aus der Natur der Sache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ist begründet nach dem „ungeschriebenen, im Wesen der Dinge begründeten, mithin einer ausdrücklichen Anerkennung durch die Reichsverfassung nicht bedürftigen Rechtssatz, wonach gewisse Sachgebiete, weil sie ihrer Natur nach </a:t>
            </a:r>
            <a:r>
              <a:rPr lang="de-DE" sz="1500" dirty="0" err="1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eigenste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der partikularen Gesetzgebungszuständigkeit a priori entrückte Angelegenheiten des Reichs darstellen, vom Reiche und nur von ihm geregelt werden können“.</a:t>
            </a:r>
          </a:p>
          <a:p>
            <a:pPr lvl="0" algn="just">
              <a:buFont typeface="Wingdings" pitchFamily="2" charset="2"/>
              <a:buChar char="§"/>
              <a:tabLst>
                <a:tab pos="457200" algn="l"/>
              </a:tabLst>
            </a:pP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Im deutschen Bundesstaat wird das gesamte verfassungsrechtliche Verhältnis zwischen dem Gesamtstaat und seinen Gliedern sowie das verfassungsrechtliche Verhältnis zwischen den Gliedern durch den ungeschriebenen Verfassungsgrundsatz von der wechselseitigen </a:t>
            </a:r>
            <a:r>
              <a:rPr lang="de-DE" sz="15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Pflicht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des Bundes und der Länder </a:t>
            </a:r>
            <a:r>
              <a:rPr lang="de-DE" sz="15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zu bundesfreundlichem Verhalten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beherrscht 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Symbol"/>
              </a:rPr>
              <a:t>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Symbol"/>
              </a:rPr>
              <a:t>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Das Bundesverfassungsgericht hat daraus eine Reihe konkreter Rechtspflichten entwickelt. 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Symbol"/>
              </a:rPr>
              <a:t>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Symbol"/>
              </a:rPr>
              <a:t>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Eine dieser Pflichten besteht darin, dass die finanzstärkeren Länder den schwächeren Ländern in gewissen Grenzen Hilfe zu leisten haben. Der Verfassungsgrundsatz kann ferner 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Symbol"/>
              </a:rPr>
              <a:t>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Symbol"/>
              </a:rPr>
              <a:t> </a:t>
            </a:r>
            <a:r>
              <a:rPr lang="de-DE" sz="15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eine gesteigerte Mitwirkungspflicht aller Beteiligten begründen.</a:t>
            </a: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Bildschirmpräsentation (4:3)</PresentationFormat>
  <Paragraphs>9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Wingdings</vt:lpstr>
      <vt:lpstr>1_Standarddesign</vt:lpstr>
      <vt:lpstr>Larissa-Design</vt:lpstr>
      <vt:lpstr>Vorlesung „Staatsrecht I“</vt:lpstr>
      <vt:lpstr>PowerPoint-Präsentation</vt:lpstr>
      <vt:lpstr>Das Bundesstaatsprinzip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„Staatsrecht I“</dc:title>
  <dc:creator>lsadmin</dc:creator>
  <cp:lastModifiedBy>Geschäftszimmer LS.D</cp:lastModifiedBy>
  <cp:revision>8</cp:revision>
  <dcterms:created xsi:type="dcterms:W3CDTF">2013-03-12T16:57:02Z</dcterms:created>
  <dcterms:modified xsi:type="dcterms:W3CDTF">2023-05-09T10:06:06Z</dcterms:modified>
</cp:coreProperties>
</file>