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min von Weschpfennig" initials="Av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5"/>
    <p:restoredTop sz="92871"/>
  </p:normalViewPr>
  <p:slideViewPr>
    <p:cSldViewPr showGuides="1">
      <p:cViewPr varScale="1">
        <p:scale>
          <a:sx n="72" d="100"/>
          <a:sy n="72" d="100"/>
        </p:scale>
        <p:origin x="18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2680B-DDD5-4FD2-8C20-E2E49923E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8E4FA-CC7D-43C0-B287-CB45488013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073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872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05B19F-2F73-FF45-9BE0-1F15DB31133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029B-37BD-484F-A0A8-FA166C3F74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581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3CA7FB-2EAE-CA42-951F-F1F684FDA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DDA8CF-FD13-B845-BB09-F4C09C424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EF55A2A-0436-5A43-824C-D1C5B3D9A5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37300"/>
            <a:ext cx="51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184EAD-6DB5-3649-BF70-5483C270B60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95851248-66BA-1B42-A82E-A1154D86DD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59856" y="6146948"/>
            <a:ext cx="382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1400" dirty="0"/>
              <a:t>Vorlesung: Staatsrecht I</a:t>
            </a:r>
          </a:p>
          <a:p>
            <a:pPr algn="ctr" eaLnBrk="1" hangingPunct="1">
              <a:defRPr/>
            </a:pPr>
            <a:r>
              <a:rPr lang="de-DE" altLang="de-DE" sz="1400" dirty="0"/>
              <a:t>Prof. Dr. Dr. Wolfgang </a:t>
            </a:r>
            <a:r>
              <a:rPr lang="de-DE" altLang="de-DE" sz="1400" dirty="0" err="1"/>
              <a:t>Durner</a:t>
            </a:r>
            <a:r>
              <a:rPr lang="de-DE" altLang="de-DE" sz="1400" dirty="0"/>
              <a:t> LL.M.</a:t>
            </a:r>
          </a:p>
        </p:txBody>
      </p:sp>
      <p:pic>
        <p:nvPicPr>
          <p:cNvPr id="1030" name="Grafik 6">
            <a:extLst>
              <a:ext uri="{FF2B5EF4-FFF2-40B4-BE49-F238E27FC236}">
                <a16:creationId xmlns:a16="http://schemas.microsoft.com/office/drawing/2014/main" id="{704F1D2C-4658-8E43-9F10-E3040879E0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43588"/>
            <a:ext cx="1866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47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873125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295400" indent="-242888" algn="just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1703388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1605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6177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0749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5321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Vorlesung „Staatsrecht I“</a:t>
            </a:r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solidFill>
                  <a:schemeClr val="tx1"/>
                </a:solidFill>
              </a:rPr>
              <a:t>Prof. Dr. Dr. </a:t>
            </a:r>
            <a:r>
              <a:rPr lang="de-DE" sz="2400" b="1" dirty="0" err="1">
                <a:solidFill>
                  <a:schemeClr val="tx1"/>
                </a:solidFill>
              </a:rPr>
              <a:t>Durner</a:t>
            </a:r>
            <a:r>
              <a:rPr lang="de-DE" sz="2400" b="1" dirty="0">
                <a:solidFill>
                  <a:schemeClr val="tx1"/>
                </a:solidFill>
              </a:rPr>
              <a:t> LL.M.</a:t>
            </a:r>
          </a:p>
        </p:txBody>
      </p:sp>
      <p:pic>
        <p:nvPicPr>
          <p:cNvPr id="7" name="Grafik 1">
            <a:extLst>
              <a:ext uri="{FF2B5EF4-FFF2-40B4-BE49-F238E27FC236}">
                <a16:creationId xmlns:a16="http://schemas.microsoft.com/office/drawing/2014/main" id="{FAFA844C-5855-2240-879F-0FE917A16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68413"/>
            <a:ext cx="1866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95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100" b="1" dirty="0">
                <a:latin typeface="Arial" panose="020B0604020202020204" pitchFamily="34" charset="0"/>
                <a:cs typeface="Arial" panose="020B0604020202020204" pitchFamily="34" charset="0"/>
              </a:rPr>
              <a:t>Die Änderung der Verfassung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073427"/>
          </a:xfrm>
        </p:spPr>
        <p:txBody>
          <a:bodyPr>
            <a:noAutofit/>
          </a:bodyPr>
          <a:lstStyle/>
          <a:p>
            <a:pPr marL="0" indent="0" defTabSz="180000">
              <a:spcAft>
                <a:spcPts val="0"/>
              </a:spcAft>
              <a:buNone/>
            </a:pPr>
            <a:endParaRPr lang="de-DE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defTabSz="180000">
              <a:spcAft>
                <a:spcPts val="0"/>
              </a:spcAft>
              <a:buNone/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Verfassungsändernde Gesetzgebung (Art. 79 GG)</a:t>
            </a:r>
          </a:p>
          <a:p>
            <a:pPr marL="0" indent="0" defTabSz="180000">
              <a:spcAft>
                <a:spcPts val="0"/>
              </a:spcAft>
              <a:buNone/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Die Verfassung selbst kann nicht normieren, wie sie entsteht 			</a:t>
            </a:r>
          </a:p>
          <a:p>
            <a:pPr marL="0" indent="0" defTabSz="180000">
              <a:spcAft>
                <a:spcPts val="0"/>
              </a:spcAft>
              <a:buNone/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/>
              </a:rPr>
              <a:t>		</a:t>
            </a: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verfassungsgebende Gewalt</a:t>
            </a: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des Volkes; Art. 146 GG; anderes gilt für die 		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Verfassungsänderung</a:t>
            </a: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</a:t>
            </a:r>
          </a:p>
          <a:p>
            <a:pPr marL="0" indent="0" defTabSz="180000">
              <a:spcAft>
                <a:spcPts val="0"/>
              </a:spcAft>
              <a:buNone/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lvl="0" defTabSz="180000">
              <a:buFont typeface="Wingdings" pitchFamily="2" charset="2"/>
              <a:buChar char="§"/>
              <a:tabLst>
                <a:tab pos="457200" algn="l"/>
              </a:tabLst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Art. 79 Abs. 1 Satz 1 GG: 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keine Verfassungsdurchbrechung</a:t>
            </a: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(vgl. aber Art. 23 Abs. 1 Satz 3 GG)</a:t>
            </a:r>
          </a:p>
          <a:p>
            <a:pPr lvl="0" defTabSz="180000">
              <a:buFont typeface="+mj-lt"/>
              <a:buAutoNum type="arabicPeriod"/>
              <a:tabLst>
                <a:tab pos="457200" algn="l"/>
              </a:tabLst>
            </a:pPr>
            <a:endParaRPr lang="de-DE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defTabSz="180000">
              <a:buFont typeface="Wingdings" pitchFamily="2" charset="2"/>
              <a:buChar char="§"/>
              <a:tabLst>
                <a:tab pos="457200" algn="l"/>
              </a:tabLst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Art. 79 Abs. 2 GG: 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qualifizierte Mehrheiten</a:t>
            </a: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in Bundestag und Bundesrat, Zwei-Drittel der Stimmen der Mitgliederzahl dieser Verfassungsorgane (Art. 121; 52 Abs. 3 Satz 1 GG)</a:t>
            </a:r>
          </a:p>
          <a:p>
            <a:pPr marL="0" lvl="0" indent="0" defTabSz="180000">
              <a:buNone/>
              <a:tabLst>
                <a:tab pos="457200" algn="l"/>
              </a:tabLst>
            </a:pPr>
            <a:endParaRPr lang="de-DE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defTabSz="180000">
              <a:buFont typeface="Wingdings" pitchFamily="2" charset="2"/>
              <a:buChar char="§"/>
              <a:tabLst>
                <a:tab pos="457200" algn="l"/>
              </a:tabLst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Art. 79 Abs. 3 GG: 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Ewigkeitsgarantie</a:t>
            </a:r>
            <a:endParaRPr lang="de-DE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6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de-D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Ist Art. 79 Abs. 3 GG ebenfalls unabänderlich?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Was genau ist der Änderung entzogen?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sz="3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lvl="0">
              <a:buFont typeface="Wingdings" pitchFamily="2" charset="2"/>
              <a:buChar char="§"/>
              <a:tabLst>
                <a:tab pos="457200" algn="l"/>
              </a:tabLst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Gliederung des Bundes in Länder  - </a:t>
            </a:r>
            <a:r>
              <a:rPr lang="de-DE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nicht</a:t>
            </a: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hingegen der existierende Zuschnitt der Länder, Art. 29 GG.</a:t>
            </a:r>
          </a:p>
          <a:p>
            <a:pPr lvl="0">
              <a:buFont typeface="Wingdings" pitchFamily="2" charset="2"/>
              <a:buChar char="§"/>
              <a:tabLst>
                <a:tab pos="457200" algn="l"/>
              </a:tabLst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Grundsätzliche Mitwirkung der Länder bei der Bundesgesetzgebung – nicht die konkrete Ausgestaltung des Bundesrates</a:t>
            </a:r>
          </a:p>
          <a:p>
            <a:pPr lvl="0">
              <a:buFont typeface="Wingdings" pitchFamily="2" charset="2"/>
              <a:buChar char="§"/>
              <a:tabLst>
                <a:tab pos="457200" algn="l"/>
              </a:tabLst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die in den Art. 1 </a:t>
            </a:r>
            <a:r>
              <a:rPr lang="de-DE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und</a:t>
            </a: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 GG niedergelegten Grundsätze (BVerfGE 30, 1 „Abhörurteil“: verboten ist nur eine prinzipielle Preisgabe der geschützten Grundsätze, nicht systemimmanente Modifizierungen derselben)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r>
              <a:rPr lang="de-DE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Lesehinweise: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BVerfGE 30, 1 – Abhörurteil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BVerfGE 89, 155 – „</a:t>
            </a:r>
            <a:r>
              <a:rPr lang="de-DE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Maastrichturteil</a:t>
            </a:r>
            <a:r>
              <a:rPr lang="de-DE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“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BVerfGE 129, 124 - EFS </a:t>
            </a:r>
          </a:p>
        </p:txBody>
      </p:sp>
    </p:spTree>
    <p:extLst>
      <p:ext uri="{BB962C8B-B14F-4D97-AF65-F5344CB8AC3E}">
        <p14:creationId xmlns:p14="http://schemas.microsoft.com/office/powerpoint/2010/main" val="199470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</Words>
  <Application>Microsoft Office PowerPoint</Application>
  <PresentationFormat>Bildschirmpräsentation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1_Standarddesign</vt:lpstr>
      <vt:lpstr>Vorlesung „Staatsrecht I“</vt:lpstr>
      <vt:lpstr>Die Änderung der Verfassung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„Staatsrecht I“</dc:title>
  <dc:creator>lsadmin</dc:creator>
  <cp:lastModifiedBy>Geschäftszimmer LS.D</cp:lastModifiedBy>
  <cp:revision>10</cp:revision>
  <cp:lastPrinted>2023-05-09T11:16:34Z</cp:lastPrinted>
  <dcterms:created xsi:type="dcterms:W3CDTF">2013-03-19T13:14:42Z</dcterms:created>
  <dcterms:modified xsi:type="dcterms:W3CDTF">2023-05-09T11:16:43Z</dcterms:modified>
</cp:coreProperties>
</file>