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58" r:id="rId6"/>
    <p:sldId id="264" r:id="rId7"/>
    <p:sldId id="261" r:id="rId8"/>
    <p:sldId id="262" r:id="rId9"/>
    <p:sldId id="263" r:id="rId10"/>
    <p:sldId id="265" r:id="rId1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varScale="1">
        <p:scale>
          <a:sx n="103" d="100"/>
          <a:sy n="103" d="100"/>
        </p:scale>
        <p:origin x="-204" y="-96"/>
      </p:cViewPr>
      <p:guideLst>
        <p:guide orient="horz" pos="2160"/>
        <p:guide pos="2880"/>
      </p:guideLst>
    </p:cSldViewPr>
  </p:slideViewPr>
  <p:outlineViewPr>
    <p:cViewPr>
      <p:scale>
        <a:sx n="33" d="100"/>
        <a:sy n="33" d="100"/>
      </p:scale>
      <p:origin x="0" y="633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AE7DDE73-F16D-4AC5-8905-0BE239E92EDA}" type="datetimeFigureOut">
              <a:rPr lang="de-DE" smtClean="0"/>
              <a:t>10.10.2017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56FC090-BC01-4877-A192-34EF78135CF4}" type="slidenum">
              <a:rPr lang="de-DE" smtClean="0"/>
              <a:t>‹Nr.›</a:t>
            </a:fld>
            <a:endParaRPr lang="de-DE"/>
          </a:p>
        </p:txBody>
      </p:sp>
    </p:spTree>
    <p:extLst>
      <p:ext uri="{BB962C8B-B14F-4D97-AF65-F5344CB8AC3E}">
        <p14:creationId xmlns:p14="http://schemas.microsoft.com/office/powerpoint/2010/main" val="2942616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E7DDE73-F16D-4AC5-8905-0BE239E92EDA}" type="datetimeFigureOut">
              <a:rPr lang="de-DE" smtClean="0"/>
              <a:t>10.10.2017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56FC090-BC01-4877-A192-34EF78135CF4}" type="slidenum">
              <a:rPr lang="de-DE" smtClean="0"/>
              <a:t>‹Nr.›</a:t>
            </a:fld>
            <a:endParaRPr lang="de-DE"/>
          </a:p>
        </p:txBody>
      </p:sp>
    </p:spTree>
    <p:extLst>
      <p:ext uri="{BB962C8B-B14F-4D97-AF65-F5344CB8AC3E}">
        <p14:creationId xmlns:p14="http://schemas.microsoft.com/office/powerpoint/2010/main" val="4190679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E7DDE73-F16D-4AC5-8905-0BE239E92EDA}" type="datetimeFigureOut">
              <a:rPr lang="de-DE" smtClean="0"/>
              <a:t>10.10.2017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56FC090-BC01-4877-A192-34EF78135CF4}" type="slidenum">
              <a:rPr lang="de-DE" smtClean="0"/>
              <a:t>‹Nr.›</a:t>
            </a:fld>
            <a:endParaRPr lang="de-DE"/>
          </a:p>
        </p:txBody>
      </p:sp>
    </p:spTree>
    <p:extLst>
      <p:ext uri="{BB962C8B-B14F-4D97-AF65-F5344CB8AC3E}">
        <p14:creationId xmlns:p14="http://schemas.microsoft.com/office/powerpoint/2010/main" val="2344547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E7DDE73-F16D-4AC5-8905-0BE239E92EDA}" type="datetimeFigureOut">
              <a:rPr lang="de-DE" smtClean="0"/>
              <a:t>10.10.2017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56FC090-BC01-4877-A192-34EF78135CF4}" type="slidenum">
              <a:rPr lang="de-DE" smtClean="0"/>
              <a:t>‹Nr.›</a:t>
            </a:fld>
            <a:endParaRPr lang="de-DE"/>
          </a:p>
        </p:txBody>
      </p:sp>
    </p:spTree>
    <p:extLst>
      <p:ext uri="{BB962C8B-B14F-4D97-AF65-F5344CB8AC3E}">
        <p14:creationId xmlns:p14="http://schemas.microsoft.com/office/powerpoint/2010/main" val="454981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AE7DDE73-F16D-4AC5-8905-0BE239E92EDA}" type="datetimeFigureOut">
              <a:rPr lang="de-DE" smtClean="0"/>
              <a:t>10.10.2017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56FC090-BC01-4877-A192-34EF78135CF4}" type="slidenum">
              <a:rPr lang="de-DE" smtClean="0"/>
              <a:t>‹Nr.›</a:t>
            </a:fld>
            <a:endParaRPr lang="de-DE"/>
          </a:p>
        </p:txBody>
      </p:sp>
    </p:spTree>
    <p:extLst>
      <p:ext uri="{BB962C8B-B14F-4D97-AF65-F5344CB8AC3E}">
        <p14:creationId xmlns:p14="http://schemas.microsoft.com/office/powerpoint/2010/main" val="3017092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AE7DDE73-F16D-4AC5-8905-0BE239E92EDA}" type="datetimeFigureOut">
              <a:rPr lang="de-DE" smtClean="0"/>
              <a:t>10.10.2017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56FC090-BC01-4877-A192-34EF78135CF4}" type="slidenum">
              <a:rPr lang="de-DE" smtClean="0"/>
              <a:t>‹Nr.›</a:t>
            </a:fld>
            <a:endParaRPr lang="de-DE"/>
          </a:p>
        </p:txBody>
      </p:sp>
    </p:spTree>
    <p:extLst>
      <p:ext uri="{BB962C8B-B14F-4D97-AF65-F5344CB8AC3E}">
        <p14:creationId xmlns:p14="http://schemas.microsoft.com/office/powerpoint/2010/main" val="718669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AE7DDE73-F16D-4AC5-8905-0BE239E92EDA}" type="datetimeFigureOut">
              <a:rPr lang="de-DE" smtClean="0"/>
              <a:t>10.10.2017</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056FC090-BC01-4877-A192-34EF78135CF4}" type="slidenum">
              <a:rPr lang="de-DE" smtClean="0"/>
              <a:t>‹Nr.›</a:t>
            </a:fld>
            <a:endParaRPr lang="de-DE"/>
          </a:p>
        </p:txBody>
      </p:sp>
    </p:spTree>
    <p:extLst>
      <p:ext uri="{BB962C8B-B14F-4D97-AF65-F5344CB8AC3E}">
        <p14:creationId xmlns:p14="http://schemas.microsoft.com/office/powerpoint/2010/main" val="2621536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AE7DDE73-F16D-4AC5-8905-0BE239E92EDA}" type="datetimeFigureOut">
              <a:rPr lang="de-DE" smtClean="0"/>
              <a:t>10.10.2017</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056FC090-BC01-4877-A192-34EF78135CF4}" type="slidenum">
              <a:rPr lang="de-DE" smtClean="0"/>
              <a:t>‹Nr.›</a:t>
            </a:fld>
            <a:endParaRPr lang="de-DE"/>
          </a:p>
        </p:txBody>
      </p:sp>
    </p:spTree>
    <p:extLst>
      <p:ext uri="{BB962C8B-B14F-4D97-AF65-F5344CB8AC3E}">
        <p14:creationId xmlns:p14="http://schemas.microsoft.com/office/powerpoint/2010/main" val="2667360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AE7DDE73-F16D-4AC5-8905-0BE239E92EDA}" type="datetimeFigureOut">
              <a:rPr lang="de-DE" smtClean="0"/>
              <a:t>10.10.2017</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056FC090-BC01-4877-A192-34EF78135CF4}" type="slidenum">
              <a:rPr lang="de-DE" smtClean="0"/>
              <a:t>‹Nr.›</a:t>
            </a:fld>
            <a:endParaRPr lang="de-DE"/>
          </a:p>
        </p:txBody>
      </p:sp>
    </p:spTree>
    <p:extLst>
      <p:ext uri="{BB962C8B-B14F-4D97-AF65-F5344CB8AC3E}">
        <p14:creationId xmlns:p14="http://schemas.microsoft.com/office/powerpoint/2010/main" val="1733240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AE7DDE73-F16D-4AC5-8905-0BE239E92EDA}" type="datetimeFigureOut">
              <a:rPr lang="de-DE" smtClean="0"/>
              <a:t>10.10.2017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56FC090-BC01-4877-A192-34EF78135CF4}" type="slidenum">
              <a:rPr lang="de-DE" smtClean="0"/>
              <a:t>‹Nr.›</a:t>
            </a:fld>
            <a:endParaRPr lang="de-DE"/>
          </a:p>
        </p:txBody>
      </p:sp>
    </p:spTree>
    <p:extLst>
      <p:ext uri="{BB962C8B-B14F-4D97-AF65-F5344CB8AC3E}">
        <p14:creationId xmlns:p14="http://schemas.microsoft.com/office/powerpoint/2010/main" val="1009747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AE7DDE73-F16D-4AC5-8905-0BE239E92EDA}" type="datetimeFigureOut">
              <a:rPr lang="de-DE" smtClean="0"/>
              <a:t>10.10.2017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56FC090-BC01-4877-A192-34EF78135CF4}" type="slidenum">
              <a:rPr lang="de-DE" smtClean="0"/>
              <a:t>‹Nr.›</a:t>
            </a:fld>
            <a:endParaRPr lang="de-DE"/>
          </a:p>
        </p:txBody>
      </p:sp>
    </p:spTree>
    <p:extLst>
      <p:ext uri="{BB962C8B-B14F-4D97-AF65-F5344CB8AC3E}">
        <p14:creationId xmlns:p14="http://schemas.microsoft.com/office/powerpoint/2010/main" val="2231269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7DDE73-F16D-4AC5-8905-0BE239E92EDA}" type="datetimeFigureOut">
              <a:rPr lang="de-DE" smtClean="0"/>
              <a:t>10.10.2017</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6FC090-BC01-4877-A192-34EF78135CF4}" type="slidenum">
              <a:rPr lang="de-DE" smtClean="0"/>
              <a:t>‹Nr.›</a:t>
            </a:fld>
            <a:endParaRPr lang="de-DE"/>
          </a:p>
        </p:txBody>
      </p:sp>
    </p:spTree>
    <p:extLst>
      <p:ext uri="{BB962C8B-B14F-4D97-AF65-F5344CB8AC3E}">
        <p14:creationId xmlns:p14="http://schemas.microsoft.com/office/powerpoint/2010/main" val="3443649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4815" t="20866" r="25281" b="12575"/>
          <a:stretch/>
        </p:blipFill>
        <p:spPr bwMode="auto">
          <a:xfrm>
            <a:off x="1732515" y="476672"/>
            <a:ext cx="5832648" cy="53608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1321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95536" y="260648"/>
            <a:ext cx="8291264" cy="6336704"/>
          </a:xfrm>
        </p:spPr>
        <p:txBody>
          <a:bodyPr>
            <a:noAutofit/>
          </a:bodyPr>
          <a:lstStyle/>
          <a:p>
            <a:pPr marL="0" indent="0">
              <a:buNone/>
            </a:pPr>
            <a:endParaRPr lang="de-DE" sz="900" dirty="0" smtClean="0"/>
          </a:p>
          <a:p>
            <a:pPr marL="0" indent="0">
              <a:buNone/>
            </a:pPr>
            <a:endParaRPr lang="de-DE" sz="900" dirty="0"/>
          </a:p>
          <a:p>
            <a:pPr marL="0" indent="0">
              <a:buNone/>
            </a:pPr>
            <a:r>
              <a:rPr lang="de-DE" sz="900" dirty="0" smtClean="0"/>
              <a:t>Der </a:t>
            </a:r>
            <a:r>
              <a:rPr lang="de-DE" sz="900" dirty="0"/>
              <a:t>Bundestag hat in seiner Sitzung vom 28. Juni 2017 härtere Strafen für Raser und Teilnehmer und Veranstalter illegaler Autorennen beschlossen.</a:t>
            </a:r>
          </a:p>
          <a:p>
            <a:pPr marL="0" indent="0">
              <a:buNone/>
            </a:pPr>
            <a:r>
              <a:rPr lang="de-DE" sz="900" dirty="0"/>
              <a:t>Bislang behandelte das geltende Recht die Teilnahme an Rennen im Straßenverkehr nur als Ordnungswidrigkeit. Die vorhandenen Sanktionsmöglichkeiten haben sich nach Ansicht des Gesetzgebers als unzureichend erwiesen, so dass ein neuer Straftatbestand im neu geschaffenen § 315 d StGB begründet wurde. Das Gesetz wird folgenden Wortlaut haben:</a:t>
            </a:r>
          </a:p>
          <a:p>
            <a:pPr marL="0" indent="0">
              <a:buNone/>
            </a:pPr>
            <a:r>
              <a:rPr lang="de-DE" sz="900" dirty="0"/>
              <a:t>§ 315d StGB Verbotene Kraftfahrzeugrennen</a:t>
            </a:r>
          </a:p>
          <a:p>
            <a:pPr marL="0" indent="0">
              <a:buNone/>
            </a:pPr>
            <a:r>
              <a:rPr lang="de-DE" sz="900" dirty="0"/>
              <a:t>(1) Wer im Straßenverkehr</a:t>
            </a:r>
          </a:p>
          <a:p>
            <a:pPr marL="0" indent="0">
              <a:buNone/>
            </a:pPr>
            <a:r>
              <a:rPr lang="de-DE" sz="900" dirty="0"/>
              <a:t>1.	ein nicht erlaubtes Kraftfahrzeugrennen ausrichtet oder durchführt,</a:t>
            </a:r>
          </a:p>
          <a:p>
            <a:pPr marL="0" indent="0">
              <a:buNone/>
            </a:pPr>
            <a:r>
              <a:rPr lang="de-DE" sz="900" dirty="0"/>
              <a:t>2.	als Kraftfahrzeugführer an einem nicht erlaubten Kraftfahrzeugrennen teilnimmt oder</a:t>
            </a:r>
          </a:p>
          <a:p>
            <a:pPr marL="0" indent="0">
              <a:buNone/>
            </a:pPr>
            <a:r>
              <a:rPr lang="de-DE" sz="900" dirty="0"/>
              <a:t>3.	sich als Kraftfahrzeugführer mit nicht angepasster Geschwindigkeit und grob verkehrswidrig und rücksichtslos fortbewegt, um eine höchstmögliche Geschwindigkeit zu </a:t>
            </a:r>
            <a:r>
              <a:rPr lang="de-DE" sz="900" dirty="0" err="1"/>
              <a:t>erreichen,wird</a:t>
            </a:r>
            <a:r>
              <a:rPr lang="de-DE" sz="900" dirty="0"/>
              <a:t> mit Freiheitsstrafe bis zu zwei Jahren oder mit Geldstrafe bestraft.</a:t>
            </a:r>
          </a:p>
          <a:p>
            <a:pPr marL="0" indent="0">
              <a:buNone/>
            </a:pPr>
            <a:r>
              <a:rPr lang="de-DE" sz="900" dirty="0"/>
              <a:t>(2) Wer in den Fällen des Absatzes 1 Nummer 2 oder 3 Leib oder Leben eines anderen Menschen oder fremde Sachen von bedeutendem Wert gefährdet, wird mit Freiheitsstrafe bis zu fünf Jahren oder mit Geldstrafe bestraft.</a:t>
            </a:r>
          </a:p>
          <a:p>
            <a:pPr marL="0" indent="0">
              <a:buNone/>
            </a:pPr>
            <a:r>
              <a:rPr lang="de-DE" sz="900" dirty="0"/>
              <a:t>(3) Der Versuch ist in den Fällen des Absatzes 1 Nummer 1 strafbar</a:t>
            </a:r>
          </a:p>
          <a:p>
            <a:pPr marL="0" indent="0">
              <a:buNone/>
            </a:pPr>
            <a:r>
              <a:rPr lang="de-DE" sz="900" dirty="0"/>
              <a:t>(4) Wer in den Fällen des Absatzes 2 die Gefahr fahrlässig verursacht, wird mit Freiheitsstrafe bis zu drei Jahren oder </a:t>
            </a:r>
            <a:r>
              <a:rPr lang="de-DE" sz="900" dirty="0" err="1"/>
              <a:t>mitGeldstrafe</a:t>
            </a:r>
            <a:r>
              <a:rPr lang="de-DE" sz="900" dirty="0"/>
              <a:t> bestraft.</a:t>
            </a:r>
          </a:p>
          <a:p>
            <a:pPr marL="0" indent="0">
              <a:buNone/>
            </a:pPr>
            <a:r>
              <a:rPr lang="de-DE" sz="900" dirty="0"/>
              <a:t>(5) Verursacht der Täter in den Fällen des Absatzes 2 durch die Tat den Tod oder eine schwere Gesundheitsschädigung eines anderen Menschen oder eine Gesundheitsschädigung einer großen</a:t>
            </a:r>
          </a:p>
          <a:p>
            <a:pPr marL="0" indent="0">
              <a:buNone/>
            </a:pPr>
            <a:r>
              <a:rPr lang="de-DE" sz="900" dirty="0"/>
              <a:t>Zahl von Menschen, so ist die Strafe Freiheitsstrafe von einem Jahr bis zu zehn Jahren, in minder schweren Fällen Freiheitsstrafe von sechs Monaten bis zu fünf Jahren.</a:t>
            </a:r>
          </a:p>
          <a:p>
            <a:pPr marL="0" indent="0">
              <a:buNone/>
            </a:pPr>
            <a:r>
              <a:rPr lang="de-DE" sz="900" dirty="0"/>
              <a:t>Die Rechtsprechung zu den Gesetzesmerkmalen im </a:t>
            </a:r>
            <a:r>
              <a:rPr lang="de-DE" sz="900" dirty="0" err="1"/>
              <a:t>Ordnungswidrigkeitenrecht</a:t>
            </a:r>
            <a:r>
              <a:rPr lang="de-DE" sz="900" dirty="0"/>
              <a:t> kann somit weitestgehend übernommen werden. Das Tatbestandsmerkmal des Rennens ist definiert als Wettbewerb oder Teil eines Wettbewerbs sowie </a:t>
            </a:r>
          </a:p>
          <a:p>
            <a:pPr marL="0" indent="0">
              <a:buNone/>
            </a:pPr>
            <a:r>
              <a:rPr lang="de-DE" sz="900" dirty="0"/>
              <a:t>Veranstaltung zur Erzielung von Höchstgeschwindigkeiten oder höchsten Durchschnittsgeschwindigkeiten mit mindestens zwei teilnehmenden Kraftfahrzeugen. Einer vorherigen Absprache aller Beteiligten bedarf es nicht, auch </a:t>
            </a:r>
          </a:p>
          <a:p>
            <a:pPr marL="0" indent="0">
              <a:buNone/>
            </a:pPr>
            <a:r>
              <a:rPr lang="de-DE" sz="900" dirty="0"/>
              <a:t>konkludentes Einverständnis reicht aus.</a:t>
            </a:r>
          </a:p>
          <a:p>
            <a:pPr marL="0" indent="0">
              <a:buNone/>
            </a:pPr>
            <a:r>
              <a:rPr lang="de-DE" sz="900" dirty="0"/>
              <a:t>Auch das Ausrichten ist demnach jetzt strafbar, das heißt, dass derjenige, der im Hintergrund bleibt und nicht am Rennen teilnimmt, selbst strafbar ist.  </a:t>
            </a:r>
          </a:p>
          <a:p>
            <a:pPr marL="0" indent="0">
              <a:buNone/>
            </a:pPr>
            <a:r>
              <a:rPr lang="de-DE" sz="900" dirty="0"/>
              <a:t>Auch der einzelne Raser, der nicht gegen einen anderen Teilnehmer fährt, ist nach § 315 d Abs. 1 Nummer 3 StGB nun strafbar. Der Vorsatz des Täters muss sich darauf beziehen, eine höchstmögliche Geschwindigkeit zu erreichen.</a:t>
            </a:r>
          </a:p>
          <a:p>
            <a:pPr marL="0" indent="0">
              <a:buNone/>
            </a:pPr>
            <a:r>
              <a:rPr lang="de-DE" sz="900" dirty="0"/>
              <a:t>Verursacht der Raser vorsätzlich eine Gefahr für Leib oder Leben eines anderen Menschen oder für fremde Sachen von bedeutendem Wert, so ist gemäß § 315d Abs. 3 StGB ein erhöhter Strafrahmen mit Freiheitsstrafe bis </a:t>
            </a:r>
          </a:p>
          <a:p>
            <a:pPr marL="0" indent="0">
              <a:buNone/>
            </a:pPr>
            <a:r>
              <a:rPr lang="de-DE" sz="900" dirty="0"/>
              <a:t>zu fünf Jahren oder Geldstrafe anzuwenden. Ein Verbrechenstatbestand, d. h. Freiheitsstrafe von mindestens einem bis zu zehn Jahren, liegt vor, wenn der Raser den Tod oder eine schwere Gesundheitsschädigung eines anderen Menschen oder eine (einfache) Gesundheitsschädigung einer großen Anzahl von Menschen verursacht.</a:t>
            </a:r>
          </a:p>
          <a:p>
            <a:pPr marL="0" indent="0">
              <a:buNone/>
            </a:pPr>
            <a:r>
              <a:rPr lang="de-DE" sz="900" dirty="0"/>
              <a:t>In einem neu geschaffenen § 315 f StGB droht den Rasern der Verlust ihres Kraftfahrzeugs. Die Fahrzeuge können als Tatobjekt eingezogen werden, was einer Enteignung gleich steht.</a:t>
            </a:r>
          </a:p>
          <a:p>
            <a:pPr marL="0" indent="0">
              <a:buNone/>
            </a:pPr>
            <a:r>
              <a:rPr lang="de-DE" sz="900" dirty="0"/>
              <a:t>§ 315f StGB Einziehung</a:t>
            </a:r>
          </a:p>
          <a:p>
            <a:pPr marL="0" indent="0">
              <a:buNone/>
            </a:pPr>
            <a:r>
              <a:rPr lang="de-DE" sz="900" dirty="0"/>
              <a:t>Kraftfahrzeuge, auf die sich eine Tat nach § 315d Absatz 1 Nummer 2 oder Nummer 3, Absatz 2, 4 oder 5 bezieht, können eingezogen werden. § 74a ist anzuwenden.</a:t>
            </a:r>
          </a:p>
          <a:p>
            <a:pPr marL="0" indent="0">
              <a:buNone/>
            </a:pPr>
            <a:r>
              <a:rPr lang="de-DE" sz="900" dirty="0"/>
              <a:t>Ferner wird der bestehende § 69 StGB dahin geändert, dass in einem neu geschaffenen Abs. 3 Nummer 1a) bei einer Anlasstat gemäß § 315 d Fahrerlaubnis und eine Verhängung einer Sperrfrist für die Dauer von sechs </a:t>
            </a:r>
          </a:p>
          <a:p>
            <a:pPr marL="0" indent="0">
              <a:buNone/>
            </a:pPr>
            <a:r>
              <a:rPr lang="de-DE" sz="900" dirty="0"/>
              <a:t>Monaten bis zu fünf Jahren ermöglicht wird.</a:t>
            </a:r>
          </a:p>
          <a:p>
            <a:pPr marL="0" indent="0">
              <a:buNone/>
            </a:pPr>
            <a:endParaRPr lang="de-DE" sz="900" dirty="0"/>
          </a:p>
          <a:p>
            <a:pPr marL="0" indent="0">
              <a:buNone/>
            </a:pPr>
            <a:endParaRPr lang="de-DE" sz="900" dirty="0"/>
          </a:p>
        </p:txBody>
      </p:sp>
    </p:spTree>
    <p:extLst>
      <p:ext uri="{BB962C8B-B14F-4D97-AF65-F5344CB8AC3E}">
        <p14:creationId xmlns:p14="http://schemas.microsoft.com/office/powerpoint/2010/main" val="3747406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274638"/>
            <a:ext cx="7560840" cy="562074"/>
          </a:xfrm>
        </p:spPr>
        <p:txBody>
          <a:bodyPr>
            <a:normAutofit/>
          </a:bodyPr>
          <a:lstStyle/>
          <a:p>
            <a:r>
              <a:rPr lang="de-DE" sz="2400" dirty="0"/>
              <a:t>Aufbauschema </a:t>
            </a:r>
            <a:r>
              <a:rPr lang="de-DE" sz="2400" dirty="0" smtClean="0"/>
              <a:t>- § </a:t>
            </a:r>
            <a:r>
              <a:rPr lang="de-DE" sz="2400" dirty="0"/>
              <a:t>315 c </a:t>
            </a:r>
            <a:r>
              <a:rPr lang="de-DE" sz="2400" dirty="0" smtClean="0"/>
              <a:t>StGB</a:t>
            </a:r>
            <a:endParaRPr lang="de-DE" sz="2400" dirty="0"/>
          </a:p>
        </p:txBody>
      </p:sp>
      <p:sp>
        <p:nvSpPr>
          <p:cNvPr id="3" name="Inhaltsplatzhalter 2"/>
          <p:cNvSpPr>
            <a:spLocks noGrp="1"/>
          </p:cNvSpPr>
          <p:nvPr>
            <p:ph idx="1"/>
          </p:nvPr>
        </p:nvSpPr>
        <p:spPr>
          <a:xfrm>
            <a:off x="467544" y="764704"/>
            <a:ext cx="8229600" cy="5688632"/>
          </a:xfrm>
        </p:spPr>
        <p:txBody>
          <a:bodyPr>
            <a:normAutofit fontScale="40000" lnSpcReduction="20000"/>
          </a:bodyPr>
          <a:lstStyle/>
          <a:p>
            <a:pPr marL="0" indent="0">
              <a:buNone/>
            </a:pPr>
            <a:endParaRPr lang="de-DE" sz="3600" b="1" dirty="0" smtClean="0"/>
          </a:p>
          <a:p>
            <a:pPr marL="0" indent="0">
              <a:buNone/>
            </a:pPr>
            <a:endParaRPr lang="de-DE" sz="3600" b="1" dirty="0"/>
          </a:p>
          <a:p>
            <a:pPr marL="0" indent="0">
              <a:buNone/>
            </a:pPr>
            <a:r>
              <a:rPr lang="de-DE" sz="3600" b="1" dirty="0" smtClean="0"/>
              <a:t>Obj</a:t>
            </a:r>
            <a:r>
              <a:rPr lang="de-DE" sz="3600" b="1" dirty="0"/>
              <a:t>. Grundtatbestand: </a:t>
            </a:r>
            <a:endParaRPr lang="de-DE" sz="3600" dirty="0"/>
          </a:p>
          <a:p>
            <a:pPr marL="0" indent="0">
              <a:buNone/>
            </a:pPr>
            <a:r>
              <a:rPr lang="de-DE" sz="3600" dirty="0"/>
              <a:t> </a:t>
            </a:r>
          </a:p>
          <a:p>
            <a:pPr marL="0" indent="0">
              <a:buNone/>
            </a:pPr>
            <a:r>
              <a:rPr lang="de-DE" sz="3600" u="sng" dirty="0"/>
              <a:t>Erste Tatvariante</a:t>
            </a:r>
            <a:r>
              <a:rPr lang="de-DE" sz="3600" dirty="0"/>
              <a:t> (Abs. 1 Nr. 1)</a:t>
            </a:r>
          </a:p>
          <a:p>
            <a:pPr marL="0" indent="0">
              <a:buNone/>
            </a:pPr>
            <a:r>
              <a:rPr lang="de-DE" sz="3600" dirty="0"/>
              <a:t>	</a:t>
            </a:r>
          </a:p>
          <a:p>
            <a:pPr marL="0" lvl="0" indent="0">
              <a:buNone/>
            </a:pPr>
            <a:r>
              <a:rPr lang="de-DE" sz="3600" i="1" dirty="0" smtClean="0"/>
              <a:t> - Führen</a:t>
            </a:r>
            <a:r>
              <a:rPr lang="de-DE" sz="3600" dirty="0" smtClean="0"/>
              <a:t> …</a:t>
            </a:r>
          </a:p>
          <a:p>
            <a:pPr marL="0" lvl="0" indent="0">
              <a:buNone/>
            </a:pPr>
            <a:r>
              <a:rPr lang="de-DE" sz="3600" dirty="0"/>
              <a:t> </a:t>
            </a:r>
            <a:r>
              <a:rPr lang="de-DE" sz="3600" dirty="0" smtClean="0"/>
              <a:t>- eines </a:t>
            </a:r>
            <a:r>
              <a:rPr lang="de-DE" sz="3600" i="1" dirty="0"/>
              <a:t>Fahrzeugs</a:t>
            </a:r>
            <a:r>
              <a:rPr lang="de-DE" sz="3600" dirty="0"/>
              <a:t>..</a:t>
            </a:r>
          </a:p>
          <a:p>
            <a:pPr marL="0" lvl="0" indent="0">
              <a:buNone/>
            </a:pPr>
            <a:r>
              <a:rPr lang="de-DE" sz="3600" dirty="0" smtClean="0"/>
              <a:t> - im </a:t>
            </a:r>
            <a:r>
              <a:rPr lang="de-DE" sz="3600" i="1" dirty="0"/>
              <a:t>Zustand</a:t>
            </a:r>
            <a:r>
              <a:rPr lang="de-DE" sz="3600" dirty="0"/>
              <a:t> </a:t>
            </a:r>
            <a:r>
              <a:rPr lang="de-DE" sz="3600" i="1" dirty="0"/>
              <a:t>der</a:t>
            </a:r>
            <a:r>
              <a:rPr lang="de-DE" sz="3600" dirty="0"/>
              <a:t> </a:t>
            </a:r>
            <a:r>
              <a:rPr lang="de-DE" sz="3600" i="1" dirty="0"/>
              <a:t>Fahruntüchtigkeit</a:t>
            </a:r>
            <a:endParaRPr lang="de-DE" sz="3600" dirty="0"/>
          </a:p>
          <a:p>
            <a:pPr marL="0" indent="0">
              <a:buNone/>
            </a:pPr>
            <a:r>
              <a:rPr lang="de-DE" sz="3600" dirty="0"/>
              <a:t> </a:t>
            </a:r>
          </a:p>
          <a:p>
            <a:pPr marL="0" indent="0">
              <a:buNone/>
            </a:pPr>
            <a:r>
              <a:rPr lang="de-DE" sz="3600" b="1" dirty="0" smtClean="0"/>
              <a:t> oder </a:t>
            </a:r>
            <a:endParaRPr lang="de-DE" sz="3600" dirty="0"/>
          </a:p>
          <a:p>
            <a:pPr marL="0" indent="0">
              <a:buNone/>
            </a:pPr>
            <a:r>
              <a:rPr lang="de-DE" sz="3600" dirty="0"/>
              <a:t> </a:t>
            </a:r>
          </a:p>
          <a:p>
            <a:pPr marL="0" indent="0">
              <a:buNone/>
            </a:pPr>
            <a:r>
              <a:rPr lang="de-DE" sz="3600" u="sng" dirty="0"/>
              <a:t>Zweite Tatvariante</a:t>
            </a:r>
            <a:r>
              <a:rPr lang="de-DE" sz="3600" dirty="0"/>
              <a:t> (Abs. 1 Nr. 2)</a:t>
            </a:r>
          </a:p>
          <a:p>
            <a:pPr marL="0" indent="0">
              <a:buNone/>
            </a:pPr>
            <a:r>
              <a:rPr lang="de-DE" sz="3600" dirty="0"/>
              <a:t> </a:t>
            </a:r>
          </a:p>
          <a:p>
            <a:pPr marL="0" lvl="0" indent="0">
              <a:buNone/>
            </a:pPr>
            <a:r>
              <a:rPr lang="de-DE" sz="3600" dirty="0" smtClean="0"/>
              <a:t> - Grob </a:t>
            </a:r>
            <a:r>
              <a:rPr lang="de-DE" sz="3600" dirty="0"/>
              <a:t>verkehrswidriges (und rücksichtsloses) Verhalten im Straßenverkehr</a:t>
            </a:r>
          </a:p>
          <a:p>
            <a:pPr marL="0" indent="0">
              <a:buNone/>
            </a:pPr>
            <a:r>
              <a:rPr lang="de-DE" sz="3600" dirty="0"/>
              <a:t> </a:t>
            </a:r>
          </a:p>
          <a:p>
            <a:pPr marL="0" indent="0">
              <a:buNone/>
            </a:pPr>
            <a:r>
              <a:rPr lang="de-DE" sz="3600" b="1" dirty="0" err="1"/>
              <a:t>Subj</a:t>
            </a:r>
            <a:r>
              <a:rPr lang="de-DE" sz="3600" b="1" dirty="0"/>
              <a:t>. Tatbestand – (Abs. 1)/(Abs. 3 Nr. 1)</a:t>
            </a:r>
            <a:r>
              <a:rPr lang="de-DE" sz="3600" dirty="0"/>
              <a:t>:</a:t>
            </a:r>
          </a:p>
          <a:p>
            <a:pPr marL="0" lvl="0" indent="0">
              <a:buNone/>
            </a:pPr>
            <a:r>
              <a:rPr lang="de-DE" sz="3600" dirty="0" smtClean="0"/>
              <a:t> - Vorsatz </a:t>
            </a:r>
            <a:r>
              <a:rPr lang="de-DE" sz="3600" dirty="0"/>
              <a:t>bzgl. der Tathandlung </a:t>
            </a:r>
          </a:p>
          <a:p>
            <a:pPr marL="0" indent="0">
              <a:buNone/>
            </a:pPr>
            <a:r>
              <a:rPr lang="de-DE" sz="3600" dirty="0"/>
              <a:t>	</a:t>
            </a:r>
            <a:endParaRPr lang="de-DE" sz="3600" dirty="0" smtClean="0"/>
          </a:p>
          <a:p>
            <a:pPr marL="0" indent="0">
              <a:buNone/>
            </a:pPr>
            <a:r>
              <a:rPr lang="de-DE" sz="3600" i="1" dirty="0" smtClean="0"/>
              <a:t>            Anm</a:t>
            </a:r>
            <a:r>
              <a:rPr lang="de-DE" sz="3600" i="1" dirty="0"/>
              <a:t>. Es empfiehlt sich die Rücksichtslosigkeit des verkehrswidrigen </a:t>
            </a:r>
            <a:r>
              <a:rPr lang="de-DE" sz="3600" i="1" dirty="0" smtClean="0"/>
              <a:t>Verhaltens </a:t>
            </a:r>
            <a:r>
              <a:rPr lang="de-DE" sz="3600" i="1" dirty="0"/>
              <a:t>im Anschluss an den </a:t>
            </a:r>
            <a:r>
              <a:rPr lang="de-DE" sz="3600" i="1" dirty="0" smtClean="0"/>
              <a:t> </a:t>
            </a:r>
          </a:p>
          <a:p>
            <a:pPr marL="0" indent="0">
              <a:buNone/>
            </a:pPr>
            <a:r>
              <a:rPr lang="de-DE" sz="3600" i="1" dirty="0"/>
              <a:t> </a:t>
            </a:r>
            <a:r>
              <a:rPr lang="de-DE" sz="3600" i="1" dirty="0" smtClean="0"/>
              <a:t>          Vorsatz </a:t>
            </a:r>
            <a:r>
              <a:rPr lang="de-DE" sz="3600" i="1" dirty="0"/>
              <a:t>zu prüfen, weil Fahrlässigkeit und </a:t>
            </a:r>
            <a:r>
              <a:rPr lang="de-DE" sz="3600" i="1" dirty="0" smtClean="0"/>
              <a:t> Rücksichtslosigkeit schwerlich </a:t>
            </a:r>
            <a:r>
              <a:rPr lang="de-DE" sz="3600" i="1" dirty="0"/>
              <a:t>vereinbar sind.</a:t>
            </a:r>
            <a:endParaRPr lang="de-DE" sz="3600" dirty="0"/>
          </a:p>
          <a:p>
            <a:pPr marL="0" indent="0">
              <a:buNone/>
            </a:pPr>
            <a:r>
              <a:rPr lang="de-DE" sz="3600" dirty="0"/>
              <a:t>			</a:t>
            </a:r>
          </a:p>
          <a:p>
            <a:pPr marL="0" indent="0">
              <a:buNone/>
            </a:pPr>
            <a:r>
              <a:rPr lang="de-DE" sz="3600" b="1" dirty="0" err="1"/>
              <a:t>Subj</a:t>
            </a:r>
            <a:r>
              <a:rPr lang="de-DE" sz="3600" b="1" dirty="0"/>
              <a:t>. Tatbestand – (Abs. 3 Nr. 2)</a:t>
            </a:r>
            <a:endParaRPr lang="de-DE" sz="3600" dirty="0"/>
          </a:p>
          <a:p>
            <a:pPr marL="0" lvl="0" indent="0">
              <a:buNone/>
            </a:pPr>
            <a:r>
              <a:rPr lang="de-DE" sz="3600" dirty="0" smtClean="0"/>
              <a:t> - Fahrlässigkeit </a:t>
            </a:r>
            <a:r>
              <a:rPr lang="de-DE" sz="3600" dirty="0"/>
              <a:t>bzgl. der Tathandlung</a:t>
            </a:r>
          </a:p>
          <a:p>
            <a:pPr marL="0" indent="0">
              <a:buNone/>
            </a:pPr>
            <a:r>
              <a:rPr lang="de-DE" sz="3600" dirty="0"/>
              <a:t> </a:t>
            </a:r>
          </a:p>
          <a:p>
            <a:endParaRPr lang="de-DE" dirty="0"/>
          </a:p>
        </p:txBody>
      </p:sp>
    </p:spTree>
    <p:extLst>
      <p:ext uri="{BB962C8B-B14F-4D97-AF65-F5344CB8AC3E}">
        <p14:creationId xmlns:p14="http://schemas.microsoft.com/office/powerpoint/2010/main" val="3647556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003232" cy="922114"/>
          </a:xfrm>
        </p:spPr>
        <p:txBody>
          <a:bodyPr>
            <a:normAutofit/>
          </a:bodyPr>
          <a:lstStyle/>
          <a:p>
            <a:r>
              <a:rPr lang="de-DE" sz="2400" dirty="0" smtClean="0"/>
              <a:t>Aufbauschema - § 315 c StGB</a:t>
            </a:r>
            <a:endParaRPr lang="de-DE" sz="2400" dirty="0"/>
          </a:p>
        </p:txBody>
      </p:sp>
      <p:sp>
        <p:nvSpPr>
          <p:cNvPr id="3" name="Inhaltsplatzhalter 2"/>
          <p:cNvSpPr>
            <a:spLocks noGrp="1"/>
          </p:cNvSpPr>
          <p:nvPr>
            <p:ph idx="1"/>
          </p:nvPr>
        </p:nvSpPr>
        <p:spPr/>
        <p:txBody>
          <a:bodyPr>
            <a:normAutofit fontScale="47500" lnSpcReduction="20000"/>
          </a:bodyPr>
          <a:lstStyle/>
          <a:p>
            <a:pPr marL="0" indent="0">
              <a:buNone/>
            </a:pPr>
            <a:r>
              <a:rPr lang="de-DE" u="sng" dirty="0" smtClean="0"/>
              <a:t>Weitere Tatbestandsvoraussetzungen</a:t>
            </a:r>
            <a:r>
              <a:rPr lang="de-DE" dirty="0" smtClean="0"/>
              <a:t>:</a:t>
            </a:r>
          </a:p>
          <a:p>
            <a:pPr marL="0" indent="0">
              <a:buNone/>
            </a:pPr>
            <a:r>
              <a:rPr lang="de-DE" dirty="0" smtClean="0"/>
              <a:t> </a:t>
            </a:r>
          </a:p>
          <a:p>
            <a:pPr marL="0" lvl="0" indent="0">
              <a:buNone/>
            </a:pPr>
            <a:r>
              <a:rPr lang="de-DE" i="1" dirty="0" smtClean="0"/>
              <a:t> - Konkrete Gefah</a:t>
            </a:r>
            <a:r>
              <a:rPr lang="de-DE" dirty="0" smtClean="0"/>
              <a:t>r für </a:t>
            </a:r>
            <a:r>
              <a:rPr lang="de-DE" i="1" dirty="0" smtClean="0"/>
              <a:t>Leib</a:t>
            </a:r>
            <a:r>
              <a:rPr lang="de-DE" dirty="0" smtClean="0"/>
              <a:t> und </a:t>
            </a:r>
            <a:r>
              <a:rPr lang="de-DE" i="1" dirty="0" smtClean="0"/>
              <a:t>Leben</a:t>
            </a:r>
            <a:r>
              <a:rPr lang="de-DE" dirty="0" smtClean="0"/>
              <a:t> </a:t>
            </a:r>
            <a:r>
              <a:rPr lang="de-DE" b="1" dirty="0" smtClean="0"/>
              <a:t>oder</a:t>
            </a:r>
            <a:r>
              <a:rPr lang="de-DE" dirty="0" smtClean="0"/>
              <a:t> </a:t>
            </a:r>
            <a:r>
              <a:rPr lang="de-DE" i="1" dirty="0" smtClean="0"/>
              <a:t>bedeutende</a:t>
            </a:r>
            <a:r>
              <a:rPr lang="de-DE" dirty="0" smtClean="0"/>
              <a:t> </a:t>
            </a:r>
            <a:r>
              <a:rPr lang="de-DE" i="1" dirty="0" smtClean="0"/>
              <a:t>Sachwerte</a:t>
            </a:r>
            <a:endParaRPr lang="de-DE" dirty="0" smtClean="0"/>
          </a:p>
          <a:p>
            <a:pPr marL="0" indent="0">
              <a:buNone/>
            </a:pPr>
            <a:r>
              <a:rPr lang="de-DE" dirty="0" smtClean="0"/>
              <a:t> </a:t>
            </a:r>
          </a:p>
          <a:p>
            <a:pPr marL="0" indent="0">
              <a:buNone/>
            </a:pPr>
            <a:r>
              <a:rPr lang="de-DE" dirty="0" smtClean="0"/>
              <a:t>   Gefährdetes Objekt: Ein anderer, andere Sachen von bedeutendem Wert Gefahrzustand: Vorstadium  </a:t>
            </a:r>
          </a:p>
          <a:p>
            <a:pPr marL="0" indent="0">
              <a:buNone/>
            </a:pPr>
            <a:r>
              <a:rPr lang="de-DE" dirty="0"/>
              <a:t> </a:t>
            </a:r>
            <a:r>
              <a:rPr lang="de-DE" dirty="0" smtClean="0"/>
              <a:t>  der Verletzung oder Abwendung der Verletzung hing vom Zufall ab</a:t>
            </a:r>
          </a:p>
          <a:p>
            <a:pPr marL="0" indent="0">
              <a:buNone/>
            </a:pPr>
            <a:r>
              <a:rPr lang="de-DE" dirty="0" smtClean="0"/>
              <a:t> </a:t>
            </a:r>
          </a:p>
          <a:p>
            <a:pPr marL="0" indent="0">
              <a:buNone/>
            </a:pPr>
            <a:r>
              <a:rPr lang="de-DE" dirty="0" smtClean="0"/>
              <a:t>   Gefahrzusammenhang: Kommt die Erfüllung des Grundtatbestands in der Gefahr vor? &gt; Nach </a:t>
            </a:r>
            <a:r>
              <a:rPr lang="de-DE" dirty="0" err="1" smtClean="0"/>
              <a:t>h.L</a:t>
            </a:r>
            <a:r>
              <a:rPr lang="de-DE" dirty="0" smtClean="0"/>
              <a:t>.:  </a:t>
            </a:r>
          </a:p>
          <a:p>
            <a:pPr marL="0" indent="0">
              <a:buNone/>
            </a:pPr>
            <a:r>
              <a:rPr lang="de-DE" dirty="0"/>
              <a:t> </a:t>
            </a:r>
            <a:r>
              <a:rPr lang="de-DE" dirty="0" smtClean="0"/>
              <a:t>  Hätte der Täter die Gefahr bei sorgfaltsgemäßem Verhalten vermieden?</a:t>
            </a:r>
          </a:p>
          <a:p>
            <a:pPr marL="0" indent="0">
              <a:buNone/>
            </a:pPr>
            <a:r>
              <a:rPr lang="de-DE" dirty="0" smtClean="0"/>
              <a:t> </a:t>
            </a:r>
          </a:p>
          <a:p>
            <a:pPr marL="0" indent="0">
              <a:buNone/>
            </a:pPr>
            <a:r>
              <a:rPr lang="de-DE" b="1" dirty="0" err="1" smtClean="0"/>
              <a:t>Subj</a:t>
            </a:r>
            <a:r>
              <a:rPr lang="de-DE" b="1" dirty="0" smtClean="0"/>
              <a:t>. Tatbestand – Vorsatzdelikt (Abs. 1)</a:t>
            </a:r>
            <a:r>
              <a:rPr lang="de-DE" dirty="0" smtClean="0"/>
              <a:t>:</a:t>
            </a:r>
          </a:p>
          <a:p>
            <a:pPr marL="0" lvl="0" indent="0">
              <a:buNone/>
            </a:pPr>
            <a:r>
              <a:rPr lang="de-DE" dirty="0" smtClean="0"/>
              <a:t> - Vorsatz bzgl. der Gefährdung</a:t>
            </a:r>
          </a:p>
          <a:p>
            <a:pPr marL="0" indent="0">
              <a:buNone/>
            </a:pPr>
            <a:r>
              <a:rPr lang="de-DE" dirty="0" smtClean="0"/>
              <a:t>			</a:t>
            </a:r>
          </a:p>
          <a:p>
            <a:pPr marL="0" indent="0">
              <a:buNone/>
            </a:pPr>
            <a:r>
              <a:rPr lang="de-DE" b="1" dirty="0" err="1" smtClean="0"/>
              <a:t>Subj</a:t>
            </a:r>
            <a:r>
              <a:rPr lang="de-DE" b="1" dirty="0" smtClean="0"/>
              <a:t>. Tatbestand - Vorsatz/ Fahrlässigkeitskombination: (Abs. 3 Nr. 1)</a:t>
            </a:r>
            <a:endParaRPr lang="de-DE" dirty="0" smtClean="0"/>
          </a:p>
          <a:p>
            <a:pPr marL="0" lvl="0" indent="0">
              <a:buNone/>
            </a:pPr>
            <a:r>
              <a:rPr lang="de-DE" dirty="0" smtClean="0"/>
              <a:t> - Fahrlässigkeit bzgl. der Gefährdung</a:t>
            </a:r>
          </a:p>
          <a:p>
            <a:pPr marL="0" indent="0">
              <a:buNone/>
            </a:pPr>
            <a:r>
              <a:rPr lang="de-DE" dirty="0" smtClean="0"/>
              <a:t> </a:t>
            </a:r>
          </a:p>
          <a:p>
            <a:pPr marL="0" indent="0">
              <a:buNone/>
            </a:pPr>
            <a:r>
              <a:rPr lang="de-DE" b="1" dirty="0" err="1" smtClean="0"/>
              <a:t>Subj</a:t>
            </a:r>
            <a:r>
              <a:rPr lang="de-DE" b="1" dirty="0" smtClean="0"/>
              <a:t>. Tatbestand – Fahrlässigkeit (Abs. 3 Nr. 2)</a:t>
            </a:r>
            <a:endParaRPr lang="de-DE" dirty="0" smtClean="0"/>
          </a:p>
          <a:p>
            <a:pPr marL="0" lvl="0" indent="0">
              <a:buNone/>
            </a:pPr>
            <a:r>
              <a:rPr lang="de-DE" dirty="0" smtClean="0"/>
              <a:t> - Fahrlässigkeit bzgl. der Gefährdung</a:t>
            </a:r>
          </a:p>
          <a:p>
            <a:endParaRPr lang="de-DE" dirty="0"/>
          </a:p>
        </p:txBody>
      </p:sp>
    </p:spTree>
    <p:extLst>
      <p:ext uri="{BB962C8B-B14F-4D97-AF65-F5344CB8AC3E}">
        <p14:creationId xmlns:p14="http://schemas.microsoft.com/office/powerpoint/2010/main" val="4021842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dirty="0" smtClean="0"/>
              <a:t>Konkrete Gefahr</a:t>
            </a:r>
            <a:endParaRPr lang="de-DE" sz="2400" dirty="0"/>
          </a:p>
        </p:txBody>
      </p:sp>
      <p:sp>
        <p:nvSpPr>
          <p:cNvPr id="3" name="Inhaltsplatzhalter 2"/>
          <p:cNvSpPr>
            <a:spLocks noGrp="1"/>
          </p:cNvSpPr>
          <p:nvPr>
            <p:ph idx="1"/>
          </p:nvPr>
        </p:nvSpPr>
        <p:spPr/>
        <p:txBody>
          <a:bodyPr>
            <a:normAutofit fontScale="55000" lnSpcReduction="20000"/>
          </a:bodyPr>
          <a:lstStyle/>
          <a:p>
            <a:pPr marL="0" lvl="0" indent="0">
              <a:buNone/>
            </a:pPr>
            <a:r>
              <a:rPr lang="de-DE" dirty="0" smtClean="0"/>
              <a:t>I. Es </a:t>
            </a:r>
            <a:r>
              <a:rPr lang="de-DE" dirty="0"/>
              <a:t>muss ein Objekt vorhanden sein, über das ausgesagt wird, dass es in Gefahr war.</a:t>
            </a:r>
          </a:p>
          <a:p>
            <a:pPr marL="0" indent="0">
              <a:buNone/>
            </a:pPr>
            <a:r>
              <a:rPr lang="de-DE" dirty="0"/>
              <a:t> </a:t>
            </a:r>
          </a:p>
          <a:p>
            <a:pPr marL="0" lvl="0" indent="0">
              <a:buNone/>
            </a:pPr>
            <a:r>
              <a:rPr lang="de-DE" dirty="0"/>
              <a:t> </a:t>
            </a:r>
            <a:r>
              <a:rPr lang="de-DE" dirty="0" smtClean="0"/>
              <a:t> 1. Das </a:t>
            </a:r>
            <a:r>
              <a:rPr lang="de-DE" dirty="0"/>
              <a:t>ist stets gegeben, wenn ein Objekt tatsächlich durch die tatbestandsmäßige </a:t>
            </a:r>
            <a:r>
              <a:rPr lang="de-DE" dirty="0" smtClean="0"/>
              <a:t>    </a:t>
            </a:r>
          </a:p>
          <a:p>
            <a:pPr marL="0" lvl="0" indent="0">
              <a:buNone/>
            </a:pPr>
            <a:r>
              <a:rPr lang="de-DE" dirty="0"/>
              <a:t> </a:t>
            </a:r>
            <a:r>
              <a:rPr lang="de-DE" dirty="0" smtClean="0"/>
              <a:t>     Handlung </a:t>
            </a:r>
            <a:r>
              <a:rPr lang="de-DE" dirty="0"/>
              <a:t>verletzt wurde.</a:t>
            </a:r>
          </a:p>
          <a:p>
            <a:pPr marL="0" indent="0">
              <a:buNone/>
            </a:pPr>
            <a:endParaRPr lang="de-DE" dirty="0"/>
          </a:p>
          <a:p>
            <a:pPr marL="0" lvl="0" indent="0">
              <a:buNone/>
            </a:pPr>
            <a:r>
              <a:rPr lang="de-DE" dirty="0"/>
              <a:t> </a:t>
            </a:r>
            <a:r>
              <a:rPr lang="de-DE" dirty="0" smtClean="0"/>
              <a:t> 2. Das </a:t>
            </a:r>
            <a:r>
              <a:rPr lang="de-DE" dirty="0"/>
              <a:t>ist nach der </a:t>
            </a:r>
            <a:r>
              <a:rPr lang="de-DE" dirty="0" err="1"/>
              <a:t>Rspr</a:t>
            </a:r>
            <a:r>
              <a:rPr lang="de-DE" dirty="0"/>
              <a:t>. gegeben, wenn die Abwendung des Erfolgs „nur noch vom </a:t>
            </a:r>
            <a:r>
              <a:rPr lang="de-DE" dirty="0" smtClean="0"/>
              <a:t> </a:t>
            </a:r>
          </a:p>
          <a:p>
            <a:pPr marL="0" lvl="0" indent="0">
              <a:buNone/>
            </a:pPr>
            <a:r>
              <a:rPr lang="de-DE" dirty="0"/>
              <a:t> </a:t>
            </a:r>
            <a:r>
              <a:rPr lang="de-DE" dirty="0" smtClean="0"/>
              <a:t>      Zufall </a:t>
            </a:r>
            <a:r>
              <a:rPr lang="de-DE" dirty="0"/>
              <a:t>abhing.“</a:t>
            </a:r>
          </a:p>
          <a:p>
            <a:pPr marL="0" indent="0">
              <a:buNone/>
            </a:pPr>
            <a:endParaRPr lang="de-DE" dirty="0"/>
          </a:p>
          <a:p>
            <a:pPr marL="0" indent="0">
              <a:buNone/>
            </a:pPr>
            <a:r>
              <a:rPr lang="de-DE" dirty="0"/>
              <a:t>	a. Das ist gegeben, wenn ein Beteiligter zur Abwendung einer </a:t>
            </a:r>
            <a:r>
              <a:rPr lang="de-DE" dirty="0" smtClean="0"/>
              <a:t>Verletzung 	eine ungewöhnliche </a:t>
            </a:r>
            <a:r>
              <a:rPr lang="de-DE" dirty="0"/>
              <a:t>Maßnahme ergreifen müsste, deren Erfolg nicht von 	vornherein sicher war, weil er von dessen Leistungsfähigkeit abhing.</a:t>
            </a:r>
          </a:p>
          <a:p>
            <a:pPr marL="0" indent="0">
              <a:buNone/>
            </a:pPr>
            <a:endParaRPr lang="de-DE" dirty="0"/>
          </a:p>
          <a:p>
            <a:pPr marL="0" indent="0">
              <a:buNone/>
            </a:pPr>
            <a:r>
              <a:rPr lang="de-DE" dirty="0"/>
              <a:t>	b. Das ist auch gegeben, wenn es bei einer geringen Änderung der zufälligen 	Konstellation zu einer Verletzung gekommen wäre (sog. </a:t>
            </a:r>
            <a:r>
              <a:rPr lang="de-DE" dirty="0" err="1"/>
              <a:t>Beinaheunfall</a:t>
            </a:r>
            <a:r>
              <a:rPr lang="de-DE" dirty="0"/>
              <a:t>). </a:t>
            </a:r>
          </a:p>
          <a:p>
            <a:pPr marL="0" indent="0">
              <a:buNone/>
            </a:pPr>
            <a:endParaRPr lang="de-DE" dirty="0"/>
          </a:p>
          <a:p>
            <a:pPr marL="0" lvl="0" indent="0">
              <a:buNone/>
            </a:pPr>
            <a:r>
              <a:rPr lang="de-DE" dirty="0" smtClean="0"/>
              <a:t>II. Gefahrzusammenhang </a:t>
            </a:r>
            <a:r>
              <a:rPr lang="de-DE" dirty="0"/>
              <a:t>mit der Erfüllung des Grundtatbestandes.</a:t>
            </a:r>
          </a:p>
          <a:p>
            <a:endParaRPr lang="de-DE" dirty="0"/>
          </a:p>
        </p:txBody>
      </p:sp>
    </p:spTree>
    <p:extLst>
      <p:ext uri="{BB962C8B-B14F-4D97-AF65-F5344CB8AC3E}">
        <p14:creationId xmlns:p14="http://schemas.microsoft.com/office/powerpoint/2010/main" val="3298591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0723" t="18997" r="5300" b="8610"/>
          <a:stretch/>
        </p:blipFill>
        <p:spPr bwMode="auto">
          <a:xfrm>
            <a:off x="618697" y="620688"/>
            <a:ext cx="8069398" cy="52920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35765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188640"/>
            <a:ext cx="8229600" cy="504056"/>
          </a:xfrm>
        </p:spPr>
        <p:txBody>
          <a:bodyPr>
            <a:normAutofit fontScale="90000"/>
          </a:bodyPr>
          <a:lstStyle/>
          <a:p>
            <a:r>
              <a:rPr lang="de-DE" sz="1800" b="1" dirty="0" smtClean="0"/>
              <a:t/>
            </a:r>
            <a:br>
              <a:rPr lang="de-DE" sz="1800" b="1" dirty="0" smtClean="0"/>
            </a:br>
            <a:r>
              <a:rPr lang="de-DE" sz="1800" b="1" dirty="0"/>
              <a:t/>
            </a:r>
            <a:br>
              <a:rPr lang="de-DE" sz="1800" b="1" dirty="0"/>
            </a:br>
            <a:r>
              <a:rPr lang="de-DE" sz="1800" b="1" dirty="0" smtClean="0"/>
              <a:t>Zur Realisierung der </a:t>
            </a:r>
            <a:r>
              <a:rPr lang="de-DE" sz="1800" b="1" smtClean="0"/>
              <a:t>abstrakten Gefahr</a:t>
            </a:r>
            <a:br>
              <a:rPr lang="de-DE" sz="1800" b="1" smtClean="0"/>
            </a:br>
            <a:r>
              <a:rPr lang="de-DE" sz="1800" b="1" smtClean="0"/>
              <a:t>Der </a:t>
            </a:r>
            <a:r>
              <a:rPr lang="de-DE" sz="1800" b="1" dirty="0" smtClean="0"/>
              <a:t>Punktberührungsfall, </a:t>
            </a:r>
            <a:r>
              <a:rPr lang="de-DE" sz="1800" b="1" dirty="0" err="1" smtClean="0"/>
              <a:t>BayObLG</a:t>
            </a:r>
            <a:r>
              <a:rPr lang="de-DE" sz="1800" b="1" dirty="0" smtClean="0"/>
              <a:t> VRS 87, 121</a:t>
            </a:r>
            <a:r>
              <a:rPr lang="de-DE" sz="2700" b="1" dirty="0" smtClean="0"/>
              <a:t/>
            </a:r>
            <a:br>
              <a:rPr lang="de-DE" sz="2700" b="1" dirty="0" smtClean="0"/>
            </a:br>
            <a:r>
              <a:rPr lang="de-DE" dirty="0" smtClean="0"/>
              <a:t>	</a:t>
            </a:r>
            <a:endParaRPr lang="de-DE" dirty="0"/>
          </a:p>
        </p:txBody>
      </p:sp>
      <p:sp>
        <p:nvSpPr>
          <p:cNvPr id="3" name="Inhaltsplatzhalter 2"/>
          <p:cNvSpPr>
            <a:spLocks noGrp="1"/>
          </p:cNvSpPr>
          <p:nvPr>
            <p:ph idx="1"/>
          </p:nvPr>
        </p:nvSpPr>
        <p:spPr>
          <a:xfrm>
            <a:off x="457200" y="620688"/>
            <a:ext cx="8229600" cy="5976664"/>
          </a:xfrm>
        </p:spPr>
        <p:txBody>
          <a:bodyPr>
            <a:normAutofit fontScale="25000" lnSpcReduction="20000"/>
          </a:bodyPr>
          <a:lstStyle/>
          <a:p>
            <a:pPr marL="0" indent="0">
              <a:buNone/>
            </a:pPr>
            <a:r>
              <a:rPr lang="de-DE" dirty="0" smtClean="0"/>
              <a:t>29</a:t>
            </a:r>
          </a:p>
          <a:p>
            <a:pPr marL="0" indent="0">
              <a:buNone/>
            </a:pPr>
            <a:r>
              <a:rPr lang="de-DE" dirty="0" smtClean="0"/>
              <a:t>In </a:t>
            </a:r>
            <a:r>
              <a:rPr lang="de-DE" dirty="0"/>
              <a:t>diesem Fall ist das </a:t>
            </a:r>
            <a:r>
              <a:rPr lang="de-DE" dirty="0" err="1"/>
              <a:t>BayObLG</a:t>
            </a:r>
            <a:r>
              <a:rPr lang="de-DE" dirty="0"/>
              <a:t> zu dem Ergebnis gekommen, </a:t>
            </a:r>
            <a:r>
              <a:rPr lang="de-DE" dirty="0" err="1"/>
              <a:t>daß</a:t>
            </a:r>
            <a:r>
              <a:rPr lang="de-DE" dirty="0"/>
              <a:t> der wegen Trunkenheit absolut fahruntüchtige Autofahrer nicht nach § 315c strafbar sei, weil sich in dem von ihm mitverursachten Unfall nicht die Gefahr der trunkenheitsbedingten Fahruntüchtigkeit realisiert habe, wohl aber nach § 222 wegen fahrlässiger Verursachung des Todes seiner Beifahrerin.</a:t>
            </a:r>
          </a:p>
          <a:p>
            <a:pPr marL="0" indent="0">
              <a:buNone/>
            </a:pPr>
            <a:endParaRPr lang="de-DE" dirty="0"/>
          </a:p>
          <a:p>
            <a:pPr marL="0" indent="0">
              <a:buNone/>
            </a:pPr>
            <a:r>
              <a:rPr lang="de-DE" dirty="0"/>
              <a:t>Der Angeklagte war mit 160 km/h auf der Autobahn gefahren und hatte sich dabei dem </a:t>
            </a:r>
            <a:r>
              <a:rPr lang="de-DE" dirty="0" err="1"/>
              <a:t>Verkehrsfluß</a:t>
            </a:r>
            <a:r>
              <a:rPr lang="de-DE" dirty="0"/>
              <a:t> </a:t>
            </a:r>
            <a:r>
              <a:rPr lang="de-DE" dirty="0" err="1"/>
              <a:t>angepaßt</a:t>
            </a:r>
            <a:r>
              <a:rPr lang="de-DE" dirty="0"/>
              <a:t>. Er wurde von einem anderen, verkehrswidrig fahrenden Fahrzeug touchiert und geriet dadurch ins Schleudern. Durch den Aufprall auf die Leitplanke und einen Zusammenstoß des außer Kontrolle geratenen Fahrzeugs des Angeklagten mit einem entgegenkommenden wurde der Tod der Beifahrerin verursacht. Das Tatgericht hatte aufgrund eines </a:t>
            </a:r>
            <a:r>
              <a:rPr lang="de-DE" dirty="0" err="1"/>
              <a:t>Sachverständigengutachens</a:t>
            </a:r>
            <a:r>
              <a:rPr lang="de-DE" dirty="0"/>
              <a:t> festgestellt, </a:t>
            </a:r>
            <a:r>
              <a:rPr lang="de-DE" dirty="0" err="1"/>
              <a:t>daß</a:t>
            </a:r>
            <a:r>
              <a:rPr lang="de-DE" dirty="0"/>
              <a:t> auch ein nüchterner Fahrer in dieser Situation den schweren Unfall nicht hätte vermeiden können.</a:t>
            </a:r>
          </a:p>
          <a:p>
            <a:pPr marL="0" indent="0">
              <a:buNone/>
            </a:pPr>
            <a:endParaRPr lang="de-DE" dirty="0"/>
          </a:p>
          <a:p>
            <a:pPr marL="0" indent="0">
              <a:buNone/>
            </a:pPr>
            <a:r>
              <a:rPr lang="de-DE" dirty="0" smtClean="0"/>
              <a:t>Das </a:t>
            </a:r>
            <a:r>
              <a:rPr lang="de-DE" dirty="0" err="1"/>
              <a:t>BayObLG</a:t>
            </a:r>
            <a:r>
              <a:rPr lang="de-DE" dirty="0"/>
              <a:t> lehnt eine Strafbarkeit des Angeklagten nach § 315 c deshalb ab, weil seine Alkoholisierung nicht kausal für die konkrete Gefährdung seiner Beifahrerin gewesen sei, bejaht aber dennoch eine Strafbarkeit nach § 222 mit folgender Begründung:</a:t>
            </a:r>
          </a:p>
          <a:p>
            <a:pPr marL="0" indent="0">
              <a:buNone/>
            </a:pPr>
            <a:endParaRPr lang="de-DE" dirty="0"/>
          </a:p>
          <a:p>
            <a:pPr marL="0" indent="0">
              <a:buNone/>
            </a:pPr>
            <a:r>
              <a:rPr lang="de-DE" dirty="0"/>
              <a:t>„Nach den Urteilsgründen hat das AG das verkehrswidrige, dem Angeklagten vorwerfbare Verhalten darin gesehen, </a:t>
            </a:r>
            <a:r>
              <a:rPr lang="de-DE" dirty="0" err="1"/>
              <a:t>daß</a:t>
            </a:r>
            <a:r>
              <a:rPr lang="de-DE" dirty="0"/>
              <a:t> dieser – abgesehen davon, </a:t>
            </a:r>
            <a:r>
              <a:rPr lang="de-DE" dirty="0" err="1"/>
              <a:t>daß</a:t>
            </a:r>
            <a:r>
              <a:rPr lang="de-DE" dirty="0"/>
              <a:t> er wegen Fahruntüchtigkeit überhaupt nicht mehr am Verkehr teilnehmen durfte – seine Geschwindigkeit nicht seiner durch </a:t>
            </a:r>
            <a:r>
              <a:rPr lang="de-DE" dirty="0" err="1"/>
              <a:t>Alkoholeinfluß</a:t>
            </a:r>
            <a:r>
              <a:rPr lang="de-DE" dirty="0"/>
              <a:t> herabgesetzten Reaktionsfähigkeit </a:t>
            </a:r>
            <a:r>
              <a:rPr lang="de-DE" dirty="0" err="1"/>
              <a:t>angepaßt</a:t>
            </a:r>
            <a:r>
              <a:rPr lang="de-DE" dirty="0"/>
              <a:t> hat. [...] Dieser Beeinträchtigung </a:t>
            </a:r>
            <a:r>
              <a:rPr lang="de-DE" dirty="0" err="1"/>
              <a:t>muß</a:t>
            </a:r>
            <a:r>
              <a:rPr lang="de-DE" dirty="0"/>
              <a:t> ein Autofahrer, der entgegen § 316 StGB am Verkehr teilnimmt, jedenfalls Rechnung tragen, indem er seine Geschwindigkeit so herabsetzt, </a:t>
            </a:r>
            <a:r>
              <a:rPr lang="de-DE" dirty="0" err="1"/>
              <a:t>daß</a:t>
            </a:r>
            <a:r>
              <a:rPr lang="de-DE" dirty="0"/>
              <a:t> er in der konkreten Verkehrslage keinen längeren </a:t>
            </a:r>
            <a:r>
              <a:rPr lang="de-DE" dirty="0" err="1"/>
              <a:t>Anhalteweg</a:t>
            </a:r>
            <a:r>
              <a:rPr lang="de-DE" dirty="0"/>
              <a:t> als der mit noch zulässiger Geschwindigkeit fahrende nüchterne Fahrer braucht, um vor einem unvorhergesehenen Hindernis zum Stehen zu kommen. [...] Nach diesen Grundsätzen kann daher bei der Frage, ob das Verhalten des Angeklagten für den Tod seiner Mitfahrerin ursächlich war, nicht darauf abgestellt werden, ob auch ein nüchterner Kraftfahrer bei der für diesen nicht zu beanstandenden Geschwindigkeit infolge der Berührung mit einem abrupt die Fahrbahn wechselnden Fahrzeugs eines Dritten gegen die Leitplanke und zurück auf die Fahrbahn geschleudert worden wäre. Vielmehr kommt es darauf an, ob der Tod der Beifahrerin vermieden worden wäre, wenn bei im übrigen gleichen Sachverhalt der Angeklagte mit </a:t>
            </a:r>
            <a:r>
              <a:rPr lang="de-DE" dirty="0" err="1"/>
              <a:t>angepaßter</a:t>
            </a:r>
            <a:r>
              <a:rPr lang="de-DE" dirty="0"/>
              <a:t> Geschwindigkeit gefahren wäre.“</a:t>
            </a:r>
          </a:p>
          <a:p>
            <a:pPr marL="0" indent="0">
              <a:buNone/>
            </a:pPr>
            <a:endParaRPr lang="de-DE" dirty="0"/>
          </a:p>
          <a:p>
            <a:pPr marL="0" indent="0">
              <a:buNone/>
            </a:pPr>
            <a:r>
              <a:rPr lang="de-DE" dirty="0" smtClean="0"/>
              <a:t>Sodann </a:t>
            </a:r>
            <a:r>
              <a:rPr lang="de-DE" dirty="0"/>
              <a:t>wird auf die Feststellung des Amtsgerichts verwiesen, </a:t>
            </a:r>
            <a:r>
              <a:rPr lang="de-DE" dirty="0" err="1"/>
              <a:t>daß</a:t>
            </a:r>
            <a:r>
              <a:rPr lang="de-DE" dirty="0"/>
              <a:t> der Angeklagte nach den o.a. Maßstäben nicht schneller als 130 km/h hätte fahren dürfen, </a:t>
            </a:r>
            <a:r>
              <a:rPr lang="de-DE" dirty="0" err="1"/>
              <a:t>daß</a:t>
            </a:r>
            <a:r>
              <a:rPr lang="de-DE" dirty="0"/>
              <a:t> es aber bei dieser Geschwindigkeit durch die Punktberührung mit dem anderen Fahrzeug nicht zum Schleudern, jedenfalls nicht zu einem derart heftigen Zusammenstoß mit dem entgegenkommenden Fahrzeug gekommen wäre, </a:t>
            </a:r>
            <a:r>
              <a:rPr lang="de-DE" dirty="0" err="1"/>
              <a:t>daß</a:t>
            </a:r>
            <a:r>
              <a:rPr lang="de-DE" dirty="0"/>
              <a:t> die Beifahrerin dabei zu Tode gekommen wäre. Damit wird die Kausalität der Sorgfaltspflichtverletzung des Angeklagten für den Tod seiner Beifahrer begründet.</a:t>
            </a:r>
          </a:p>
          <a:p>
            <a:pPr marL="0" indent="0">
              <a:buNone/>
            </a:pPr>
            <a:endParaRPr lang="de-DE" dirty="0"/>
          </a:p>
          <a:p>
            <a:pPr marL="0" indent="0">
              <a:buNone/>
            </a:pPr>
            <a:r>
              <a:rPr lang="de-DE" dirty="0" smtClean="0"/>
              <a:t>30</a:t>
            </a:r>
          </a:p>
          <a:p>
            <a:pPr marL="0" indent="0">
              <a:buNone/>
            </a:pPr>
            <a:r>
              <a:rPr lang="de-DE" dirty="0" smtClean="0"/>
              <a:t>Es </a:t>
            </a:r>
            <a:r>
              <a:rPr lang="de-DE" dirty="0"/>
              <a:t>sollte schon stutzig machen, </a:t>
            </a:r>
            <a:r>
              <a:rPr lang="de-DE" dirty="0" err="1"/>
              <a:t>daß</a:t>
            </a:r>
            <a:r>
              <a:rPr lang="de-DE" dirty="0"/>
              <a:t> hier der Satz von der Maßgeblichkeit des Versagens in der konkreten Situation dazu benutzt wird, Zurechnung zu begründen, nicht, wie in den bisher behandelten Fällen, sie auszuschließen. Das ist deshalb möglich, weil in dieser Formulierung nicht klar ist, was der Ausdruck bedeutet, „es kommt auf die konkrete Situation an“. War dieser Ausdruck in den bisher behandelten Fällen nur dazu verwendet worden, eine Sorgfaltspflichtverletzung vor der kritischen Situation als Grund der Zurechnung auszuschließen und zu fragen, ob und in welcher Hinsicht der Verkehrsteilnehmer in der kritischen Situation versagt hat, so wird die „Maßgeblichkeit der kritischen Situation“ hier dazu verwendet, um für den Angeklagten eine neue Sorgfaltspflicht zu begründen.  Die Sorgfaltspflicht, die der Angeklagte tatsächlich, und zwar auch in der konkreten kritischen Situation verletzt hat, bestand darin, in fahruntüchtigem Zustand Auto zu fahren. Es hätte also geprüft werden sollen, ob der fahruntüchtige Zustand des Kraftfahrers ursächlich für den Verkehrsunfall war und ggf., ob das Verbot des Fahrens in fahruntüchtigem Zustand generell geeignet ist, Unfälle dieser Art zu verhindern. Stattdessen begründet die Rechtsprechung unter Berufung auf den Topos von der Maßgeblichkeit des Versagens in der konkreten Situation für den fahruntüchtigen Autofahrer eine Sonderpflicht, langsam zu fahren und prüft dann die Kausalität der Verletzung dieser Pflicht für den Unfall und die generelle Eignung ihrer Einhaltung zu seiner Verhinderung. So kommt es zu dem Ergebnis, </a:t>
            </a:r>
            <a:r>
              <a:rPr lang="de-DE" dirty="0" err="1"/>
              <a:t>daß</a:t>
            </a:r>
            <a:r>
              <a:rPr lang="de-DE" dirty="0"/>
              <a:t> der angetrunkene Fahrer nicht deshalb für den Unfall verantwortlich ist, weil er angetrunken war, sondern deshalb, weil er so schnell gefahren ist. In der kausalen Erklärung des Unfalls braucht die Trunkenheit gar nicht vorzukommen, sondern nur die hohe Geschwindigkeit.</a:t>
            </a:r>
          </a:p>
          <a:p>
            <a:pPr marL="0" indent="0">
              <a:buNone/>
            </a:pPr>
            <a:endParaRPr lang="de-DE" dirty="0"/>
          </a:p>
          <a:p>
            <a:pPr marL="0" indent="0">
              <a:buNone/>
            </a:pPr>
            <a:r>
              <a:rPr lang="de-DE" dirty="0" smtClean="0"/>
              <a:t>31</a:t>
            </a:r>
          </a:p>
          <a:p>
            <a:pPr marL="0" indent="0">
              <a:buNone/>
            </a:pPr>
            <a:r>
              <a:rPr lang="de-DE" dirty="0" smtClean="0"/>
              <a:t>Stellen </a:t>
            </a:r>
            <a:r>
              <a:rPr lang="de-DE" dirty="0"/>
              <a:t>wir uns einmal vor, es gäbe tatsächlich für einen angetrunkenen Fahrer nicht das Gebot, jederzeit mit dem Fahren aufzuhören, sondern das Gebot, langsamer zu fahren, so wäre selbst das nicht tauglich, eine Zurechnung im vorliegenden Fall zu begründen. Wie wir oben (s. 3/4 ff.) gezeigt haben, ist eine Sorgfaltspflichtverletzung für einen Schadensverlauf nur dann kausal, wenn alle Voraussetzungen der Sorgfaltspflichtverletzung in der kausalen Erklärung vorkommen und nicht nur einzelne. Da der Autofahrer nur deshalb langsamer fahren </a:t>
            </a:r>
            <a:r>
              <a:rPr lang="de-DE" dirty="0" err="1"/>
              <a:t>muß</a:t>
            </a:r>
            <a:r>
              <a:rPr lang="de-DE" dirty="0"/>
              <a:t>, weil er trunkenheitsbedingt fahruntüchtig ist, </a:t>
            </a:r>
            <a:r>
              <a:rPr lang="de-DE" dirty="0" err="1"/>
              <a:t>müßte</a:t>
            </a:r>
            <a:r>
              <a:rPr lang="de-DE" dirty="0"/>
              <a:t> also nach wie vor außer der hohen Geschwindigkeit auch noch die trunkenheitsbedingte Fahruntüchtigkeit in der kausalen Erklärung des Unfalls vorkommen. Das ist aber wie das </a:t>
            </a:r>
            <a:r>
              <a:rPr lang="de-DE" dirty="0" err="1"/>
              <a:t>BayObLG</a:t>
            </a:r>
            <a:r>
              <a:rPr lang="de-DE" dirty="0"/>
              <a:t> selbst festgestellt hat, nicht der Fall.</a:t>
            </a:r>
          </a:p>
          <a:p>
            <a:pPr marL="0" indent="0">
              <a:buNone/>
            </a:pPr>
            <a:endParaRPr lang="de-DE" dirty="0"/>
          </a:p>
          <a:p>
            <a:pPr marL="0" indent="0">
              <a:buNone/>
            </a:pPr>
            <a:r>
              <a:rPr lang="de-DE" dirty="0" smtClean="0"/>
              <a:t>32</a:t>
            </a:r>
          </a:p>
          <a:p>
            <a:pPr marL="0" indent="0">
              <a:buNone/>
            </a:pPr>
            <a:r>
              <a:rPr lang="de-DE" dirty="0" smtClean="0"/>
              <a:t>Das </a:t>
            </a:r>
            <a:r>
              <a:rPr lang="de-DE" dirty="0" err="1"/>
              <a:t>BayObLG</a:t>
            </a:r>
            <a:r>
              <a:rPr lang="de-DE" dirty="0"/>
              <a:t> verfährt aber, als gelte für den angetrunkenen Autofahrer eine bedingungslose Geschwindigkeitsbegrenzung, die für andere nicht gilt. Der Topos von der Maßgeblichkeit der kritischen Situation wird also nicht dazu verwendet, einen Schutzzweckzusammenhang zu begründen oder auszuschließen, sondern eine neue Sorgfaltspflicht zu etablieren. Das ist deshalb möglich, weil die Formulierung „es kommt auf die kritische Situation an“ unklar und mehrdeutig ist. Es kommt auf das Versagen in der kritischen Situation wenn überhaupt, dann für die Begründung des Zurechnungszusammenhangs an, nicht aber für die Begründung der Sorgfaltspflicht selbst. Hätten die Gerichte sich über den Sinn und die Begründung des Satzes von der Maßgeblichkeit der konkreten Situation mehr Gedanken gemacht, so hätten sie den Fehler nicht machen können, diesen Satz zur Begründung neuer Sorgfaltspflichten zu verwenden.</a:t>
            </a:r>
          </a:p>
          <a:p>
            <a:pPr marL="0" indent="0">
              <a:buNone/>
            </a:pPr>
            <a:endParaRPr lang="de-DE" dirty="0"/>
          </a:p>
        </p:txBody>
      </p:sp>
    </p:spTree>
    <p:extLst>
      <p:ext uri="{BB962C8B-B14F-4D97-AF65-F5344CB8AC3E}">
        <p14:creationId xmlns:p14="http://schemas.microsoft.com/office/powerpoint/2010/main" val="3591097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000" u="sng" dirty="0" smtClean="0"/>
              <a:t/>
            </a:r>
            <a:br>
              <a:rPr lang="de-DE" sz="4000" u="sng" dirty="0" smtClean="0"/>
            </a:br>
            <a:r>
              <a:rPr lang="de-DE" sz="4000" u="sng" dirty="0" smtClean="0"/>
              <a:t>Aufbauschema </a:t>
            </a:r>
            <a:r>
              <a:rPr lang="de-DE" sz="4000" u="sng" dirty="0"/>
              <a:t>§ 315b Abs. 1</a:t>
            </a:r>
            <a:r>
              <a:rPr lang="de-DE" dirty="0"/>
              <a:t/>
            </a:r>
            <a:br>
              <a:rPr lang="de-DE" dirty="0"/>
            </a:br>
            <a:endParaRPr lang="de-DE" dirty="0"/>
          </a:p>
        </p:txBody>
      </p:sp>
      <p:sp>
        <p:nvSpPr>
          <p:cNvPr id="3" name="Inhaltsplatzhalter 2"/>
          <p:cNvSpPr>
            <a:spLocks noGrp="1"/>
          </p:cNvSpPr>
          <p:nvPr>
            <p:ph idx="1"/>
          </p:nvPr>
        </p:nvSpPr>
        <p:spPr/>
        <p:txBody>
          <a:bodyPr>
            <a:normAutofit fontScale="25000" lnSpcReduction="20000"/>
          </a:bodyPr>
          <a:lstStyle/>
          <a:p>
            <a:pPr marL="0" indent="0">
              <a:buNone/>
            </a:pPr>
            <a:endParaRPr lang="de-DE" sz="5500" dirty="0" smtClean="0"/>
          </a:p>
          <a:p>
            <a:pPr marL="0" indent="0">
              <a:buNone/>
            </a:pPr>
            <a:endParaRPr lang="de-DE" sz="5500" dirty="0"/>
          </a:p>
          <a:p>
            <a:pPr marL="0" indent="0">
              <a:buNone/>
            </a:pPr>
            <a:r>
              <a:rPr lang="de-DE" sz="5500" dirty="0" smtClean="0"/>
              <a:t>Eingriff </a:t>
            </a:r>
            <a:r>
              <a:rPr lang="de-DE" sz="5500" dirty="0"/>
              <a:t>nach Ziff. 1 oder 2</a:t>
            </a:r>
          </a:p>
          <a:p>
            <a:pPr marL="0" indent="0">
              <a:buNone/>
            </a:pPr>
            <a:r>
              <a:rPr lang="de-DE" sz="5500" dirty="0"/>
              <a:t> </a:t>
            </a:r>
          </a:p>
          <a:p>
            <a:pPr marL="0" indent="0">
              <a:buNone/>
            </a:pPr>
            <a:r>
              <a:rPr lang="de-DE" sz="5500" dirty="0"/>
              <a:t>Eingriff nach Ziff. 3 Ähnlichkeit zu Ziff. 1 oder 2</a:t>
            </a:r>
          </a:p>
          <a:p>
            <a:pPr marL="0" indent="0">
              <a:buNone/>
            </a:pPr>
            <a:r>
              <a:rPr lang="de-DE" sz="5500" dirty="0"/>
              <a:t> </a:t>
            </a:r>
          </a:p>
          <a:p>
            <a:pPr marL="0" indent="0">
              <a:buNone/>
            </a:pPr>
            <a:r>
              <a:rPr lang="de-DE" sz="5500" dirty="0"/>
              <a:t>Eingriff von außen</a:t>
            </a:r>
          </a:p>
          <a:p>
            <a:pPr marL="0" indent="0">
              <a:buNone/>
            </a:pPr>
            <a:r>
              <a:rPr lang="de-DE" sz="5500" dirty="0"/>
              <a:t> </a:t>
            </a:r>
          </a:p>
          <a:p>
            <a:pPr marL="0" indent="0">
              <a:buNone/>
            </a:pPr>
            <a:r>
              <a:rPr lang="de-DE" sz="5500" dirty="0"/>
              <a:t>Eingriff von innen Verkehrsfremd</a:t>
            </a:r>
          </a:p>
          <a:p>
            <a:pPr marL="0" indent="0">
              <a:buNone/>
            </a:pPr>
            <a:r>
              <a:rPr lang="de-DE" sz="5500" dirty="0"/>
              <a:t> </a:t>
            </a:r>
          </a:p>
          <a:p>
            <a:pPr marL="0" indent="0">
              <a:buNone/>
            </a:pPr>
            <a:r>
              <a:rPr lang="de-DE" sz="5500" dirty="0"/>
              <a:t>	nicht mehr dem Vorwärtskommen dienend</a:t>
            </a:r>
          </a:p>
          <a:p>
            <a:pPr marL="0" indent="0">
              <a:buNone/>
            </a:pPr>
            <a:r>
              <a:rPr lang="de-DE" sz="5500" dirty="0"/>
              <a:t>	Nach BGH Schädigungsvorsatz erforderlich</a:t>
            </a:r>
          </a:p>
          <a:p>
            <a:pPr marL="0" indent="0">
              <a:buNone/>
            </a:pPr>
            <a:r>
              <a:rPr lang="de-DE" sz="5500" dirty="0"/>
              <a:t> </a:t>
            </a:r>
          </a:p>
          <a:p>
            <a:pPr marL="0" indent="0">
              <a:buNone/>
            </a:pPr>
            <a:r>
              <a:rPr lang="de-DE" sz="5500" dirty="0"/>
              <a:t>Einwirkung auf den Straßenverkehr die eine konkrete Gefahr für Personen oder die Gefahr eines Schadens von bedeutendem Wert (mindestens 7,50 €) an Sachen verursacht.</a:t>
            </a:r>
          </a:p>
          <a:p>
            <a:pPr marL="0" indent="0">
              <a:buNone/>
            </a:pPr>
            <a:r>
              <a:rPr lang="de-DE" sz="5500" dirty="0"/>
              <a:t> </a:t>
            </a:r>
          </a:p>
          <a:p>
            <a:pPr marL="0" indent="0">
              <a:buNone/>
            </a:pPr>
            <a:r>
              <a:rPr lang="de-DE" sz="5500" dirty="0"/>
              <a:t>Vorsatz auf oder Fahrlässigkeit in Bezug auf den Eingriff</a:t>
            </a:r>
          </a:p>
          <a:p>
            <a:pPr marL="0" indent="0">
              <a:buNone/>
            </a:pPr>
            <a:r>
              <a:rPr lang="de-DE" sz="5500" dirty="0"/>
              <a:t> </a:t>
            </a:r>
          </a:p>
          <a:p>
            <a:pPr marL="0" indent="0">
              <a:buNone/>
            </a:pPr>
            <a:r>
              <a:rPr lang="de-DE" sz="5500" dirty="0"/>
              <a:t>Vorsatz oder Fahrlässigkeit in Bezug auf konkrete Gefahr</a:t>
            </a:r>
          </a:p>
          <a:p>
            <a:pPr marL="0" indent="0">
              <a:buNone/>
            </a:pPr>
            <a:endParaRPr lang="de-DE" dirty="0"/>
          </a:p>
        </p:txBody>
      </p:sp>
    </p:spTree>
    <p:extLst>
      <p:ext uri="{BB962C8B-B14F-4D97-AF65-F5344CB8AC3E}">
        <p14:creationId xmlns:p14="http://schemas.microsoft.com/office/powerpoint/2010/main" val="2077443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504" y="274638"/>
            <a:ext cx="8856984" cy="850106"/>
          </a:xfrm>
        </p:spPr>
        <p:txBody>
          <a:bodyPr>
            <a:normAutofit/>
          </a:bodyPr>
          <a:lstStyle/>
          <a:p>
            <a:r>
              <a:rPr lang="de-DE" sz="2400" dirty="0"/>
              <a:t>Entscheidungen des Bundesgerichtshofes in Strafsachen, </a:t>
            </a:r>
            <a:r>
              <a:rPr lang="de-DE" sz="2400" dirty="0" smtClean="0"/>
              <a:t/>
            </a:r>
            <a:br>
              <a:rPr lang="de-DE" sz="2400" dirty="0" smtClean="0"/>
            </a:br>
            <a:r>
              <a:rPr lang="de-DE" sz="2400" dirty="0" smtClean="0"/>
              <a:t>Bd</a:t>
            </a:r>
            <a:r>
              <a:rPr lang="de-DE" sz="2400" dirty="0"/>
              <a:t>. 48, S. 119</a:t>
            </a:r>
          </a:p>
        </p:txBody>
      </p:sp>
      <p:sp>
        <p:nvSpPr>
          <p:cNvPr id="3" name="Inhaltsplatzhalter 2"/>
          <p:cNvSpPr>
            <a:spLocks noGrp="1"/>
          </p:cNvSpPr>
          <p:nvPr>
            <p:ph idx="1"/>
          </p:nvPr>
        </p:nvSpPr>
        <p:spPr>
          <a:xfrm>
            <a:off x="457200" y="1340768"/>
            <a:ext cx="8229600" cy="5112568"/>
          </a:xfrm>
        </p:spPr>
        <p:txBody>
          <a:bodyPr>
            <a:normAutofit/>
          </a:bodyPr>
          <a:lstStyle/>
          <a:p>
            <a:pPr marL="0" indent="0">
              <a:buNone/>
            </a:pPr>
            <a:r>
              <a:rPr lang="de-DE" dirty="0" smtClean="0"/>
              <a:t>Greift </a:t>
            </a:r>
            <a:r>
              <a:rPr lang="de-DE" dirty="0"/>
              <a:t>der Täter in den fließenden Verkehr ein, indem er Hindernisse auf der Fahrbahn bereitet oder Gegenstände auf fahrende Fahrzeuge wirft, kann § 315 b Abs. 1 Nr. 2 oder 3 StGB auch dann erfüllt sein, wenn die Tathandlung unmittelbar zu einem bedeutenden Fremdsachschaden führt und dieser Erfolg sich als Steigerung der durch die Tathandlung bewirkten abstrakten Gefahr für die Sicherheit des Straßenverkehrs darstellt.</a:t>
            </a:r>
          </a:p>
          <a:p>
            <a:endParaRPr lang="de-DE" b="1" dirty="0"/>
          </a:p>
        </p:txBody>
      </p:sp>
    </p:spTree>
    <p:extLst>
      <p:ext uri="{BB962C8B-B14F-4D97-AF65-F5344CB8AC3E}">
        <p14:creationId xmlns:p14="http://schemas.microsoft.com/office/powerpoint/2010/main" val="1909136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94122"/>
          </a:xfrm>
        </p:spPr>
        <p:txBody>
          <a:bodyPr>
            <a:normAutofit fontScale="90000"/>
          </a:bodyPr>
          <a:lstStyle/>
          <a:p>
            <a:r>
              <a:rPr lang="de-DE" sz="2700" dirty="0" smtClean="0"/>
              <a:t/>
            </a:r>
            <a:br>
              <a:rPr lang="de-DE" sz="2700" dirty="0" smtClean="0"/>
            </a:br>
            <a:r>
              <a:rPr lang="de-DE" sz="2700" dirty="0" smtClean="0"/>
              <a:t>Entscheidungen </a:t>
            </a:r>
            <a:r>
              <a:rPr lang="de-DE" sz="2700" dirty="0"/>
              <a:t>des Bundesgerichtshofes in Strafsachen, </a:t>
            </a:r>
            <a:r>
              <a:rPr lang="de-DE" sz="2700" dirty="0" smtClean="0"/>
              <a:t/>
            </a:r>
            <a:br>
              <a:rPr lang="de-DE" sz="2700" dirty="0" smtClean="0"/>
            </a:br>
            <a:r>
              <a:rPr lang="de-DE" sz="2700" dirty="0" smtClean="0"/>
              <a:t>Bd</a:t>
            </a:r>
            <a:r>
              <a:rPr lang="de-DE" sz="2700" dirty="0"/>
              <a:t>. 48, S. 233</a:t>
            </a:r>
            <a:r>
              <a:rPr lang="de-DE" dirty="0"/>
              <a:t/>
            </a:r>
            <a:br>
              <a:rPr lang="de-DE" dirty="0"/>
            </a:br>
            <a:endParaRPr lang="de-DE" dirty="0"/>
          </a:p>
        </p:txBody>
      </p:sp>
      <p:sp>
        <p:nvSpPr>
          <p:cNvPr id="3" name="Inhaltsplatzhalter 2"/>
          <p:cNvSpPr>
            <a:spLocks noGrp="1"/>
          </p:cNvSpPr>
          <p:nvPr>
            <p:ph idx="1"/>
          </p:nvPr>
        </p:nvSpPr>
        <p:spPr>
          <a:xfrm>
            <a:off x="457200" y="1412776"/>
            <a:ext cx="8229600" cy="4713387"/>
          </a:xfrm>
        </p:spPr>
        <p:txBody>
          <a:bodyPr/>
          <a:lstStyle/>
          <a:p>
            <a:pPr marL="0" indent="0">
              <a:buNone/>
            </a:pPr>
            <a:r>
              <a:rPr lang="de-DE" dirty="0"/>
              <a:t>Im fließenden Straßenverkehr wird ein Verkehrsvorgang nur dann zu einem Eingriff in den Straßenverkehr im Sinne des § 315 b Abs. 1 StGB »pervertiert«, wenn zu dem </a:t>
            </a:r>
            <a:r>
              <a:rPr lang="de-DE" dirty="0" err="1"/>
              <a:t>bewußt</a:t>
            </a:r>
            <a:r>
              <a:rPr lang="de-DE" dirty="0"/>
              <a:t> zweckwidrigen Einsatz eines Fahrzeugs in verkehrsfeindlicher Einstellung hinzukommt, </a:t>
            </a:r>
            <a:r>
              <a:rPr lang="de-DE" dirty="0" err="1"/>
              <a:t>daß</a:t>
            </a:r>
            <a:r>
              <a:rPr lang="de-DE" dirty="0"/>
              <a:t> es mit (mindestens bedingtem) Schädigungsvorsatz – etwa als Waffe oder Schadenswerkzeug – mitbraucht wird.</a:t>
            </a:r>
          </a:p>
          <a:p>
            <a:endParaRPr lang="de-DE" dirty="0"/>
          </a:p>
        </p:txBody>
      </p:sp>
    </p:spTree>
    <p:extLst>
      <p:ext uri="{BB962C8B-B14F-4D97-AF65-F5344CB8AC3E}">
        <p14:creationId xmlns:p14="http://schemas.microsoft.com/office/powerpoint/2010/main" val="3726825867"/>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1305</Words>
  <Application>Microsoft Office PowerPoint</Application>
  <PresentationFormat>Bildschirmpräsentation (4:3)</PresentationFormat>
  <Paragraphs>128</Paragraphs>
  <Slides>10</Slides>
  <Notes>0</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Larissa</vt:lpstr>
      <vt:lpstr>PowerPoint-Präsentation</vt:lpstr>
      <vt:lpstr>Aufbauschema - § 315 c StGB</vt:lpstr>
      <vt:lpstr>Aufbauschema - § 315 c StGB</vt:lpstr>
      <vt:lpstr>Konkrete Gefahr</vt:lpstr>
      <vt:lpstr>PowerPoint-Präsentation</vt:lpstr>
      <vt:lpstr>  Zur Realisierung der abstrakten Gefahr Der Punktberührungsfall, BayObLG VRS 87, 121  </vt:lpstr>
      <vt:lpstr> Aufbauschema § 315b Abs. 1 </vt:lpstr>
      <vt:lpstr>Entscheidungen des Bundesgerichtshofes in Strafsachen,  Bd. 48, S. 119</vt:lpstr>
      <vt:lpstr> Entscheidungen des Bundesgerichtshofes in Strafsachen,  Bd. 48, S. 233 </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E5925vpro</dc:creator>
  <cp:lastModifiedBy>E5925vpro</cp:lastModifiedBy>
  <cp:revision>11</cp:revision>
  <cp:lastPrinted>2014-10-06T14:55:46Z</cp:lastPrinted>
  <dcterms:created xsi:type="dcterms:W3CDTF">2014-10-06T14:26:47Z</dcterms:created>
  <dcterms:modified xsi:type="dcterms:W3CDTF">2017-10-10T12:27:32Z</dcterms:modified>
</cp:coreProperties>
</file>