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66" r:id="rId2"/>
    <p:sldId id="285" r:id="rId3"/>
    <p:sldId id="268" r:id="rId4"/>
    <p:sldId id="269" r:id="rId5"/>
    <p:sldId id="270" r:id="rId6"/>
    <p:sldId id="271" r:id="rId7"/>
    <p:sldId id="273" r:id="rId8"/>
    <p:sldId id="274" r:id="rId9"/>
    <p:sldId id="289" r:id="rId10"/>
    <p:sldId id="275" r:id="rId11"/>
    <p:sldId id="276" r:id="rId12"/>
    <p:sldId id="277" r:id="rId13"/>
    <p:sldId id="278" r:id="rId14"/>
    <p:sldId id="279" r:id="rId15"/>
    <p:sldId id="280" r:id="rId1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9D89C1-966D-4226-952B-98472A89A7D9}" type="datetimeFigureOut">
              <a:rPr lang="de-DE" smtClean="0"/>
              <a:t>14.11.2018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4B36F-E9A9-4CF8-B064-81A5D982045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87728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FDC93-1898-4440-8A6F-BDB92984BE08}" type="datetime1">
              <a:rPr lang="de-DE" smtClean="0"/>
              <a:t>14.11.2018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165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838CE-E6E3-4590-AD16-35E9BBA749B5}" type="datetime1">
              <a:rPr lang="de-DE" smtClean="0"/>
              <a:t>14.11.2018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3971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57C9C-4D2B-41E3-A655-CEF3DD30DF1A}" type="datetime1">
              <a:rPr lang="de-DE" smtClean="0"/>
              <a:t>14.11.2018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208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5823-F08B-4FB2-B1FF-54CD53A8C66B}" type="datetime1">
              <a:rPr lang="de-DE" smtClean="0"/>
              <a:t>14.11.2018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05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FAF42-7D0A-49B1-92F6-FABC1F873FDA}" type="datetime1">
              <a:rPr lang="de-DE" smtClean="0"/>
              <a:t>14.11.2018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450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5D75-BFB8-47A8-85F2-23BA1C4071A0}" type="datetime1">
              <a:rPr lang="de-DE" smtClean="0"/>
              <a:t>14.11.2018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573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30907-3F43-480E-A950-524C5BD42544}" type="datetime1">
              <a:rPr lang="de-DE" smtClean="0"/>
              <a:t>14.11.2018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505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0C4C-CFA8-4D5A-B48F-780354D9C5BB}" type="datetime1">
              <a:rPr lang="de-DE" smtClean="0"/>
              <a:t>14.11.2018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576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3FD4B-FF54-4B8E-AF6E-57D7855D0849}" type="datetime1">
              <a:rPr lang="de-DE" smtClean="0"/>
              <a:t>14.11.2018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345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CDCFC-0082-4B94-8DDC-A94B0E1C3956}" type="datetime1">
              <a:rPr lang="de-DE" smtClean="0"/>
              <a:t>14.11.2018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13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D785E-9D58-4D76-B790-CED4ABD6B62D}" type="datetime1">
              <a:rPr lang="de-DE" smtClean="0"/>
              <a:t>14.11.2018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5485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B0E73-E479-4563-B110-0A2C9327EB8A}" type="datetime1">
              <a:rPr lang="de-DE" smtClean="0"/>
              <a:t>14.11.2018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EEC58-6F13-4B0A-960F-A1B8FD23FEF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2817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1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67544" y="2708920"/>
            <a:ext cx="8229600" cy="1143000"/>
          </a:xfrm>
        </p:spPr>
        <p:txBody>
          <a:bodyPr/>
          <a:lstStyle/>
          <a:p>
            <a:r>
              <a:rPr lang="de-DE" dirty="0" smtClean="0"/>
              <a:t>Die Definition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6988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Begriffsverschlechternde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de-DE" sz="3600" b="1" dirty="0" smtClean="0"/>
              <a:t>Körperverletzung § 223 StGB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Wer einen anderen </a:t>
            </a:r>
            <a:r>
              <a:rPr lang="de-DE" b="1" dirty="0" smtClean="0"/>
              <a:t>körperlich misshandelt </a:t>
            </a:r>
            <a:r>
              <a:rPr lang="de-DE" dirty="0" smtClean="0"/>
              <a:t>oder an der Gesundheit beschädigt (…).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Eine </a:t>
            </a:r>
            <a:r>
              <a:rPr lang="de-DE" b="1" dirty="0" smtClean="0"/>
              <a:t>körperliche Misshandlung </a:t>
            </a:r>
            <a:r>
              <a:rPr lang="de-DE" dirty="0" smtClean="0"/>
              <a:t>ist ein übles unangemessenes Behandeln, welches das körperliche Wohlbefinden oder die körperliche Unversehrtheit nicht unerheblich beeinträchtigt.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600" b="1" dirty="0" smtClean="0"/>
              <a:t>Korrektur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Eine körperliche Misshandlung ist eine nicht unerhebliche Beeinträchtigung</a:t>
            </a:r>
          </a:p>
          <a:p>
            <a:pPr marL="0" indent="0">
              <a:buNone/>
            </a:pPr>
            <a:r>
              <a:rPr lang="de-DE" dirty="0" smtClean="0"/>
              <a:t>des körperlichen Wohlbefindens oder der körperlichen Unversehrtheit.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600" b="1" dirty="0" smtClean="0"/>
              <a:t>§ 223 StGB Verbesserungsvorschlag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Wer einen anderen körperlich verletzt oder an der Gesundheit schädigt.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17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Redundante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„Eine </a:t>
            </a:r>
            <a:r>
              <a:rPr lang="de-DE" b="1" dirty="0" smtClean="0"/>
              <a:t>Tatsache</a:t>
            </a:r>
            <a:r>
              <a:rPr lang="de-DE" dirty="0" smtClean="0"/>
              <a:t> ist etwas Geschehenes oder Bestehendes, das zur Erscheinung gelangt</a:t>
            </a:r>
          </a:p>
          <a:p>
            <a:pPr marL="0" indent="0">
              <a:buNone/>
            </a:pPr>
            <a:r>
              <a:rPr lang="de-DE" dirty="0" smtClean="0"/>
              <a:t>und in die Wirklichkeit getreten und daher dem Beweis zugänglich ist.“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„Eine </a:t>
            </a:r>
            <a:r>
              <a:rPr lang="de-DE" b="1" dirty="0" smtClean="0"/>
              <a:t>Urkunde</a:t>
            </a:r>
            <a:r>
              <a:rPr lang="de-DE" dirty="0" smtClean="0"/>
              <a:t> ist eine Gedankenerklärung die zum Beweis bestimmt und geeignet ist und ihren Aussteller erkennen lässt“.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3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Strukturierte 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de-DE" sz="3500" b="1" dirty="0" smtClean="0"/>
              <a:t>§ 22 StGB Versuch</a:t>
            </a:r>
          </a:p>
          <a:p>
            <a:pPr marL="0" indent="0" algn="ctr">
              <a:buNone/>
            </a:pPr>
            <a:endParaRPr lang="de-DE" sz="3500" b="1" dirty="0" smtClean="0"/>
          </a:p>
          <a:p>
            <a:pPr marL="0" indent="0">
              <a:buNone/>
            </a:pPr>
            <a:r>
              <a:rPr lang="de-DE" dirty="0" smtClean="0"/>
              <a:t>„Eine Straftat versucht, wer nach seiner Vorstellung von der Tat zur Verwirklichung des Tatbestandes unmittelbar ansetzt.“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500" b="1" dirty="0" smtClean="0"/>
              <a:t>§ 32 Abs. 2 StGB Notwehr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Notwehr ist die Verteidigung, die erforderlich ist, um einen gegenwärtigen rechtswidrigen Angriff von sich oder einem anderen abzuwenden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7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Quantitative 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dirty="0" smtClean="0"/>
              <a:t>Ein </a:t>
            </a:r>
            <a:r>
              <a:rPr lang="de-DE" b="1" dirty="0" smtClean="0"/>
              <a:t>Vermögensverlust großen Ausmaßes </a:t>
            </a:r>
            <a:r>
              <a:rPr lang="de-DE" dirty="0" smtClean="0"/>
              <a:t>ist ein Schaden von mindestens 50.000 Euro (§ 263 Abs. 3 StGB)</a:t>
            </a:r>
          </a:p>
          <a:p>
            <a:pPr marL="0" indent="0">
              <a:buNone/>
            </a:pPr>
            <a:r>
              <a:rPr lang="de-DE" dirty="0" smtClean="0"/>
              <a:t>Eine Sache hat einen </a:t>
            </a:r>
            <a:r>
              <a:rPr lang="de-DE" b="1" dirty="0" smtClean="0"/>
              <a:t>bedeutenden Wert </a:t>
            </a:r>
            <a:r>
              <a:rPr lang="de-DE" dirty="0" smtClean="0"/>
              <a:t>wenn sie mindestens 750 Euro wert ist (§ 315 c StGB)</a:t>
            </a:r>
          </a:p>
          <a:p>
            <a:pPr marL="0" indent="0">
              <a:buNone/>
            </a:pPr>
            <a:r>
              <a:rPr lang="de-DE" dirty="0" smtClean="0"/>
              <a:t>Eine Sache ist </a:t>
            </a:r>
            <a:r>
              <a:rPr lang="de-DE" b="1" dirty="0" smtClean="0"/>
              <a:t>geringwertig</a:t>
            </a:r>
            <a:r>
              <a:rPr lang="de-DE" dirty="0" smtClean="0"/>
              <a:t> wenn sie höchstens 50 Euro wert ist (§ 248 a StGB)</a:t>
            </a:r>
          </a:p>
          <a:p>
            <a:pPr marL="0" indent="0">
              <a:buNone/>
            </a:pPr>
            <a:r>
              <a:rPr lang="de-DE" dirty="0" smtClean="0"/>
              <a:t>Eine </a:t>
            </a:r>
            <a:r>
              <a:rPr lang="de-DE" b="1" dirty="0" smtClean="0"/>
              <a:t>Bande</a:t>
            </a:r>
            <a:r>
              <a:rPr lang="de-DE" dirty="0" smtClean="0"/>
              <a:t> ist eine Gruppe von mindestens 3 Personen, die sich zur fortlaufenden Begehung von Straftaten miteinander verbunden </a:t>
            </a:r>
            <a:r>
              <a:rPr lang="de-DE" dirty="0"/>
              <a:t>haben (§ 244 I Ziff. 2, § 250 I Ziff. 2 </a:t>
            </a:r>
            <a:r>
              <a:rPr lang="de-DE" dirty="0" smtClean="0"/>
              <a:t>StGB)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797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 smtClean="0"/>
              <a:t>Intensional</a:t>
            </a:r>
            <a:r>
              <a:rPr lang="de-DE" dirty="0" smtClean="0"/>
              <a:t> unvollständige 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3600" b="1" dirty="0" smtClean="0"/>
              <a:t>§ 24 Abs. 1 StGB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Wegen Versuchs wird nicht bestraft, wer freiwillig die weitere Ausführung der Tat aufgibt oder deren Vollendung verhindert.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55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Mehrdeutige 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„Ein Versuch ist beendet, wenn der Täter nach seiner Vorstellung das seinerseits Erforderliche getan hat, um den Erfolg herbeizuführen.“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75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Anforderungen an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/>
              <a:t>1. </a:t>
            </a:r>
            <a:r>
              <a:rPr lang="de-DE" dirty="0" smtClean="0"/>
              <a:t>Widerspruchsfreiheit: Eine Definition darf nicht zugleich ein Merkmal a und ein Merkmal nicht a </a:t>
            </a:r>
            <a:r>
              <a:rPr lang="de-DE" smtClean="0"/>
              <a:t>enthalten.</a:t>
            </a:r>
            <a:endParaRPr lang="de-DE" dirty="0"/>
          </a:p>
          <a:p>
            <a:r>
              <a:rPr lang="de-DE" dirty="0"/>
              <a:t>2. </a:t>
            </a:r>
            <a:r>
              <a:rPr lang="de-DE" dirty="0" smtClean="0"/>
              <a:t>Nichtzirkularität: Eine Definition darf das </a:t>
            </a:r>
            <a:r>
              <a:rPr lang="de-DE" dirty="0" err="1" smtClean="0"/>
              <a:t>definiendum</a:t>
            </a:r>
            <a:r>
              <a:rPr lang="de-DE" dirty="0" smtClean="0"/>
              <a:t> nicht im </a:t>
            </a:r>
            <a:r>
              <a:rPr lang="de-DE" dirty="0" err="1" smtClean="0"/>
              <a:t>definiens</a:t>
            </a:r>
            <a:r>
              <a:rPr lang="de-DE" dirty="0" smtClean="0"/>
              <a:t> enthalten.</a:t>
            </a:r>
            <a:endParaRPr lang="de-DE" dirty="0"/>
          </a:p>
          <a:p>
            <a:r>
              <a:rPr lang="de-DE" dirty="0"/>
              <a:t>3. </a:t>
            </a:r>
            <a:r>
              <a:rPr lang="de-DE" dirty="0" smtClean="0"/>
              <a:t>Nichtredundanz: Eine Definition darf nicht ein Begriffsmerkmal mehrfach enthalten.</a:t>
            </a:r>
            <a:endParaRPr lang="de-DE" dirty="0"/>
          </a:p>
          <a:p>
            <a:r>
              <a:rPr lang="de-DE" dirty="0"/>
              <a:t>4. </a:t>
            </a:r>
            <a:r>
              <a:rPr lang="de-DE" dirty="0" err="1" smtClean="0"/>
              <a:t>Intensionale</a:t>
            </a:r>
            <a:r>
              <a:rPr lang="de-DE" dirty="0" smtClean="0"/>
              <a:t> Vollständigkeit: Die Definition muss alle Merkmale des Begriffs enthalten.</a:t>
            </a:r>
            <a:endParaRPr lang="de-DE" dirty="0"/>
          </a:p>
          <a:p>
            <a:r>
              <a:rPr lang="de-DE" dirty="0"/>
              <a:t>5. </a:t>
            </a:r>
            <a:r>
              <a:rPr lang="de-DE" dirty="0" err="1" smtClean="0"/>
              <a:t>Extensionale</a:t>
            </a:r>
            <a:r>
              <a:rPr lang="de-DE" dirty="0" smtClean="0"/>
              <a:t> Vollständigkeit: Die Definition muss alle Fälle erfassen, die unter den Begriff subsumiert werden sollen.</a:t>
            </a:r>
            <a:endParaRPr lang="de-DE" dirty="0"/>
          </a:p>
          <a:p>
            <a:r>
              <a:rPr lang="de-DE" dirty="0" smtClean="0"/>
              <a:t>6. Grammatische Richtigkeit: Die Definition muss die Beziehungen, in denen die einzelnen Begriffsmerkmale zueinander stehen richtig und vollständig ausdrücken.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2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Widersprüchliche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Eine </a:t>
            </a:r>
            <a:r>
              <a:rPr lang="de-DE" b="1" dirty="0"/>
              <a:t>Körperverletzung mittels einer das Leben gefährdenden </a:t>
            </a:r>
            <a:r>
              <a:rPr lang="de-DE" b="1" dirty="0" smtClean="0"/>
              <a:t>Behandlung</a:t>
            </a:r>
            <a:r>
              <a:rPr lang="de-DE" dirty="0" smtClean="0"/>
              <a:t> liegt </a:t>
            </a:r>
            <a:r>
              <a:rPr lang="de-DE" dirty="0"/>
              <a:t>vor, wenn das als Körperverletzung zu beurteilende Verhalten nach </a:t>
            </a:r>
            <a:r>
              <a:rPr lang="de-DE" dirty="0" smtClean="0"/>
              <a:t>den </a:t>
            </a:r>
            <a:r>
              <a:rPr lang="de-DE" i="1" dirty="0" smtClean="0"/>
              <a:t>konkreten</a:t>
            </a:r>
            <a:r>
              <a:rPr lang="de-DE" dirty="0" smtClean="0"/>
              <a:t> </a:t>
            </a:r>
            <a:r>
              <a:rPr lang="de-DE" i="1" dirty="0"/>
              <a:t>Umständen</a:t>
            </a:r>
            <a:r>
              <a:rPr lang="de-DE" dirty="0"/>
              <a:t> des Einzelfalles </a:t>
            </a:r>
            <a:r>
              <a:rPr lang="de-DE" i="1" dirty="0"/>
              <a:t>generell</a:t>
            </a:r>
            <a:r>
              <a:rPr lang="de-DE" dirty="0"/>
              <a:t> </a:t>
            </a:r>
            <a:r>
              <a:rPr lang="de-DE" i="1" dirty="0"/>
              <a:t>geeignet</a:t>
            </a:r>
            <a:r>
              <a:rPr lang="de-DE" dirty="0"/>
              <a:t> war, das Leben </a:t>
            </a:r>
            <a:r>
              <a:rPr lang="de-DE" dirty="0" smtClean="0"/>
              <a:t>des Opfers </a:t>
            </a:r>
            <a:r>
              <a:rPr lang="de-DE" dirty="0"/>
              <a:t>zu gefährden.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80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Widersprüchliche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de-DE" sz="3400" b="1" dirty="0" smtClean="0"/>
              <a:t>§ 330d StGB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Im Sinne dieses Abschnitts ist ein Handeln </a:t>
            </a:r>
            <a:r>
              <a:rPr lang="de-DE" i="1" dirty="0" smtClean="0"/>
              <a:t>ohne Genehmigung</a:t>
            </a:r>
            <a:r>
              <a:rPr lang="de-DE" dirty="0" smtClean="0"/>
              <a:t>, Planfeststellung oder sonstige Zulassung: auch ein Handeln auf Grund einer durch Drohung, Bestechung oder Kollusion erwirkten oder durch unrichtige oder unvollständige Angaben erschlichenen </a:t>
            </a:r>
            <a:r>
              <a:rPr lang="de-DE" i="1" dirty="0" smtClean="0"/>
              <a:t>Genehmigung</a:t>
            </a:r>
            <a:r>
              <a:rPr lang="de-DE" dirty="0" smtClean="0"/>
              <a:t>, Planfeststellung oder sonstigen Zulassung.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400" b="1" dirty="0" smtClean="0"/>
              <a:t>Korrektur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Eine durch Drohung, Bestechung oder Kollusion (…) erwirkte Genehmigung gilt i. S. dieses Gesetzes als nicht erteilt.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08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Zirkuläre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3600" b="1" dirty="0" smtClean="0"/>
              <a:t>§ 2 </a:t>
            </a:r>
            <a:r>
              <a:rPr lang="de-DE" sz="3600" b="1" dirty="0" err="1" smtClean="0"/>
              <a:t>BauONRW</a:t>
            </a:r>
            <a:endParaRPr lang="de-DE" sz="3600" b="1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i="1" dirty="0" smtClean="0"/>
              <a:t>Bauliche</a:t>
            </a:r>
            <a:r>
              <a:rPr lang="de-DE" dirty="0" smtClean="0"/>
              <a:t> </a:t>
            </a:r>
            <a:r>
              <a:rPr lang="de-DE" i="1" dirty="0" smtClean="0"/>
              <a:t>Anlagen</a:t>
            </a:r>
            <a:r>
              <a:rPr lang="de-DE" dirty="0" smtClean="0"/>
              <a:t> sind mit dem Erdboden verbundene, aus </a:t>
            </a:r>
            <a:r>
              <a:rPr lang="de-DE" i="1" dirty="0" smtClean="0"/>
              <a:t>Bauprodukten</a:t>
            </a:r>
            <a:r>
              <a:rPr lang="de-DE" dirty="0" smtClean="0"/>
              <a:t> hergestellte </a:t>
            </a:r>
            <a:r>
              <a:rPr lang="de-DE" i="1" dirty="0" smtClean="0"/>
              <a:t>Anlagen</a:t>
            </a:r>
            <a:r>
              <a:rPr lang="de-DE" dirty="0" smtClean="0"/>
              <a:t>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8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Zirkuläre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de-DE" sz="3500" b="1" dirty="0" smtClean="0"/>
              <a:t>§ 11 Ziff. 3 StGB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Im Sinne dieses Gesetzes ist </a:t>
            </a:r>
            <a:r>
              <a:rPr lang="de-DE" b="1" dirty="0" smtClean="0"/>
              <a:t>Richter</a:t>
            </a:r>
            <a:r>
              <a:rPr lang="de-DE" dirty="0" smtClean="0"/>
              <a:t>: wer nach deutschem Recht Berufs</a:t>
            </a:r>
            <a:r>
              <a:rPr lang="de-DE" i="1" dirty="0" smtClean="0"/>
              <a:t>richter</a:t>
            </a:r>
            <a:r>
              <a:rPr lang="de-DE" dirty="0" smtClean="0"/>
              <a:t> oder ehrenamtlicher Richter</a:t>
            </a:r>
            <a:r>
              <a:rPr lang="de-DE" i="1" dirty="0" smtClean="0"/>
              <a:t> </a:t>
            </a:r>
            <a:r>
              <a:rPr lang="de-DE" dirty="0" smtClean="0"/>
              <a:t>ist.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500" b="1" dirty="0" smtClean="0"/>
              <a:t>Korrektur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Im Sinne dieses Gesetzes ist Richter auch ein ehrenamtlicher Richter. </a:t>
            </a:r>
          </a:p>
          <a:p>
            <a:pPr marL="0" indent="0" algn="ctr">
              <a:buNone/>
            </a:pPr>
            <a:endParaRPr lang="de-DE" sz="3600" b="1" dirty="0"/>
          </a:p>
          <a:p>
            <a:pPr marL="0" indent="0" algn="ctr">
              <a:buNone/>
            </a:pPr>
            <a:r>
              <a:rPr lang="de-DE" sz="3600" b="1" dirty="0" smtClean="0"/>
              <a:t>§ </a:t>
            </a:r>
            <a:r>
              <a:rPr lang="de-DE" sz="3600" b="1" dirty="0"/>
              <a:t>11 Ziff. 7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Im Sinne dieses Gesetzes ist </a:t>
            </a:r>
            <a:r>
              <a:rPr lang="de-DE" b="1" dirty="0"/>
              <a:t>Behörde</a:t>
            </a:r>
            <a:r>
              <a:rPr lang="de-DE" dirty="0"/>
              <a:t>: auch ein Gericht.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3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Zirkuläre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sz="3500" b="1" dirty="0" smtClean="0"/>
              <a:t>§ 330d Ziff. 1 StGB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Im Sinne dieses Abschnitts ist ein </a:t>
            </a:r>
            <a:r>
              <a:rPr lang="de-DE" b="1" dirty="0" smtClean="0"/>
              <a:t>Gewässer</a:t>
            </a:r>
            <a:r>
              <a:rPr lang="de-DE" dirty="0" smtClean="0"/>
              <a:t>: ein oberirdisches Gewässer, das Grundwasser und das Meer.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sz="3500" b="1" dirty="0" smtClean="0"/>
              <a:t>Korrektur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Ein Gewässer im Sinne dieses Gesetzes sind auch das Grundwasser und das Meer.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11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Nahezu zirkuläre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sz="3500" b="1" dirty="0" smtClean="0"/>
              <a:t>Notwendige Verwendung i.S. von § 994 BGB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b="1" dirty="0" smtClean="0"/>
              <a:t>Notwendig</a:t>
            </a:r>
            <a:r>
              <a:rPr lang="de-DE" dirty="0" smtClean="0"/>
              <a:t> im Sinne des § 994 BGB sind sie, soweit sie zur Erhaltung oder ordnungsgemäßen Bewirtschaftung der Sache erforderlich sind.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Eine </a:t>
            </a:r>
            <a:r>
              <a:rPr lang="de-DE" b="1" dirty="0" smtClean="0"/>
              <a:t>Gesundheitsbeschädigung</a:t>
            </a:r>
            <a:r>
              <a:rPr lang="de-DE" dirty="0" smtClean="0"/>
              <a:t> ist die Herbeiführung oder Steigerung eines vom Normalzustand der körperlichen Funktionen nachteilig abweichenden krankhaften Zustandes, der einen Heilungsprozess erforderlich macht.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F0409-74C4-40AC-B00C-EC2C3C59E9BF}" type="slidenum">
              <a:rPr lang="de-D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de-D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2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Nahezu zirkuläre Definitionen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„Vorhersehbarkeit: Vorhersehbar ist, was ein umsichtig handelnder Mensch aus dem Verkehrskreis des Täters unter den jeweils gegebenen Umständen auf Grund der allgemeinen Lebenserfahrung in Rechnung stellen würde.“ </a:t>
            </a:r>
            <a:r>
              <a:rPr lang="de-DE" sz="1600" dirty="0" smtClean="0"/>
              <a:t>(aus Fahl/Winkler, Definitionen Strafrecht S. 10)</a:t>
            </a:r>
            <a:endParaRPr lang="de-DE" sz="16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EEC58-6F13-4B0A-960F-A1B8FD23FEF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19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Microsoft Office PowerPoint</Application>
  <PresentationFormat>Bildschirmpräsentation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Larissa</vt:lpstr>
      <vt:lpstr>Die Definition</vt:lpstr>
      <vt:lpstr>Anforderungen an Definitionen</vt:lpstr>
      <vt:lpstr>Widersprüchliche Definitionen</vt:lpstr>
      <vt:lpstr>Widersprüchliche Definitionen</vt:lpstr>
      <vt:lpstr>Zirkuläre Definitionen</vt:lpstr>
      <vt:lpstr>Zirkuläre Definitionen</vt:lpstr>
      <vt:lpstr>Zirkuläre Definitionen</vt:lpstr>
      <vt:lpstr>Nahezu zirkuläre Definitionen</vt:lpstr>
      <vt:lpstr>Nahezu zirkuläre Definitionen</vt:lpstr>
      <vt:lpstr>Begriffsverschlechternde Definitionen</vt:lpstr>
      <vt:lpstr>Redundante Definitionen</vt:lpstr>
      <vt:lpstr>Strukturierte Definition</vt:lpstr>
      <vt:lpstr>Quantitative Definition</vt:lpstr>
      <vt:lpstr>Intensional unvollständige Definition</vt:lpstr>
      <vt:lpstr>Mehrdeutige Definition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Methodenlehre der Rechtswissenschaft</dc:title>
  <dc:creator>Ingeborg Puppe</dc:creator>
  <cp:lastModifiedBy>E5925vpro</cp:lastModifiedBy>
  <cp:revision>25</cp:revision>
  <dcterms:created xsi:type="dcterms:W3CDTF">2014-04-24T08:27:27Z</dcterms:created>
  <dcterms:modified xsi:type="dcterms:W3CDTF">2018-11-14T14:35:51Z</dcterms:modified>
</cp:coreProperties>
</file>