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4"/>
  </p:notesMasterIdLst>
  <p:sldIdLst>
    <p:sldId id="256" r:id="rId3"/>
    <p:sldId id="258" r:id="rId4"/>
    <p:sldId id="257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371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429" r:id="rId31"/>
    <p:sldId id="430" r:id="rId32"/>
    <p:sldId id="431" r:id="rId33"/>
    <p:sldId id="432" r:id="rId34"/>
    <p:sldId id="433" r:id="rId35"/>
    <p:sldId id="372" r:id="rId36"/>
    <p:sldId id="434" r:id="rId37"/>
    <p:sldId id="435" r:id="rId38"/>
    <p:sldId id="436" r:id="rId39"/>
    <p:sldId id="437" r:id="rId40"/>
    <p:sldId id="438" r:id="rId41"/>
    <p:sldId id="439" r:id="rId42"/>
    <p:sldId id="440" r:id="rId4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6310" autoAdjust="0"/>
  </p:normalViewPr>
  <p:slideViewPr>
    <p:cSldViewPr snapToGrid="0">
      <p:cViewPr varScale="1">
        <p:scale>
          <a:sx n="112" d="100"/>
          <a:sy n="112" d="100"/>
        </p:scale>
        <p:origin x="8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C1144-F4F9-4B13-9824-E7E8F9650D04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873B7-65A2-49E7-B975-7A568B9F91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86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24.04.2022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Klausur S </a:t>
            </a:r>
            <a:r>
              <a:rPr lang="de-DE" dirty="0" smtClean="0"/>
              <a:t>1121 </a:t>
            </a:r>
            <a:r>
              <a:rPr lang="de-DE" dirty="0"/>
              <a:t>Strafrecht</a:t>
            </a:r>
            <a:br>
              <a:rPr lang="de-DE" dirty="0"/>
            </a:br>
            <a:r>
              <a:rPr lang="de-DE" dirty="0"/>
              <a:t>WS 2021 / 2022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Friedrich Toepel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lsWeitere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Gegenstände sind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 gefährliche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Werkzeuge einzuordnen,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wenn sie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einerseits nach ihrer Beschaffenheit geeignet sind, unschwer erhebliche Verletzungen herbeizuführen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objektive Waffenähnlichkeit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“),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hinsichtlich derer andererseits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schon das bloße Mitführen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objektiver Betrachtung die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Möglichkeit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Ausschaltung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eines etwaig geleisteten Widerstands nahe legt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plus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objektive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Zweckbestimmung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Schraubenzieher: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können seiner Beschaffenheit nach erhebliche Verletzungen herbeigeführt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 Gegenstand ist zwar in seiner bestimmungsgemäßen Anwendungsart gefährlich („objektive Waffenähnlichkeit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37406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Aber: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bloßes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legt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jedoch bei objektiver Betrachtungsmöglichkeit eine Verwendung zur Ausschaltung eines etwaig geleisteten Widerstands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nicht nahe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„objektive Zweckbestimmung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Also: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gefährliches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Werkzeug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Streitentscheid erforderlich.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Gegen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die Anlehnung an § 224 Abs. 1 Nr. 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244 Abs. 1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knüpft an das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bloße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Gefährlichkeit kann sich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erst aus der Art der Benutzung im konkreten Fall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ergeben</a:t>
            </a:r>
          </a:p>
        </p:txBody>
      </p:sp>
    </p:spTree>
    <p:extLst>
      <p:ext uri="{BB962C8B-B14F-4D97-AF65-F5344CB8AC3E}">
        <p14:creationId xmlns:p14="http://schemas.microsoft.com/office/powerpoint/2010/main" val="2352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Abstellen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 die objektive, abstrakte Gefährlichkeit führt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dazu, dass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Qualifikationstatbestand selbst in Bagatellfällen praktisch immer einschlägig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Täter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führen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allermeisten Fällen Werkzeuge mit sich führen (Taschenmesser usw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Abstraktes Verletzungspotential: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Dagegen lässt sich anführen, Gefahr einer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uferlosen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Ausweitung 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Tatbestandes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Gegenstand finden, der zur Herbeiführung von Verletzungen ungeeignet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einem Einbruchsdiebstahl ist z. B. Brecheisen verletzungsgeeigneter Gegenstand</a:t>
            </a:r>
          </a:p>
        </p:txBody>
      </p:sp>
    </p:spTree>
    <p:extLst>
      <p:ext uri="{BB962C8B-B14F-4D97-AF65-F5344CB8AC3E}">
        <p14:creationId xmlns:p14="http://schemas.microsoft.com/office/powerpoint/2010/main" val="21116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übrigen Ansichten kommen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zur Ablehnung von.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 244 Abs. 1 Nr. 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Streitentscheid </a:t>
            </a:r>
            <a:r>
              <a:rPr lang="de-DE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insoweit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nicht erforderlich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244 Abs. 1 Nr.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§ 244 Abs. 1 Nr. 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b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)?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kam nicht zum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Einsatz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 daher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sonstiges Werkzeug dar, welches A, B und C  zur Verhinderung oder Überwindung von Widerstand gemäß § 244 Abs. 1 Nr. 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b) StGB bei sich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führten</a:t>
            </a:r>
            <a:r>
              <a:rPr lang="de-DE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7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§ 244 Abs. 1 Nr. 3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Wohnhaus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Wohnung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B und C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wollten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Terrassentür des Wohnhauses mit dem Schraubenzieher aufhebeln oder deren Glasscheibe zertrümmern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einbrechen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244 Abs. 1 Nr. 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Tatentschluss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§§ 244 Abs. 4,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Haus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dauerhaft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genutzte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Privatwohnung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B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 wussten es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Tatentschluss in Bezug auf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244 Abs. 4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Ansetzen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Handlung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vorgenommen haben, die aus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Sicht der Täter ohne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wesentliche Zwischenakte unmittelbar zur Tatbestandsverwirklichung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führt?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Mittätern?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Gesamtlösung: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alle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Mittäter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treten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Versuchsstadium ein, wenn einer von ihnen im Rahmen des gemeinschaftlichen Tatplans zur Verwirklichung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unmittelbar ansetzt.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Einzellösung: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jeder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Mittäter getrennt zu betrachten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Versuch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eines qualifizierten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Delikts: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Ansetzen zur Verwirklichung des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Gesamttatbestands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abzustellen</a:t>
            </a:r>
          </a:p>
        </p:txBody>
      </p:sp>
    </p:spTree>
    <p:extLst>
      <p:ext uri="{BB962C8B-B14F-4D97-AF65-F5344CB8AC3E}">
        <p14:creationId xmlns:p14="http://schemas.microsoft.com/office/powerpoint/2010/main" val="12068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Hier aber: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Weder Übersteigen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Gartenpforte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noch Hineinleuchten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die Wohnräume des X durch A, B und C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oder Untersuchung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Terrassentür durch A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Alles ≠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unmittelbares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Ansetzen zur Wegnahme der im Haus befindlichen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Gegenstände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Eindringen /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Einbrechen in das Haus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wesentlichen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Zwischenschritt vor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Wegnahme!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nicht Betreten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Gartens!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Eine a. A. ist noch vertretbar, etwa mit der Begründung, dass es sich beim Einschlagen der Scheibe um keinen großen Aufwand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handelt</a:t>
            </a:r>
          </a:p>
        </p:txBody>
      </p:sp>
    </p:spTree>
    <p:extLst>
      <p:ext uri="{BB962C8B-B14F-4D97-AF65-F5344CB8AC3E}">
        <p14:creationId xmlns:p14="http://schemas.microsoft.com/office/powerpoint/2010/main" val="6938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Wenn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unmittelbares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Ansetzen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angenommen: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prüfen ! (eher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als fehlgeschlagen oder unfreiwillig abzulehnen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242 Abs. 1, 244 Abs. 1 Nr. 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a), Nr. 3, Abs. 4, 22, 23 Abs. 1, 25 Abs. 2 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Hausfriedensbruchs gemäß § 123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A, B und C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Garten 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betraten?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a) Befriedetes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Besitztum: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Zaun abgegrenzter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Garten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Schutzwehren gesicherter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Grundstücksbereich</a:t>
            </a:r>
          </a:p>
        </p:txBody>
      </p:sp>
    </p:spTree>
    <p:extLst>
      <p:ext uri="{BB962C8B-B14F-4D97-AF65-F5344CB8AC3E}">
        <p14:creationId xmlns:p14="http://schemas.microsoft.com/office/powerpoint/2010/main" val="32055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(Zaun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reicht A, B und C bis zur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Hüfte)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Daher: 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befriedetes“ Besitztum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§ 123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Eindringen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= körperliche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Überschreiten einer gegenständlichen, den Schutzbereich umgebenden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Grenze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Vorsatz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Strafantrag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123 Abs. 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  laut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Bearbeitervermerk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gestellt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123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912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2. Tatkomplex: Die Geschehnisse im Haus des 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von A und 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gemeinschaftlich begangenen besonders schweren Raubes gemäß §§ 249 Abs. 1, 250 Abs. 1 Nr. 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a), Nr. 2, Abs. 2 Nr. 1, 25 Abs. 2 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 dem E einen Schraubenzieher an den Hals hielt und B diesen aufforderte, ihnen den Tresor zu öffnen und ihnen das hierin enthaltene Bargeld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auszuhändigen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Fremde bewegliche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Sachen: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Ersparnisse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Höhe von 23.000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30987"/>
              </p:ext>
            </p:extLst>
          </p:nvPr>
        </p:nvGraphicFramePr>
        <p:xfrm>
          <a:off x="1215655" y="1098795"/>
          <a:ext cx="9760689" cy="466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:a16="http://schemas.microsoft.com/office/drawing/2014/main" xmlns="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:a16="http://schemas.microsoft.com/office/drawing/2014/main" xmlns="" val="2812045542"/>
                    </a:ext>
                  </a:extLst>
                </a:gridCol>
                <a:gridCol w="1088364">
                  <a:extLst>
                    <a:ext uri="{9D8B030D-6E8A-4147-A177-3AD203B41FA5}">
                      <a16:colId xmlns:a16="http://schemas.microsoft.com/office/drawing/2014/main" xmlns="" val="4045149356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xmlns="" val="2153859496"/>
                    </a:ext>
                  </a:extLst>
                </a:gridCol>
                <a:gridCol w="1424539">
                  <a:extLst>
                    <a:ext uri="{9D8B030D-6E8A-4147-A177-3AD203B41FA5}">
                      <a16:colId xmlns:a16="http://schemas.microsoft.com/office/drawing/2014/main" xmlns="" val="2778151887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xmlns="" val="2978355605"/>
                    </a:ext>
                  </a:extLst>
                </a:gridCol>
                <a:gridCol w="1009956">
                  <a:extLst>
                    <a:ext uri="{9D8B030D-6E8A-4147-A177-3AD203B41FA5}">
                      <a16:colId xmlns:a16="http://schemas.microsoft.com/office/drawing/2014/main" xmlns="" val="1994264749"/>
                    </a:ext>
                  </a:extLst>
                </a:gridCol>
                <a:gridCol w="867064">
                  <a:extLst>
                    <a:ext uri="{9D8B030D-6E8A-4147-A177-3AD203B41FA5}">
                      <a16:colId xmlns:a16="http://schemas.microsoft.com/office/drawing/2014/main" xmlns="" val="1243966158"/>
                    </a:ext>
                  </a:extLst>
                </a:gridCol>
                <a:gridCol w="867061">
                  <a:extLst>
                    <a:ext uri="{9D8B030D-6E8A-4147-A177-3AD203B41FA5}">
                      <a16:colId xmlns:a16="http://schemas.microsoft.com/office/drawing/2014/main" xmlns="" val="698122017"/>
                    </a:ext>
                  </a:extLst>
                </a:gridCol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30,77%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4.9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Wegnahme?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Gewahrsamsbruch? = Aufhebung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Gewahrsams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ohne den Willen des Berechtigten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relevantes Einverständnis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Sowohl nach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a) Rechtsprechung (äußeres Erscheinungsbild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entscheidend)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 auch Literatur (Verfügung,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notwendige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Mitwirkung (hier die Eingabe des Codes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249 Abs. 1, 250 Abs. 1 Nr. 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a), Nr. 2, Abs. 2 Nr. 1, 25 Abs. 2 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gemeinschaftlicher räuberischer Erpressung gemäß §§ 253 Abs. 1, 255, 25 Abs. 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Verhaltens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Qualifiziertes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Nötigungsmittel: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 dem E den Schraubenzieher an den Hals hielt und B diesen aufforderte, den Tresor zu öffnen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Drohung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mit einer gegenwärtigen Gefahr für Leib oder Leben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/ Gewalt: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compulsiva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Insoweit: 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handelten aufgrund gemeinsamen Tatplans, </a:t>
            </a:r>
            <a:b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 Abs. 2 StGB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" y="0"/>
            <a:ext cx="11912867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Nötigungserfolg: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Vermögensverfügung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Voraussetzung?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S. oben beim Raub Einverständnis: Voraussetzungen nach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Rspr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und Literatur erfüllt.</a:t>
            </a:r>
          </a:p>
          <a:p>
            <a:pPr fontAlgn="base" hangingPunct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Vermögensnachteil: +,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Verlust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Geldes</a:t>
            </a:r>
          </a:p>
          <a:p>
            <a:pPr fontAlgn="base" hangingPunct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Vorsätzlich: unproblematisch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Absicht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rechtswidriger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Bereicherung: + (Erfordernis der Stoffgleichheit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auch erfüllt)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5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" y="0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253 Abs. 1, 255, 25 Abs. 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gemeinschaftlicher besonders schwerer räuberischer Erpressung gemäß §§ 253 Abs. 1, 255, 250 Abs. 1 Nr. 2, Abs. 2 Nr. 1, 25 Abs. 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Aufgrund desselben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Verhaltens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Grunddelikt gemäß §§ 253 Abs. 1, 255, 25 Abs. 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(s.o.).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Qualifikation gemäß § 250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auch die Qualifikation gemäß § 250 StGB verwirklicht haben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" y="0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§ 250 Abs. 2 Nr.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Schraubenziehers an den Hals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Opfers?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Gefährliche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Werkzeuge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i.S.v. § 250 Abs. 2 Nr. 1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Rechtsprechung sämtliche Tatmittel, die nach ihrer allgemeinen Beschaffenheit und nach der Art ihrer Benutzung im konkreten Fall geeignet sind, erhebliche Verletzungen zuzufügen.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Verwendet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gefährlicher Weise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eingesetzt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Einsatz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als (gefährliches) Drohmittel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reicht aus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Rechtsprechung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knüpft bei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250 Abs. 2 Nr. 1 StGB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im Unterschied zu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250 Abs. 1 Nr. 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a) StGB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 einen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anderen Begriff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gefährlichen Werkzeugs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an!</a:t>
            </a:r>
          </a:p>
        </p:txBody>
      </p:sp>
    </p:spTree>
    <p:extLst>
      <p:ext uri="{BB962C8B-B14F-4D97-AF65-F5344CB8AC3E}">
        <p14:creationId xmlns:p14="http://schemas.microsoft.com/office/powerpoint/2010/main" val="30973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" y="0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Anders als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 250 Abs. 1 Nr. 1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(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Werkzeuges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Rahmen von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250 Abs. 2 Nr. 1 StGB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konkrete Verwendung des Gegenstandes maßgeblich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Verwenden =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herrschender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Einsatz des Tatmittels als Verletzungs- oder Gefährdungsmittel,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auch als Mittel zur Drohung mit Gewalt, sofern die Drohung als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latent gefährlich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damit als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realisierbar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eingestuft werden muss.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43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1912867" cy="6857999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Schraubenziehers an den Hals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 mit Worten, er solle folgen,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wenn ihm sein Leben lieb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Drohung mit einer Verwendung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etwa zum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Zustechen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250 Abs. 2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ndu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handelten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mittäterschaftlich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§ 250 Abs. 1 Nr. 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Bande?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C eine Bandenabrede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geschlossen?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Sachverhalt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zu entnehmen, auch nicht konkludent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ausreichend ist, wenn sich die Beteiligten zunächst nur zu einer einzigen Tat verbunden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in der Folgezeit jeweils aus neuem Entschluss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wiederum derartige Taten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begehen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250 Abs. 1 Nr.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fortbestehende)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Bandenabrede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vertretbar, schwierig bei C zu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begründen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Wenn angenommen, dann weiter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prüfen, ob ein Handeln von A und B unter den Voraussetzungen von § 250 Abs. 1 Nr. 2 StGB vorliegen kann,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sich die angenommene Bandenabrede ausschließlich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auf die Begehung von Diebstählen 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bezogen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hat. 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Genügt,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wenn sich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mindestens 2 Mitglieder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einer Diebesbande am Tatort eines Diebstahls spontan entschließen, zum Raub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überzugehen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250 Abs. 2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Vorsatz hinsichtlich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Bedrohung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E mit dem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1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253 Abs. 1, 255, 250 Abs. 2 Nr. 1, 25 Abs. 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D. Strafbarkeit wegen gemeinschaftlichen versuchten Wohnungseinbruchsdiebstahls gemäß §§ 242 Abs. 1, 244 Abs. 1 Nr. 3, Abs. 4, 22, 23 Abs. 1, 25 Abs. 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A und 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den Keller des Hauses des E einstiegen, um dort Bargeld zu entwenden.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Vorprüfung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Keine Wegnahme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sondern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nötigungsbedingte Vermögensverfügung: Diebstahl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vollendet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 strafbar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 244 Abs. 2 StGB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601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§§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242 Abs. 1,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§§ 244 Abs. 1 Nr. 3,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Wohnungseinbruchsdiebstahl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 244 Abs. 1 Nr. 3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gehabt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Keller =  Wohnung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 auch in Bezug auf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Bezug auf Mittäterschaft gemäß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Eine a. A.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noch vertretbar (Auslegung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des Wohnungsbegriffs)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1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Ausgangsfall: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von A, B und C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1.Tatkomplex: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Die Geschehnisse am Haus des X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gemeinschaftlichen versuchten schweren Bandendiebstahls gemäß §§ 242 Abs. 1, 244a Abs.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1, 22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, 23 Abs. 1,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A, B und C über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Gartenpforte kletterten, die Räumlichkeiten des X ausleuchteten und A und B sodann die Terrassentür des X untersuchten.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Vorprüfung: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vollendet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Versuch strafbar (Verbrechen)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§§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244 Abs. 4,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private Wohnungen 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Ansetzen: unproblematisch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Strafzumessung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 242, 243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treten hinter im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Ergebnis hinter § 244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zurück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Persönlicher Strafaufhebungsgrund des Rücktritts gemäß § 24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Mittätern: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 24 Abs. 2 StGB.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ausgeschlossen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wenn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fehlgeschlagener Versuch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Gesamtbetrachtungslehre,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welche auf den „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Rücktrittshorizont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“abstellt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dann fehlgeschlagen, wenn der Täter aus seiner Sicht mit den ihm zu Gebote stehenden Mitteln den tatbestandlichen Erfolg nicht mehr bzw. nur noch mit maßgeblicher Verzögerung erreichen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B erkannten, dass sie den Tatbestand des Diebstahls ohne die Mitwirkung des C nicht mehr verwirklichen konnten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Fehlschlag aus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Sicht von A und 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Eine a. A.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noch vertretbar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kein Rücktritt </a:t>
            </a:r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242 Abs. 1, 244 Abs. 1 Nr. 3, Abs. 4, 22, 23 Abs. 1, 25 Abs. 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</a:p>
        </p:txBody>
      </p:sp>
    </p:spTree>
    <p:extLst>
      <p:ext uri="{BB962C8B-B14F-4D97-AF65-F5344CB8AC3E}">
        <p14:creationId xmlns:p14="http://schemas.microsoft.com/office/powerpoint/2010/main" val="13466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Hausfriedensbruchs gemäß § 123 Abs. 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C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gemeinschaftlicher besonders schwerer räuberischer Erpressung gemäß §§ 253 Abs. 1, 255, 250 Abs. 2 Nr. 1, 25 Abs. 2 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C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gemeinsam mit A und B in das Haus des E einbrach.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Qualifiziertes Nötigungsmittel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a) C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selbst: hat kein Nötigungsmittel verwirklicht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37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"/>
            <a:ext cx="11912867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Zurechnung der Handlung von A und B über § 25 Abs. 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Mittäterexzess,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 C 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dieser Möglichkeit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gerechnet hatte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253 Abs. 1, 255, 250 Abs. 2 Nr. 1, 25 Abs. 2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gemeinschaftlich versuchten Wohnungseinbruchsdiebstahls gemäß §§ 242 Abs. 1, 244 Abs. 1 Nr. 3, Abs. 4, 22, 23 Abs. 1, 25 Abs. 2 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gemeinsam mit A und B in das Haus einbrach und begann, die Zahlenkombination in den Tresor einzugeben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7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Vorprüfung: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1.Tatentschluss: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Ansetzen: ebenfalls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Schuld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gemäß § 24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Kein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Fehlschlag: unproblematisch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Freiwillige Vollendungsverhinderung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Freiwilligkeit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bei Mitleid +, nach allen vertretenen Ansichten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Verhinderung 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Vollendung?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251106"/>
          </a:xfrm>
        </p:spPr>
        <p:txBody>
          <a:bodyPr>
            <a:noAutofit/>
          </a:bodyPr>
          <a:lstStyle/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24 Abs. 2 StGB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differenziert nicht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zwischen einem beendeten und einem unbeendeten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Versuch!</a:t>
            </a: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Voraussetzungen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Nichtvollendung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Haupttat und die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Kausalität des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Beteiligtenrücktritts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allerdings 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Vollendungsverhinderung nicht aus, dass der Täter nur seinen eigenen Beitrag rückgängig macht und die Tat trotzdem vollendet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wird!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war sich bewusst, dass A und B den Tresor auch nicht anderweitig aufbrechen oder wegnehmen konnten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lebensnaher Auslegung: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C ging daher davon aus, dass sie das Vorhaben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abbrechen würden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Insoweit: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dies lässt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sich für Vollendungsverhinderung anführen</a:t>
            </a:r>
          </a:p>
        </p:txBody>
      </p:sp>
    </p:spTree>
    <p:extLst>
      <p:ext uri="{BB962C8B-B14F-4D97-AF65-F5344CB8AC3E}">
        <p14:creationId xmlns:p14="http://schemas.microsoft.com/office/powerpoint/2010/main" val="3737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Tatidentität: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Handelte es sich 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von A und B verwirklichten Tat noch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dieselbe Tat,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die C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mittäterschaftlich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eingebunden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war?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1) 1. Ansicht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Nach einer Auffassung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soll es für die Frage, ob die vollendete Tat als eine „neue“ zu betrachten ist, im Wesentlichen auf die allgemeinen Regeln der Handlungseinheit oder -mehrheit ankommen.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Allerdings Handlungseinheit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dieser Ansicht enger als nach Auffassung der Rechtsprechung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gefasst: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bzw. Teilnehmer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 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Verhinderung des Tatkomplexes, zu dem er seinen Beitrag geleistet hatte, Straffreiheit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erlangen.</a:t>
            </a:r>
          </a:p>
        </p:txBody>
      </p:sp>
    </p:spTree>
    <p:extLst>
      <p:ext uri="{BB962C8B-B14F-4D97-AF65-F5344CB8AC3E}">
        <p14:creationId xmlns:p14="http://schemas.microsoft.com/office/powerpoint/2010/main" val="7051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C wäre zurückgetreten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Ansicht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Entscheidend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ob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Vollendung dem Zurückgetretenen als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ihm vorsätzlich mitbewirkt zuzurechnen ist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hatte keinen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C wäre zurückgetreten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3) 3. Ansicht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entscheidend,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ob die Tat des Beteiligten mit der von den übrigen Beteiligten zur Vollendung gebrachten Tat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einen einheitlichen Lebensvorgang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bildet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Selbes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Ergebnis wie Handlungseinheit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Somit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allen Ansichten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Vollendungsverhinderung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6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Hausfriedensbruchs gemäß § 123 Abs. 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Gesamtergebnis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und Konkurrenzen für A, B und C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C: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beiden Tatkomplexen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123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Taten 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Tatmehrheit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gemäß § 53 StGB.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B: im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ersten Tatkomplex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123 Abs. 1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zweiten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Tatkomplex: 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242 Abs. 1, 244 Abs. 1 Nr. 3, Abs. 4, 22, 23 Abs. 1, 25 Abs. 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treten hinter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vollendete besonders schwere räuberische Erpressung gemäß §§ 253 Abs. 1, 255, 250 Abs. 2 Nr. 1, 25 Abs. 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zurück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123 Abs. 1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 § 52 StGB (aus Klarstellungsgründen)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22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Fallfortsetzung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Aufgabe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Darf das Gericht in der Hauptverhandlung die Angaben der F gegenüber dem Ermittlungsrichter verwerten?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Das Vorliegen eines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Beweisverwertungsverbotes?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StPO: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Aussage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eines vor der Hauptverhandlung vernommenen Zeugen, der erst in der Hauptverhandlung von seinem Recht, das Zeugnis zu verweigern, Gebrauch macht,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darf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verlesen werden – auch nicht, wenn es sich um eine richterliche Vernehmungsniederschrift handelt. 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h.M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.: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nur ein Verlesungsverbot, sondern auch ein Verwertungsverbot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§§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242, 25 Abs. 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 Bezug auf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Wegnahme fremder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beweglicher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Sachen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Bezug auf eine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mittäterschaftliche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Begehung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 unproblematisch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Absicht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sich (hinsichtlich des eigenen Anteils) bzw. den beiden anderen (hinsichtlich deren Anteilen) die Ersparnisse des X rechtswidrig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zuzueignen +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Ausnahme von dem Beweisverwertungsverbot?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der Rechtsprechung,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wenn der Zeuge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ordnungsgemäß richterlich vernommen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wurde: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Gemäß § 52 Abs. 3 S. 1 StPO (ggf.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i.V.m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§§ 163 Abs. 3 S.1, 161a Abs. 1 S. 2 StPO) sind die zur Verweigerung des Zeugnisses berechtigten Personen – zu denen F als Ehefrau gemäß § 52 Abs. 1 Nr. 2 StPO zählt – vor jeder Vernehmung über ihr Recht zu belehren.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252 StPO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 danach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umfassendes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Verwertungsverbot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wurde 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Ermittlungsrichter in der Vernehmung ordnungsgemäß über ihr Zeugnisverweigerungsrecht belehrt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Ausnahmefall liegt grundsätzlich vor.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9674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„Qualifizierte“ Belehrung erforderlich?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Möglicherweise hätte der Ermittlungsrichter die F aber nicht nur über ihr Zeugnisverweigerungsrecht gemäß § 52 Abs. 1 Nr. 2 StPO, sondern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auch über die Möglichkeit einer Einführung und Verwertung ihrer Angaben im weiteren Verfahren belehren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müssen (sog. „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qualifizierte“ Belehrung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Eine „qualifizierte“ Belehrung ist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Auffassung des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Zweiten Strafsenats des BGH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Eine „qualifizierte“ Belehrung ist nicht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Großem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Senat für Strafsachen beim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BGH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danach kein Verwertungsverbot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Streitentscheid: Ergebnis je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nachdem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62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§§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244a Abs. 1,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Bande“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Gruppe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mindestens 3 Personen, die sich ausdrücklich oder stillschweigend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zur Verübung fortgesetzter, im Einzelnen möglicherweise noch ungewisser Diebes- oder Raubtaten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verbunden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B und C wollten ihre finanzielle Situation durch die Begehung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lediglich eines Einbruchs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aufbessern.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Tatentschluss hinsichtlich 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244a Abs. 1, 25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Ergebnis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242 Abs. 1, 244a Abs. 1, 22, 23 Abs. 1, 25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–</a:t>
            </a:r>
          </a:p>
        </p:txBody>
      </p:sp>
    </p:spTree>
    <p:extLst>
      <p:ext uri="{BB962C8B-B14F-4D97-AF65-F5344CB8AC3E}">
        <p14:creationId xmlns:p14="http://schemas.microsoft.com/office/powerpoint/2010/main" val="36125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gemeinschaftlichen versuchten Wohnungseinbruchsdiebstahls mit Waffen gemäß §§ 242 Abs. 1, 244 Abs. 1 Nr. 1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a), Nr. 3, Abs. 4, 22, 23 Abs. 1, 25 Abs. 2 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sie über die Gartenpforte kletterten, die Räumlichkeiten des X ausleuchteten und A und B sodann die Terrassentür des X untersuchten, während sie einen Schraubenzieher dabei hatten.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Vorprüfung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A, B und C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flüchteten = Tat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vollendet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 strafbar: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244 Abs. 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in Bezug auf §§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242 Abs. 1,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s.o.).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§§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244 Abs. 1 Nr. 1a), Nr. 3, 25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) § 244 Abs. 1 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. 1 lit. a) 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eines gefährlichen Werkzeugs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gemäß § 244 Abs. 1 Nr.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a) StGB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Schraubenzieher?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63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Teilweise: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Entscheidend sei die Eignung 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konkreten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Verwendung,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erhebliche Verletzungen herbeizuführen („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objektives Verletzungspotential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“).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Einsatz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Schraubenziehers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in der hier konkreten Verwendung nicht geeignet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eine Person erheblich zu verletzen.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sollte nach dem Plan von A, B und C lediglich dazu dienen, die verschlossene Terrassentüre aufzuhebeln.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dieser Ansicht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gefährliches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Werkzeug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anderer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Verwendungs- oder Gebrauchsabsicht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 entscheidend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subjektiver Verwendungsvorbehalt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“).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38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Vorstellungsbild von A, B und C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bezog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sich nicht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auf eine gefährliche Verwendung des Schraubenziehers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ebenfalls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Auffassung: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Solche Gegenstände sind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gefährliche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Werkzeuge,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allein wegen ihrer objektiven Beschaffenheit zur Herbeiführung erheblicher Verletzungen geeignet sind („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abstraktes Verletzungspotential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“).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Schraubenzieher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kann als Schlag- und Stichinstrument gegen Personen eingesetzt werden.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gefährliches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Werkzeug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2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1390</Words>
  <Application>Microsoft Office PowerPoint</Application>
  <PresentationFormat>Breitbild</PresentationFormat>
  <Paragraphs>327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Symbol</vt:lpstr>
      <vt:lpstr>Office Theme</vt:lpstr>
      <vt:lpstr>Klausur S 1121 Strafrecht WS 2021 /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1117 Strafrecht WS 2021 / 2022</dc:title>
  <dc:creator/>
  <cp:lastModifiedBy>Friedrich Toepel</cp:lastModifiedBy>
  <cp:revision>80</cp:revision>
  <cp:lastPrinted>1900-01-01T00:00:00Z</cp:lastPrinted>
  <dcterms:created xsi:type="dcterms:W3CDTF">1900-01-01T00:00:00Z</dcterms:created>
  <dcterms:modified xsi:type="dcterms:W3CDTF">2022-04-24T22:03:19Z</dcterms:modified>
</cp:coreProperties>
</file>