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43"/>
  </p:notesMasterIdLst>
  <p:sldIdLst>
    <p:sldId id="256" r:id="rId3"/>
    <p:sldId id="258" r:id="rId4"/>
    <p:sldId id="257" r:id="rId5"/>
    <p:sldId id="369" r:id="rId6"/>
    <p:sldId id="370" r:id="rId7"/>
    <p:sldId id="371" r:id="rId8"/>
    <p:sldId id="372" r:id="rId9"/>
    <p:sldId id="373" r:id="rId10"/>
    <p:sldId id="374" r:id="rId11"/>
    <p:sldId id="375" r:id="rId12"/>
    <p:sldId id="376" r:id="rId13"/>
    <p:sldId id="377" r:id="rId14"/>
    <p:sldId id="378" r:id="rId15"/>
    <p:sldId id="379" r:id="rId16"/>
    <p:sldId id="380" r:id="rId17"/>
    <p:sldId id="381" r:id="rId18"/>
    <p:sldId id="382" r:id="rId19"/>
    <p:sldId id="383" r:id="rId20"/>
    <p:sldId id="384" r:id="rId21"/>
    <p:sldId id="385" r:id="rId22"/>
    <p:sldId id="386" r:id="rId23"/>
    <p:sldId id="387" r:id="rId24"/>
    <p:sldId id="388" r:id="rId25"/>
    <p:sldId id="389" r:id="rId26"/>
    <p:sldId id="390" r:id="rId27"/>
    <p:sldId id="328" r:id="rId28"/>
    <p:sldId id="391" r:id="rId29"/>
    <p:sldId id="392" r:id="rId30"/>
    <p:sldId id="393" r:id="rId31"/>
    <p:sldId id="394" r:id="rId32"/>
    <p:sldId id="395" r:id="rId33"/>
    <p:sldId id="396" r:id="rId34"/>
    <p:sldId id="397" r:id="rId35"/>
    <p:sldId id="398" r:id="rId36"/>
    <p:sldId id="399" r:id="rId37"/>
    <p:sldId id="400" r:id="rId38"/>
    <p:sldId id="401" r:id="rId39"/>
    <p:sldId id="402" r:id="rId40"/>
    <p:sldId id="403" r:id="rId41"/>
    <p:sldId id="404" r:id="rId4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259" autoAdjust="0"/>
  </p:normalViewPr>
  <p:slideViewPr>
    <p:cSldViewPr snapToGrid="0">
      <p:cViewPr varScale="1">
        <p:scale>
          <a:sx n="99" d="100"/>
          <a:sy n="99" d="100"/>
        </p:scale>
        <p:origin x="9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2C1144-F4F9-4B13-9824-E7E8F9650D04}" type="datetimeFigureOut">
              <a:rPr lang="de-DE" smtClean="0"/>
              <a:t>25.04.2022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5873B7-65A2-49E7-B975-7A568B9F91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4860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5873B7-65A2-49E7-B975-7A568B9F9179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25267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5873B7-65A2-49E7-B975-7A568B9F9179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58742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5873B7-65A2-49E7-B975-7A568B9F9179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84500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5873B7-65A2-49E7-B975-7A568B9F9179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10519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5873B7-65A2-49E7-B975-7A568B9F9179}" type="slidenum">
              <a:rPr lang="de-DE" smtClean="0"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24756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5873B7-65A2-49E7-B975-7A568B9F9179}" type="slidenum">
              <a:rPr lang="de-DE" smtClean="0"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15832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5873B7-65A2-49E7-B975-7A568B9F9179}" type="slidenum">
              <a:rPr lang="de-DE" smtClean="0"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07744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5873B7-65A2-49E7-B975-7A568B9F9179}" type="slidenum">
              <a:rPr lang="de-DE" smtClean="0"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78766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5873B7-65A2-49E7-B975-7A568B9F9179}" type="slidenum">
              <a:rPr lang="de-DE" smtClean="0"/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85444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5873B7-65A2-49E7-B975-7A568B9F9179}" type="slidenum">
              <a:rPr lang="de-DE" smtClean="0"/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791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5873B7-65A2-49E7-B975-7A568B9F9179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7710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5873B7-65A2-49E7-B975-7A568B9F9179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65934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5873B7-65A2-49E7-B975-7A568B9F9179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66073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5873B7-65A2-49E7-B975-7A568B9F9179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18414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5873B7-65A2-49E7-B975-7A568B9F9179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02278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5873B7-65A2-49E7-B975-7A568B9F9179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872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5873B7-65A2-49E7-B975-7A568B9F9179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44972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5873B7-65A2-49E7-B975-7A568B9F9179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2571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25.04.2022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731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25.04.2022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08461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25.04.2022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43887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25.04.2022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81642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25.04.2022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6523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25.04.2022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0385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25.04.2022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9603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25.04.2022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4035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25.04.2022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9655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25.04.2022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7555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25.04.2022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34078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B7DB0-5D1B-40FA-89E5-7C191015066F}" type="datetimeFigureOut">
              <a:rPr lang="de-DE" smtClean="0"/>
              <a:t>25.04.2022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0296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Klausur S </a:t>
            </a:r>
            <a:r>
              <a:rPr lang="de-DE" dirty="0" smtClean="0"/>
              <a:t>1125 </a:t>
            </a:r>
            <a:r>
              <a:rPr lang="de-DE" dirty="0"/>
              <a:t>Strafrecht</a:t>
            </a:r>
            <a:br>
              <a:rPr lang="de-DE" dirty="0"/>
            </a:br>
            <a:r>
              <a:rPr lang="de-DE" dirty="0"/>
              <a:t>WS 2021 / 2022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/>
              <a:t>Friedrich Toepel</a:t>
            </a:r>
          </a:p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685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-200722"/>
            <a:ext cx="12192000" cy="688065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Objektiver Tatbestand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1. Zusammengesetzte Urkunde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Flasche = Augenscheinobjekt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zusammen mit Preisschild = Beweiszeichen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zusammengesetzte Urkunde?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verkörperte Gedankenerklärung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(Perpetuierungsfunktion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) +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zum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Beweis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geeignet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und bestimmt ist (Beweisfunktion)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lässt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einen Aussteller erkennen lässt (Garantiefunktion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)? 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Aussteller = Unter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den Umständen der Ladeninhaber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Also: Urkunde +</a:t>
            </a:r>
          </a:p>
        </p:txBody>
      </p:sp>
    </p:spTree>
    <p:extLst>
      <p:ext uri="{BB962C8B-B14F-4D97-AF65-F5344CB8AC3E}">
        <p14:creationId xmlns:p14="http://schemas.microsoft.com/office/powerpoint/2010/main" val="1730441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-200722"/>
            <a:ext cx="12192000" cy="688065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zusammengesetzte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Urkunde?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verkörperte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Gedankenerklärung mit einem Bezugsobjekt räumlich fest zu einer Beweismitteleinheit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verbunden?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Durch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Klebeverbindung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zwischen Flasche und Preisetikett wird ausgedrückt, dass der aufgeklebte Preis für die ausgeschilderte Flasche gelten soll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Aussteller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der Erklärung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= W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zudem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dazu bestimmt und geeignet, Beweis darüber zu erbringen, dass der Aussteller der ihm gemäß § 4 Abs. 1 PAngV (</a:t>
            </a: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Preisangabenverordnung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de-DE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ratio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: Preiswahrheit und Preisklarheit durch vollständige Information des Letztverbrauchers) obliegenden öffentlich-rechtlichen Pflicht nachgekommen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ist</a:t>
            </a:r>
          </a:p>
          <a:p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495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-200722"/>
            <a:ext cx="12192000" cy="705872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(oder einfach: W wollte mit der Preisangabe den Kunden verbindlich informieren.)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2. Echte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Urkunde: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Echt = wenn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sie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vom erkennbaren Aussteller hergestellt wurde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Hier: +, Aussteller = W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3. Verfälschen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Nachträgliche Veränderung zu einer unechten Urkunde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(§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267 Abs. 1 Var. 2 StGB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daher Spezialfall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der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Var. 1)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+, S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hat eine echte Urkunde verfälscht.</a:t>
            </a: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Gebrauchen einer verfälschten Urkunde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= dem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zu Täuschenden so zugänglich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machen,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dass er sie wahrnehmen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kann</a:t>
            </a:r>
          </a:p>
        </p:txBody>
      </p:sp>
    </p:spTree>
    <p:extLst>
      <p:ext uri="{BB962C8B-B14F-4D97-AF65-F5344CB8AC3E}">
        <p14:creationId xmlns:p14="http://schemas.microsoft.com/office/powerpoint/2010/main" val="842109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-200722"/>
            <a:ext cx="12192000" cy="705872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ier +, S hat die falsch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ausgezeichnete Flasche an der Kasse dem K vorgezeigt  </a:t>
            </a: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II. Subjektiver Tatbestand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1. Mindestens bedingter Vorsatz bezüglich aller objektiven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Tatbestandsmerkmale: unproblematisch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Handeln zur Täuschung im Rechtsverkehr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dolus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 directus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2.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Grades reicht!) 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Hier unproblematisch +, sogar </a:t>
            </a:r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dolus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directus 1. Grades</a:t>
            </a: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Rechtswidrigkeit und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Schuld +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IV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Ergebnis: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267 Abs. 1 Var. 2 und Var. 3 StGB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3145159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-200722"/>
            <a:ext cx="12192000" cy="705872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hat während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des Verfälschens schon den späteren konkreten Gebrauch der verfälschten Urkunde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beabsichtigt.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Daher: §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267 Abs. 1 Var. 2 StGB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tritt hinter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§ 267 Abs. 1 Var. 3 StGB als mitbestrafte Vortat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zurück (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onsumtion)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Zum § 263 StGB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im ersten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Tatkomplex:  Tatmehrheit, 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53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lternative zur Behandlung des Verhältnisses der Varianten des § 267 StGB untereinander: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GH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:  insgesamt eine tatbestandliche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Handlungseinheit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/ eine einheitliche Urkundenfälschung</a:t>
            </a:r>
          </a:p>
          <a:p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Oder: 3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. Var. des § 267 StGB als von der 2. Var. (als mitbestrafte Nachtat)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konsumiert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959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-200722"/>
            <a:ext cx="12192000" cy="705872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Strafbarkeit wegen Urkundenunterdrückung gemäß § 274 Abs. 1 Nr. 1 Var. 1 StGB</a:t>
            </a:r>
            <a:endParaRPr lang="de-DE" sz="36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Indem S von der ersten Flasche das Preisschild mit der Aufschrift 3,99 € vorsichtig abgelöst hat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</a:p>
          <a:p>
            <a:pPr algn="just">
              <a:lnSpc>
                <a:spcPct val="115000"/>
              </a:lnSpc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Objektiver Tatbestand</a:t>
            </a:r>
            <a:endParaRPr lang="de-DE" sz="36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Zusammengesetzte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Urkunde: s. soeben</a:t>
            </a:r>
            <a:endParaRPr lang="de-DE" sz="36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Die dem Täter nicht ausschließlich gehört</a:t>
            </a:r>
            <a:endParaRPr lang="de-DE" sz="36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 der  Täter hat nicht ausschließlich das Recht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mit der Urkunde im Rechtsverkehr Beweis zu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erbringen</a:t>
            </a:r>
          </a:p>
          <a:p>
            <a:pPr algn="just">
              <a:lnSpc>
                <a:spcPct val="115000"/>
              </a:lnSpc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Hier: +, Beweisführungsrecht stand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 und nicht S zu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de-DE" sz="36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526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-200722"/>
            <a:ext cx="12192000" cy="705872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Vernichten</a:t>
            </a:r>
            <a:endParaRPr lang="de-DE" sz="36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 wenn die Urkunde als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Beweismittel nicht mehr brauchbar ist, weil ihre beweiserhebliche Substanz zerstört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ist</a:t>
            </a:r>
          </a:p>
          <a:p>
            <a:pPr algn="just">
              <a:lnSpc>
                <a:spcPct val="115000"/>
              </a:lnSpc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Bei zusammengesetzten Urkunden auch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durch Trennung von Beweiszeichen und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Augenscheinobjekt</a:t>
            </a:r>
          </a:p>
          <a:p>
            <a:pPr algn="just">
              <a:lnSpc>
                <a:spcPct val="115000"/>
              </a:lnSpc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 hier +</a:t>
            </a:r>
          </a:p>
          <a:p>
            <a:pPr algn="just">
              <a:lnSpc>
                <a:spcPct val="115000"/>
              </a:lnSpc>
            </a:pPr>
            <a:r>
              <a:rPr lang="de-DE" sz="3200" b="1" i="1" u="sng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Anm</a:t>
            </a:r>
            <a:r>
              <a:rPr lang="de-DE" sz="3200" b="1" i="1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.:</a:t>
            </a:r>
            <a:r>
              <a:rPr lang="de-DE" sz="3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2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OLG </a:t>
            </a:r>
            <a:r>
              <a:rPr lang="de-DE" sz="3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Hamm lehnt </a:t>
            </a:r>
            <a:r>
              <a:rPr lang="de-DE" sz="3200" i="1" u="sng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Vernichten</a:t>
            </a:r>
            <a:r>
              <a:rPr lang="de-DE" sz="32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ab.</a:t>
            </a:r>
          </a:p>
          <a:p>
            <a:pPr algn="just">
              <a:lnSpc>
                <a:spcPct val="115000"/>
              </a:lnSpc>
            </a:pPr>
            <a:r>
              <a:rPr lang="de-DE" sz="32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Käufer</a:t>
            </a:r>
            <a:r>
              <a:rPr lang="de-DE" sz="3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der ein Preisschild von einem Kaufgegenstand entferne und dieses sodann mit einem anderen Kaufobjekt </a:t>
            </a:r>
            <a:r>
              <a:rPr lang="de-DE" sz="32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verbinde, entziehe die </a:t>
            </a:r>
            <a:r>
              <a:rPr lang="de-DE" sz="3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Urkunde dem Berechtigten </a:t>
            </a:r>
            <a:r>
              <a:rPr lang="de-DE" sz="32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nicht</a:t>
            </a:r>
          </a:p>
        </p:txBody>
      </p:sp>
    </p:spTree>
    <p:extLst>
      <p:ext uri="{BB962C8B-B14F-4D97-AF65-F5344CB8AC3E}">
        <p14:creationId xmlns:p14="http://schemas.microsoft.com/office/powerpoint/2010/main" val="2626774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-200722"/>
            <a:ext cx="12192000" cy="705872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de-DE" sz="32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Wille </a:t>
            </a:r>
            <a:r>
              <a:rPr lang="de-DE" sz="3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 Täters sei im Gegenteil darauf </a:t>
            </a:r>
            <a:r>
              <a:rPr lang="de-DE" sz="32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gerichtet, </a:t>
            </a:r>
            <a:r>
              <a:rPr lang="de-DE" sz="3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sich die Urkunde gegen den Berechtigten nutzbar und diesem zugänglich zu machen</a:t>
            </a:r>
            <a:r>
              <a:rPr lang="de-DE" sz="32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15000"/>
              </a:lnSpc>
            </a:pPr>
            <a:r>
              <a:rPr lang="de-DE" sz="32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Argument </a:t>
            </a:r>
            <a:r>
              <a:rPr lang="de-DE" sz="3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passt besser in den subjektiven Tatbestand zur Absicht der </a:t>
            </a:r>
            <a:r>
              <a:rPr lang="de-DE" sz="32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Nachteilszufügung: </a:t>
            </a:r>
          </a:p>
          <a:p>
            <a:pPr algn="just">
              <a:lnSpc>
                <a:spcPct val="115000"/>
              </a:lnSpc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Subjektiver Tatbestand</a:t>
            </a:r>
            <a:endParaRPr lang="de-DE" sz="36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Mindestens bedingter Vorsatz bezüglich aller objektiven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Tatbestandsmerkmale: unproblematisch</a:t>
            </a:r>
            <a:endParaRPr lang="de-DE" sz="36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19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-200722"/>
            <a:ext cx="12192000" cy="705872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Nachteilszufügungsabsicht</a:t>
            </a:r>
            <a:endParaRPr lang="de-DE" sz="36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Darauf, ob der Nachteil eintritt, kommt es nicht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an!</a:t>
            </a:r>
          </a:p>
          <a:p>
            <a:pPr algn="just">
              <a:lnSpc>
                <a:spcPct val="115000"/>
              </a:lnSpc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Ausreichend vielmehr: jede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Beeinträchtigung eines fremden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Beweisführungsrechts</a:t>
            </a:r>
          </a:p>
          <a:p>
            <a:pPr algn="just">
              <a:lnSpc>
                <a:spcPct val="115000"/>
              </a:lnSpc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(H. M.: </a:t>
            </a:r>
            <a:r>
              <a:rPr lang="de-DE" sz="3200" i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dolus</a:t>
            </a:r>
            <a:r>
              <a:rPr lang="de-DE" sz="32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2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directus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2. Grades (sicheres Wissen)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genügt</a:t>
            </a:r>
          </a:p>
          <a:p>
            <a:pPr algn="just">
              <a:lnSpc>
                <a:spcPct val="115000"/>
              </a:lnSpc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Hier aber:  Ablösung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 Preisschildes hatte aus Sicht des S 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nicht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die Funktion, das Beweisführungsrecht in Bezug auf die vernichtete zusammengesetzte Urkunde zu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beeinträchtigen</a:t>
            </a:r>
          </a:p>
          <a:p>
            <a:pPr algn="just">
              <a:lnSpc>
                <a:spcPct val="115000"/>
              </a:lnSpc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Ihm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fehlte somit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die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erforderliche Nachteilszufügungsabsicht. </a:t>
            </a:r>
            <a:endParaRPr lang="de-DE" sz="36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(A. A. vertretbar,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insbesondere falls </a:t>
            </a:r>
            <a:r>
              <a:rPr lang="de-DE" sz="32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dolus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dir.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Grades reicht:</a:t>
            </a:r>
            <a:endParaRPr lang="de-DE" sz="36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3072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-200722"/>
            <a:ext cx="12192000" cy="705872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 kann argumentiert werden: Das notwendige Zwischenziel reicht.)</a:t>
            </a:r>
          </a:p>
          <a:p>
            <a:pPr algn="just">
              <a:lnSpc>
                <a:spcPct val="115000"/>
              </a:lnSpc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III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Ergebnis: </a:t>
            </a:r>
            <a:r>
              <a:rPr lang="nn-NO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§ 274 Abs. 1 Nr. 1 Var. 1 </a:t>
            </a:r>
            <a:r>
              <a:rPr lang="nn-NO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StGB durch Ablösen </a:t>
            </a:r>
            <a:r>
              <a:rPr lang="de-DE" sz="3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Preisschildes mit der Aufschrift 3,99 €  -</a:t>
            </a:r>
            <a:endParaRPr lang="de-DE" sz="36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Strafbarkeit wegen Urkundenunterdrückung gemäß § 274 Abs. 1 Nr. 1 Var. 2 StGB </a:t>
            </a:r>
            <a:endParaRPr lang="de-DE" sz="36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aber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durch das Überkleben des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Preisschildes?</a:t>
            </a:r>
          </a:p>
          <a:p>
            <a:pPr algn="just">
              <a:lnSpc>
                <a:spcPct val="115000"/>
              </a:lnSpc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Objektiver Tatbestand</a:t>
            </a:r>
            <a:endParaRPr lang="de-DE" sz="36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Zusammengesetzte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Urkunde +</a:t>
            </a:r>
            <a:endParaRPr lang="de-DE" sz="36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Die dem Täter nicht ausschließlich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gehört. +, s. oben</a:t>
            </a:r>
            <a:endParaRPr lang="de-DE" sz="36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087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="" xmlns:a16="http://schemas.microsoft.com/office/drawing/2014/main" id="{B722BFB6-5C42-4F9D-8CC7-4746F6385A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9740557"/>
              </p:ext>
            </p:extLst>
          </p:nvPr>
        </p:nvGraphicFramePr>
        <p:xfrm>
          <a:off x="1215655" y="1098795"/>
          <a:ext cx="9760689" cy="4660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1238">
                  <a:extLst>
                    <a:ext uri="{9D8B030D-6E8A-4147-A177-3AD203B41FA5}">
                      <a16:colId xmlns="" xmlns:a16="http://schemas.microsoft.com/office/drawing/2014/main" val="1941037290"/>
                    </a:ext>
                  </a:extLst>
                </a:gridCol>
                <a:gridCol w="1031358">
                  <a:extLst>
                    <a:ext uri="{9D8B030D-6E8A-4147-A177-3AD203B41FA5}">
                      <a16:colId xmlns="" xmlns:a16="http://schemas.microsoft.com/office/drawing/2014/main" val="2812045542"/>
                    </a:ext>
                  </a:extLst>
                </a:gridCol>
                <a:gridCol w="1088364">
                  <a:extLst>
                    <a:ext uri="{9D8B030D-6E8A-4147-A177-3AD203B41FA5}">
                      <a16:colId xmlns="" xmlns:a16="http://schemas.microsoft.com/office/drawing/2014/main" val="4045149356"/>
                    </a:ext>
                  </a:extLst>
                </a:gridCol>
                <a:gridCol w="1472665">
                  <a:extLst>
                    <a:ext uri="{9D8B030D-6E8A-4147-A177-3AD203B41FA5}">
                      <a16:colId xmlns="" xmlns:a16="http://schemas.microsoft.com/office/drawing/2014/main" val="2153859496"/>
                    </a:ext>
                  </a:extLst>
                </a:gridCol>
                <a:gridCol w="1424539">
                  <a:extLst>
                    <a:ext uri="{9D8B030D-6E8A-4147-A177-3AD203B41FA5}">
                      <a16:colId xmlns="" xmlns:a16="http://schemas.microsoft.com/office/drawing/2014/main" val="2778151887"/>
                    </a:ext>
                  </a:extLst>
                </a:gridCol>
                <a:gridCol w="1138444">
                  <a:extLst>
                    <a:ext uri="{9D8B030D-6E8A-4147-A177-3AD203B41FA5}">
                      <a16:colId xmlns="" xmlns:a16="http://schemas.microsoft.com/office/drawing/2014/main" val="2978355605"/>
                    </a:ext>
                  </a:extLst>
                </a:gridCol>
                <a:gridCol w="1009956">
                  <a:extLst>
                    <a:ext uri="{9D8B030D-6E8A-4147-A177-3AD203B41FA5}">
                      <a16:colId xmlns="" xmlns:a16="http://schemas.microsoft.com/office/drawing/2014/main" val="1994264749"/>
                    </a:ext>
                  </a:extLst>
                </a:gridCol>
                <a:gridCol w="867064">
                  <a:extLst>
                    <a:ext uri="{9D8B030D-6E8A-4147-A177-3AD203B41FA5}">
                      <a16:colId xmlns="" xmlns:a16="http://schemas.microsoft.com/office/drawing/2014/main" val="1243966158"/>
                    </a:ext>
                  </a:extLst>
                </a:gridCol>
                <a:gridCol w="867061">
                  <a:extLst>
                    <a:ext uri="{9D8B030D-6E8A-4147-A177-3AD203B41FA5}">
                      <a16:colId xmlns="" xmlns:a16="http://schemas.microsoft.com/office/drawing/2014/main" val="698122017"/>
                    </a:ext>
                  </a:extLst>
                </a:gridCol>
              </a:tblGrid>
              <a:tr h="1512709"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1-3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4-6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7-9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54396661"/>
                  </a:ext>
                </a:extLst>
              </a:tr>
              <a:tr h="1512709"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36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36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1057005"/>
                  </a:ext>
                </a:extLst>
              </a:tr>
              <a:tr h="1634992">
                <a:tc gridSpan="3">
                  <a:txBody>
                    <a:bodyPr/>
                    <a:lstStyle/>
                    <a:p>
                      <a:r>
                        <a:rPr lang="de-DE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Teilgenom-</a:t>
                      </a:r>
                      <a:r>
                        <a:rPr lang="de-DE" sz="36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</a:t>
                      </a:r>
                      <a:r>
                        <a:rPr lang="de-DE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3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sz="3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de-DE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Unter 4 Punkten:</a:t>
                      </a:r>
                    </a:p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26,40% 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3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sz="3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de-DE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 </a:t>
                      </a:r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5.6 </a:t>
                      </a:r>
                      <a:r>
                        <a:rPr lang="de-DE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Punkte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3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sz="3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527992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541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-200722"/>
            <a:ext cx="12192000" cy="705872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Beschädigen</a:t>
            </a:r>
            <a:endParaRPr lang="de-DE" sz="36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 wenn die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Urkunde in ihrem Beweiswert zwar beeinträchtigt wird, im Übrigen aber als solche mit Beweisqualität fortbesteht. </a:t>
            </a:r>
            <a:endParaRPr lang="de-DE" sz="32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Hierunter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subsumiert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L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auch das 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Verfälschen gemäß § 267 Abs. 1 Var. 2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StGB</a:t>
            </a:r>
          </a:p>
          <a:p>
            <a:pPr algn="just">
              <a:lnSpc>
                <a:spcPct val="115000"/>
              </a:lnSpc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Daher: obj. Tb. +</a:t>
            </a:r>
            <a:endParaRPr lang="de-DE" sz="36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Subjektiver Tatbestand</a:t>
            </a:r>
            <a:endParaRPr lang="de-DE" sz="36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Mindestens bedingter Vorsatz bezüglich aller objektiven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Tatbestandsmerkmale: unproblematisch</a:t>
            </a:r>
            <a:endParaRPr lang="de-DE" sz="36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902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-200722"/>
            <a:ext cx="12192000" cy="705872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Nachteilszufügungsabsicht</a:t>
            </a:r>
            <a:endParaRPr lang="de-DE" sz="36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+, hier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kam es S gerade darauf an, das Beweisführungsrecht der W zu beeinträchtigen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(sogar </a:t>
            </a:r>
            <a:r>
              <a:rPr lang="de-DE" sz="32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dolus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directus 1. Grades)</a:t>
            </a:r>
          </a:p>
          <a:p>
            <a:pPr algn="just">
              <a:lnSpc>
                <a:spcPct val="115000"/>
              </a:lnSpc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III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Rechtswidrigkeit und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Schuld: +</a:t>
            </a:r>
            <a:endParaRPr lang="de-DE" sz="36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IV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Ergebnis: </a:t>
            </a:r>
            <a:r>
              <a:rPr lang="nn-NO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§ </a:t>
            </a:r>
            <a:r>
              <a:rPr lang="nn-NO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274 Abs. 1 Nr. 1 Var. 2 StGB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durch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das Überkleben des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Preisschildes +</a:t>
            </a:r>
          </a:p>
          <a:p>
            <a:pPr algn="just">
              <a:lnSpc>
                <a:spcPct val="115000"/>
              </a:lnSpc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§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274 Abs. 1 Nr. 1 Var. 2 StGB hinter § 267 Abs. 1 Var. 2 StGB im Wege der Konsumtion zurück. </a:t>
            </a:r>
            <a:endParaRPr lang="de-DE" sz="36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884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-200722"/>
            <a:ext cx="12192000" cy="705872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Strafbarkeit wegen Betrugs gemäß § 263 Abs. 1 StGB gegenüber K und zulasten der W</a:t>
            </a:r>
            <a:endParaRPr lang="de-DE" sz="36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indem S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die mit 3,99 € ausgezeichnete Champagnerflasche an der Kasse vorlegte.</a:t>
            </a:r>
            <a:endParaRPr lang="de-DE" sz="36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Objektiver Tatbestand</a:t>
            </a:r>
            <a:endParaRPr lang="de-DE" sz="36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Täuschung über Tatsachen</a:t>
            </a:r>
            <a:endParaRPr lang="de-DE" sz="36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+, dem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Kassierer K konkludent vorgespiegelt, 3,99 € sei der von W hierfür verlangte Preis.</a:t>
            </a:r>
            <a:endParaRPr lang="de-DE" sz="36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Täuschungsbedingter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Irrtum: entsprechend</a:t>
            </a:r>
            <a:endParaRPr lang="de-DE" sz="36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277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-200722"/>
            <a:ext cx="12192000" cy="705872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Irrtumsbedingte Vermögensverfügung</a:t>
            </a:r>
            <a:endParaRPr lang="de-DE" sz="36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 hat S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 der Kasse Eigentum und Besitz an der Champagnerflasche verschafft </a:t>
            </a:r>
            <a:endParaRPr lang="de-DE" sz="32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Voraussetzungen 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Dreiecksbetruges:</a:t>
            </a:r>
          </a:p>
          <a:p>
            <a:pPr algn="just">
              <a:lnSpc>
                <a:spcPct val="115000"/>
              </a:lnSpc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nach 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allen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hierzu vertretenen Auffassungen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gegeben</a:t>
            </a:r>
          </a:p>
          <a:p>
            <a:pPr algn="just">
              <a:lnSpc>
                <a:spcPct val="115000"/>
              </a:lnSpc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Sorry, Fehler in der Lösungsskizze: </a:t>
            </a:r>
            <a:r>
              <a:rPr lang="de-DE" sz="3200" u="sng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auch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nach der objektiven </a:t>
            </a:r>
            <a:r>
              <a:rPr lang="de-DE" sz="32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Befugnistheorie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(oder „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rmächtigungstheorie“)!</a:t>
            </a:r>
          </a:p>
          <a:p>
            <a:pPr algn="just">
              <a:lnSpc>
                <a:spcPct val="115000"/>
              </a:lnSpc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 kommt nur darauf an, ob K die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Befugnis hatte,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Flaschen auszugeben</a:t>
            </a:r>
          </a:p>
        </p:txBody>
      </p:sp>
    </p:spTree>
    <p:extLst>
      <p:ext uri="{BB962C8B-B14F-4D97-AF65-F5344CB8AC3E}">
        <p14:creationId xmlns:p14="http://schemas.microsoft.com/office/powerpoint/2010/main" val="219787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-200722"/>
            <a:ext cx="12192000" cy="705872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 kommt </a:t>
            </a:r>
            <a:r>
              <a:rPr lang="de-DE" sz="3200" u="sng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nicht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auf den geringeren Preis an!</a:t>
            </a:r>
          </a:p>
          <a:p>
            <a:pPr algn="just">
              <a:lnSpc>
                <a:spcPct val="115000"/>
              </a:lnSpc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 kommt </a:t>
            </a:r>
            <a:r>
              <a:rPr lang="de-DE" sz="3200" u="sng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auch nicht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auf guten Glauben des Geschäftspartners an! (s. Schünemann, Strafrechtliche </a:t>
            </a:r>
            <a:r>
              <a:rPr lang="de-DE" sz="32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Klausurenlehre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Der falsche Kommilitone)</a:t>
            </a:r>
          </a:p>
          <a:p>
            <a:pPr algn="just">
              <a:lnSpc>
                <a:spcPct val="115000"/>
              </a:lnSpc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Also Vermögensverfügung +</a:t>
            </a:r>
          </a:p>
          <a:p>
            <a:pPr algn="just">
              <a:lnSpc>
                <a:spcPct val="115000"/>
              </a:lnSpc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Verfügungsbedingter Vermögensschaden</a:t>
            </a:r>
            <a:endParaRPr lang="de-DE" sz="36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Saldo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39,90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€ abzüglich der von S gezahlten 3,99 €, also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Schaden in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Höhe von 35,91 € erlitten. </a:t>
            </a:r>
            <a:endParaRPr lang="de-DE" sz="32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Etwaige gesetzliche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Ansprüche der W aus §§ 823 Abs. 2, 826, 812 ff.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BGB ≠ kompensationsfähig!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248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-200722"/>
            <a:ext cx="12192000" cy="705872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Subjektiver Tatbestand</a:t>
            </a:r>
            <a:endParaRPr lang="de-DE" sz="36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Mindestens bedingter Vorsatz bezüglich aller objektiven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Tatbestandsmerkmale: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unproblematisch</a:t>
            </a:r>
          </a:p>
          <a:p>
            <a:pPr algn="just">
              <a:lnSpc>
                <a:spcPct val="115000"/>
              </a:lnSpc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Absicht rechtswidriger und stoffgleicher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Bereicherung +</a:t>
            </a:r>
            <a:endParaRPr lang="de-DE" sz="36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III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Rechtswidrigkeit und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Schuld +</a:t>
            </a:r>
            <a:endParaRPr lang="de-DE" sz="36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IV</a:t>
            </a:r>
            <a:r>
              <a:rPr lang="de-D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Ergebnis: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</a:rPr>
              <a:t>§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</a:rPr>
              <a:t> 263 Abs. 1 StGB gegenüber K und zulasten der W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</a:rPr>
              <a:t>+,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</a:rPr>
              <a:t>indem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</a:rPr>
              <a:t>S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</a:rPr>
              <a:t>die mit 3,99 € ausgezeichnete Champagnerflasche an der Kasse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</a:rPr>
              <a:t>vorlegte</a:t>
            </a:r>
          </a:p>
          <a:p>
            <a:pPr algn="just">
              <a:lnSpc>
                <a:spcPct val="115000"/>
              </a:lnSpc>
            </a:pPr>
            <a:r>
              <a:rPr lang="de-DE" sz="3200" b="1" dirty="0" smtClean="0">
                <a:latin typeface="Arial" panose="020B0604020202020204" pitchFamily="34" charset="0"/>
                <a:ea typeface="Calibri" panose="020F0502020204030204" pitchFamily="34" charset="0"/>
              </a:rPr>
              <a:t>Insgesamt Strafbarkeit des S bis jetzt:</a:t>
            </a:r>
          </a:p>
          <a:p>
            <a:pPr algn="just">
              <a:lnSpc>
                <a:spcPct val="115000"/>
              </a:lnSpc>
            </a:pP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</a:rPr>
              <a:t>§§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</a:rPr>
              <a:t>263 Abs. 1, 267 Abs. 1 Var. 3,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</a:rPr>
              <a:t>52; </a:t>
            </a:r>
            <a:r>
              <a:rPr lang="de-DE" sz="3200" dirty="0">
                <a:latin typeface="Arial" panose="020B0604020202020204" pitchFamily="34" charset="0"/>
                <a:ea typeface="Calibri" panose="020F0502020204030204" pitchFamily="34" charset="0"/>
              </a:rPr>
              <a:t>263 Abs. 1, 53 </a:t>
            </a:r>
            <a:r>
              <a:rPr lang="de-DE" sz="3200" dirty="0" smtClean="0">
                <a:latin typeface="Arial" panose="020B0604020202020204" pitchFamily="34" charset="0"/>
                <a:ea typeface="Calibri" panose="020F0502020204030204" pitchFamily="34" charset="0"/>
              </a:rPr>
              <a:t>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429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6314" y="486338"/>
            <a:ext cx="10515600" cy="6090466"/>
          </a:xfrm>
        </p:spPr>
        <p:txBody>
          <a:bodyPr>
            <a:noAutofit/>
          </a:bodyPr>
          <a:lstStyle/>
          <a:p>
            <a:r>
              <a:rPr lang="de-DE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Strafbarkeit des S im dritten Tatkomplex (Möbelweiterverkauf an X)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A. Strafbarkeit wegen Betrugs gemäß § 263 Abs. 1 StGB gegenüber und zulasten X 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durch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den Weiterverkauf der Couchgarnitur an X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Objektiver Tatbestand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1. Täuschung über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Tatsachen: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 hat sich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gegenüber X als Eigentümer der Couchgarnitur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ausgegeben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Täuschungsbedingter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Irrtum: X glaubt es.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78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6314" y="467088"/>
            <a:ext cx="10515600" cy="6090466"/>
          </a:xfrm>
        </p:spPr>
        <p:txBody>
          <a:bodyPr>
            <a:noAutofit/>
          </a:bodyPr>
          <a:lstStyle/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Irrtumsbedingte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Vermögensverfügung: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X schließt den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Kaufvertrag mit 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und zahlt an diesen.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4. Verfügungsbedingter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Vermögensschaden?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Problem: 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935 Abs. 1 S. 1 BGB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greift nicht ein,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X hat </a:t>
            </a:r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gutbgläubig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Eigentum erworben, §§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929 S. 1, 932 Abs. 1 S. 1 und Abs. 2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BGB.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Makeltheorie wird nicht mehr </a:t>
            </a:r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vertrreten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Kriterium, ob mit erheblichem Prozessrisiko zu rechnen ist? 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Hier kein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Anhaltspunkt.  </a:t>
            </a:r>
          </a:p>
        </p:txBody>
      </p:sp>
    </p:spTree>
    <p:extLst>
      <p:ext uri="{BB962C8B-B14F-4D97-AF65-F5344CB8AC3E}">
        <p14:creationId xmlns:p14="http://schemas.microsoft.com/office/powerpoint/2010/main" val="1192375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6314" y="467088"/>
            <a:ext cx="10515600" cy="6090466"/>
          </a:xfrm>
        </p:spPr>
        <p:txBody>
          <a:bodyPr>
            <a:noAutofit/>
          </a:bodyPr>
          <a:lstStyle/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Also kein Schaden.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Ergebnis: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263 Abs. 1 StGB gegenüber und zu Lasten des X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G. Strafbarkeit wegen Unterschlagung gemäß § 246 Abs. 1 und Abs. 2 StGB 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indem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S die Couchgarnitur an X weiterveräußerte,  </a:t>
            </a: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I. Objektiver Tatbestand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1. Fremde bewegliche Sache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Eigentumsvorbehalt, §§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929 S. 1, 158 Abs. 1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BGB</a:t>
            </a:r>
          </a:p>
        </p:txBody>
      </p:sp>
    </p:spTree>
    <p:extLst>
      <p:ext uri="{BB962C8B-B14F-4D97-AF65-F5344CB8AC3E}">
        <p14:creationId xmlns:p14="http://schemas.microsoft.com/office/powerpoint/2010/main" val="4270137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6314" y="467088"/>
            <a:ext cx="10515600" cy="6090466"/>
          </a:xfrm>
        </p:spPr>
        <p:txBody>
          <a:bodyPr>
            <a:noAutofit/>
          </a:bodyPr>
          <a:lstStyle/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aufschiebende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Bedingung vollständiger Kaufpreiszahlung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noch nicht eingetreten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 blieb Eigentümer der Couchgarnitur.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= für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S eine fremde bewegliche Sache.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Manifestation des Zueignungswillens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Durch Anmaßung des Eigentums / Angebot zum Verkauf +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Aber: Problem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wiederholter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Zueignung, vorangegangene Zueignung ist bereits als Betrug (im ersten Tatkomplex 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und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auch jetzt im dritten Tatkomplex!) erfasst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008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e-DE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. Tatkomplex: Möbelkauf (Strafbarkeit S)</a:t>
            </a:r>
            <a:endParaRPr lang="de-DE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A. § 263 Abs. 1 StGB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gegenüber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und zum Nachteil des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indem S den M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zum Verkauf der Couchgarnitur veranlasste.</a:t>
            </a: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I. Objektiver Tatbestand</a:t>
            </a: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1. Täuschung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Täuschung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über die Zahlungsfähigkeit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und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Zahlungswilligkeit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hat wahrheitswidrig angegeben, dass er aus einer vermögenden Familie stamme, die sein Studium und seinen sonstigen Lebensunterhalt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finanziere.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Irrtum: entsprechend</a:t>
            </a:r>
            <a:endParaRPr lang="de-DE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120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6314" y="467088"/>
            <a:ext cx="10515600" cy="6090466"/>
          </a:xfrm>
        </p:spPr>
        <p:txBody>
          <a:bodyPr>
            <a:noAutofit/>
          </a:bodyPr>
          <a:lstStyle/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hier Kombination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des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Problems </a:t>
            </a:r>
            <a:r>
              <a:rPr lang="de-DE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BGHSt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14, 38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mit</a:t>
            </a:r>
            <a:b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§ 246 Abs. 1, letzter </a:t>
            </a:r>
            <a:r>
              <a:rPr lang="de-DE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Halbs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II.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Ergebnis: entweder Tatbestand nicht erfüllt oder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246 Abs. 1 StGB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wird entweder konsumiert (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wegen </a:t>
            </a:r>
            <a:r>
              <a:rPr lang="de-DE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BGHSt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14, 38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) oder jedenfalls für subsidiär erklärt (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wegen § 246 StGB, letzter </a:t>
            </a:r>
            <a:r>
              <a:rPr lang="de-DE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Halbs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pPr marL="0" indent="0">
              <a:buNone/>
            </a:pPr>
            <a:endParaRPr lang="de-DE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Strafbarkeit </a:t>
            </a:r>
            <a:r>
              <a:rPr lang="de-DE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des B im vierten Tatkomplex („Denkzettel“)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223 Abs. 1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ndem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B dem A mehrere Schläge auf das Gesäß versetzt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hat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720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6314" y="467088"/>
            <a:ext cx="10515600" cy="6090466"/>
          </a:xfrm>
        </p:spPr>
        <p:txBody>
          <a:bodyPr>
            <a:noAutofit/>
          </a:bodyPr>
          <a:lstStyle/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Objektiver Tatbestand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1. Körperliche Misshandlung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+, üble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, unangemessene Behandlung, durch die das körperliche Wohlbefinden oder die körperliche Unversehrtheit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 erheblicher Weise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beeinträchtigt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wird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Gesundheitsschädigung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+, Hervorrufen eines pathologischen Zustandes (Hämatome)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Subjektiver Tatbestand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Irrtum erwähnen: über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die Identität seines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Tatopfers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= unbeachtlicher </a:t>
            </a:r>
            <a:r>
              <a:rPr lang="de-DE" sz="3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error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de-DE" sz="3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persona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561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6314" y="467088"/>
            <a:ext cx="10515600" cy="6090466"/>
          </a:xfrm>
        </p:spPr>
        <p:txBody>
          <a:bodyPr>
            <a:noAutofit/>
          </a:bodyPr>
          <a:lstStyle/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Also: Vorsatz +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Rechtswidrigkeit: unproblematisch 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IV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Schuld: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BAK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von 3,6 Promille und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entsprechende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Ausfallerscheinungen zum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Tatzeitpunkt</a:t>
            </a: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starkes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Indiz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für Schulunfähigkeit </a:t>
            </a:r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iSd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20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StGB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Entscheidend hier aber nicht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allein dies Indiz,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sondern: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Sachverhaltsangabe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, dass B nicht mehr in der Lage war, nach einer besseren Einsicht zu handeln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genau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das Kennzeichen einer schuldunfähigen Person im Sinne des § 20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StGB!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276583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6314" y="467088"/>
            <a:ext cx="10515600" cy="6090466"/>
          </a:xfrm>
        </p:spPr>
        <p:txBody>
          <a:bodyPr>
            <a:noAutofit/>
          </a:bodyPr>
          <a:lstStyle/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Also: § 20 StGB gegeben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Ergebnis: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223 Abs. 1 StGB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B. Strafbarkeit wegen Vollrauschs gemäß § 323a Abs. 1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aufgrund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des Sich-Betrinkens und des anschließenden Übergriffs auf A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Objektiver Tatbestand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Täter hat sich durch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alkoholische Getränke oder andere berauschende Mittel in einen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Rausch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Zustand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der Schuldunfähigkeit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aufgrund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der Einnahme des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Rauschmittels +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021848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6314" y="467088"/>
            <a:ext cx="10515600" cy="6090466"/>
          </a:xfrm>
        </p:spPr>
        <p:txBody>
          <a:bodyPr>
            <a:noAutofit/>
          </a:bodyPr>
          <a:lstStyle/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Subjektiver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Tatbestand: 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vorsätzlich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oder fahrlässig in den Rausch versetzt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 hat jedenfalls gehandelt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Objektive Bedingung der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Strafbarkeit: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Täter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muss im Rauschzustand eine rechtswidrige Tat im Sinne des § 11 Abs. 1 Nr. 5 StGB begangen haben, wegen der er nicht bestraft werden kann, weil er infolge des Rausches schuldunfähig war oder weil dies nicht auszuschließen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ist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IV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Rechtswidrigkeit und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Schuld: unproblematisch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Ergebnis: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323a Abs. 1 StGB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851666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6314" y="467088"/>
            <a:ext cx="10515600" cy="6090466"/>
          </a:xfrm>
        </p:spPr>
        <p:txBody>
          <a:bodyPr>
            <a:noAutofit/>
          </a:bodyPr>
          <a:lstStyle/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Strafbarkeit </a:t>
            </a:r>
            <a:r>
              <a:rPr lang="de-DE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des M im vierten Tatkomplex („Denkzettel“)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Strafbarkeit wegen Körperverletzung in mittelbarer Täterschaft gemäß §§ 223 Abs. 1, 25 Abs. 1 Var. 2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ndem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M den B in der Kneipe angesprochen, ihm versprochen hat, ihm in den nächsten Tagen einen auszugeben, wenn er sofort zur Wohnung des S geht und diesem „den Hintern versohlt“, und ihm sodann noch das Foto von S gezeigt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hat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Objektiver Tatbestand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1. Körperliche Misshandlung bzw. Gesundheitsschädigung </a:t>
            </a:r>
            <a:r>
              <a:rPr lang="de-DE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durch M </a:t>
            </a:r>
            <a:r>
              <a:rPr lang="de-DE" sz="3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selbst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486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6314" y="467088"/>
            <a:ext cx="10515600" cy="6090466"/>
          </a:xfrm>
        </p:spPr>
        <p:txBody>
          <a:bodyPr>
            <a:noAutofit/>
          </a:bodyPr>
          <a:lstStyle/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selbst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223 Abs. 1 StGB nicht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verwirklicht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Zurechnung der Tathandlung des B gemäß § 25 Abs. 1 Var. 2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StGB?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Verantwortungsdefizit beim Vordermann: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Schuldunfähigkeit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Ausnutzung durch den Hintermann: M versteht, dass B schuldunfähig ist.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III. Subjektiver Tatbestand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Fraglich: Irrtum des M?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Beim Vordermann: </a:t>
            </a:r>
            <a:r>
              <a:rPr lang="de-DE" sz="3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error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de-DE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persona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32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Beim Hintermann?</a:t>
            </a:r>
          </a:p>
        </p:txBody>
      </p:sp>
    </p:spTree>
    <p:extLst>
      <p:ext uri="{BB962C8B-B14F-4D97-AF65-F5344CB8AC3E}">
        <p14:creationId xmlns:p14="http://schemas.microsoft.com/office/powerpoint/2010/main" val="2842674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6314" y="467088"/>
            <a:ext cx="10515600" cy="6090466"/>
          </a:xfrm>
        </p:spPr>
        <p:txBody>
          <a:bodyPr>
            <a:noAutofit/>
          </a:bodyPr>
          <a:lstStyle/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Ansicht: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für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den mittelbaren Täter stets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de-DE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aberratio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ictus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da das Fehlgehen eines menschlichen Werkzeugs mit demjenigen eines mechanischen Werkzeugs vergleichbar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sei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Ansicht: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differenzieren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danach, in welchem Umfang dem </a:t>
            </a: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Tatmittler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die Individualisierung des Opfers überlassen wurde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Bei Überlassen weiten Spielraums: unbeachtlicher Irrtum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Bei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genauer unzweideutiger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Individualisierung: </a:t>
            </a:r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aberratio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ictus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Auch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nach dieser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Ansicht hier: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713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6314" y="467088"/>
            <a:ext cx="10515600" cy="6090466"/>
          </a:xfrm>
        </p:spPr>
        <p:txBody>
          <a:bodyPr>
            <a:noAutofit/>
          </a:bodyPr>
          <a:lstStyle/>
          <a:p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für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beachtlicher Irrtum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 verfügte über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keinen großen Spielraum bei der Individualisierung des Opfers mehr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 hatte den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B zur Wohnung des 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geschickt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hatte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ihm auch ein Foto des 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gezeigt</a:t>
            </a:r>
          </a:p>
          <a:p>
            <a:r>
              <a:rPr lang="de-DE" sz="32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Nur 3. Ansicht:</a:t>
            </a:r>
          </a:p>
          <a:p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Mindermeinung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von Puppe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kann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durchaus zu einem abweichenden Ergebnis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gelangen</a:t>
            </a:r>
          </a:p>
          <a:p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danach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unbeachtlicher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Irrtum,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wenn sich im Taterfolg eine vom Hintermann gesetzte Vorsatzgefahr verwirklicht (Nomos Kommentar-StGB/Puppe, 5. Aufl. 2017, § 16 </a:t>
            </a:r>
            <a:r>
              <a:rPr lang="de-DE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Rn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. 109 für die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Anstiftung)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073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6314" y="467088"/>
            <a:ext cx="10515600" cy="6090466"/>
          </a:xfrm>
        </p:spPr>
        <p:txBody>
          <a:bodyPr>
            <a:noAutofit/>
          </a:bodyPr>
          <a:lstStyle/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IV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Ergebnis: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§§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223 Abs. 1, 25 Abs. 1 Var. 2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StGB – wegen beachtlichen Irrtums (außer nach Puppe)</a:t>
            </a:r>
          </a:p>
          <a:p>
            <a:pPr marL="0" indent="0">
              <a:buNone/>
            </a:pP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B. Strafbarkeit wegen versuchter Körperverletzung in mittelbarer Täterschaft gemäß §§ 223 Abs. 1 und Abs. 2, 25 Abs. 1 Var. 2, 22, 23 Abs. 1, 12 Abs. 2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M hat sich durch dieselbe Handlung aber wegen versuchter Körperverletzung in mittelbarer Täterschaft zum Nachteil des 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strafbar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gemacht. </a:t>
            </a: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Strafbarkeit des M gemäß § 229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Durch dasselbe Verhalten</a:t>
            </a:r>
          </a:p>
        </p:txBody>
      </p:sp>
    </p:spTree>
    <p:extLst>
      <p:ext uri="{BB962C8B-B14F-4D97-AF65-F5344CB8AC3E}">
        <p14:creationId xmlns:p14="http://schemas.microsoft.com/office/powerpoint/2010/main" val="2077685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Vermögensverfügung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(irrtumsbedingtes)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Handeln, Dulden oder Unterlassen, das unmittelbar vermögensmindernd wirkt.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Vertragsschluss?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+!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schon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zu diesem Zeitpunkt wird das Vermögen des M mit einer Verbindlichkeit belastet (sog. Eingehungsbetrug), nämlich jedenfalls mit der </a:t>
            </a: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einredefreien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Verpflichtung zur </a:t>
            </a:r>
            <a:r>
              <a:rPr lang="de-DE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Besitzübertragung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(s.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§ 433 Abs. 1 Satz 1 BGB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nsoweit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griff eine Zug-um-Zug-Einrede jedenfalls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nicht!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Weiterer Anknüpfungspunkt: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591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6314" y="467088"/>
            <a:ext cx="10515600" cy="6090466"/>
          </a:xfrm>
        </p:spPr>
        <p:txBody>
          <a:bodyPr>
            <a:noAutofit/>
          </a:bodyPr>
          <a:lstStyle/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Tateinheitlich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hierzu hat sich M nach § 229 StGB strafbar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gemacht.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Handlung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war </a:t>
            </a:r>
            <a:r>
              <a:rPr lang="de-DE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conditio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 sine qua non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für den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Erfolgseintritt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objektiv sorgfaltswidrig: hochgradig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Betrunkenen darum zu bitten, einem anderen „den Hintern zu versohlen“.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objektiv vorhersehbar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objektiv vermeidbar (Erfolg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wäre nicht eingetreten, wenn M sich rechtmäßig verhalten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hätte)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rechtswidrig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und schuldhaft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, insbesondere subjektiv sorgfaltswidrig,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individuell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vorhersehbar und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vermeidbar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751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spätere)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Übertragung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des Besitzes an der Couchgarnitur (sog. Erfüllungsbetrug).</a:t>
            </a: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Diese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Vermögensverfügung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beruhte auch kausal auf dem Irrtum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M: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Wäre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dem M die finanzielle Situation des 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bekannt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gewesen, hätte er den Vertrag nicht abgeschlossen.</a:t>
            </a: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4. Vermögensschaden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negativer Saldo?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Kaufpreisanspruch gegen S als Ausgleich für Besitzübertragung?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-, Anspruch kaum realisierbar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Eigentumsvorbehalt?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bleibt Eigentümer und mittelbarer Besitzer der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Couchgarnitur.</a:t>
            </a:r>
          </a:p>
        </p:txBody>
      </p:sp>
    </p:spTree>
    <p:extLst>
      <p:ext uri="{BB962C8B-B14F-4D97-AF65-F5344CB8AC3E}">
        <p14:creationId xmlns:p14="http://schemas.microsoft.com/office/powerpoint/2010/main" val="252483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Aber: M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verliert aber mit der Übergabe den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unmittelbaren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Besitz an der Couchgarnitur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Wert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er Couchgarnitur ist nach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Rücknahme wegen Zahlungsverzugs regelmäßig niedriger als im Zeitpunkt der Überlassung.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Außerdem Probleme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bei einer evtl. erforderlichen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Zwangsvollstreckung!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Subjektiver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Tatbestand 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Vorsatz: +</a:t>
            </a:r>
            <a:endParaRPr lang="de-DE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 Bezug auf Vermögensschaden?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hoffte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, die Kaufpreisforderungen durch die Aufnahme eines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Gelegenheitsjobs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bedienen zu können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68649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Aber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wusste um die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Gefahren hinsichtlich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der Realisierbarkeit und somit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Wertminderung der Kaufpreisforderung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Wer für möglich hält, dass ein Schaden eintritt und trotzdem handelt: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= Er findet sich mit einem Schadenseintritt ab</a:t>
            </a:r>
          </a:p>
          <a:p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dolus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eventualis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trotz Hoffens, es möge anders ausgehen!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Absicht rechtswidriger Bereicherung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handelte, um sich den Besitz an der Couchgarnitur zu verschaffen.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Vorteil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bei S und der Nachteil bei M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= Besitzerlangung und Verlust, beruhten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beide auf der gleichen Verfügung durch M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776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-200722"/>
            <a:ext cx="12192000" cy="688065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Stoffgleichheit +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Bereicherung auch rechtswidrig</a:t>
            </a: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Rechtswidrigkeit und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Schuld +</a:t>
            </a:r>
            <a:endParaRPr lang="de-DE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IV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Ergebnis: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263 Abs. 1 StGB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B. § 123 Abs. 1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Indem S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das Möbelhaus des M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betrat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Es ist nicht ganz klar, ob S hier das Möbelhaus betrat. Es ist aber noch vertretbar, bei lebensnaher Auslegung davon auszugehen, dass das Verkaufsgespräch im Möbelhaus stattfand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widerrechtlich eingedrungen? 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999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-200722"/>
            <a:ext cx="12192000" cy="688065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generelle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Eintrittserlaubnis!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Daher: tatbestandsausschließendes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Einverständnis für alle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Kunden, die nicht offen feindselig eindringen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Also § 123 StGB -</a:t>
            </a:r>
          </a:p>
          <a:p>
            <a:r>
              <a:rPr lang="de-DE" sz="3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. Tatkomplex: In der Weinhandlung (Strafbarkeit S)</a:t>
            </a:r>
            <a:endParaRPr lang="de-DE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Strafbarkeit wegen Urkundenfälschung gemäß § 267 Abs. 1 Var. 2 und Var. 3 StGB 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indem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er in der Weinhandlung der W das von W aufgeklebte Preisschild einer Champagnerflasche mit der Aufschrift 39,90 € mit dem anderen, zuvor von der anderen Flasche entfernten Preisschild mit der Aufschrift 3,99 €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überklebte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und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manipulierte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Flasche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dem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Kassierer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vorzeigte. 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784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Uigh" typeface="Microsoft Uighur"/>
        <a:font script="Beng" typeface="Vrinda"/>
        <a:font script="Thai" typeface="Angsan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Times New Roman"/>
        <a:font script="Arab" typeface="Times New Roman"/>
        <a:font script="Hebr" typeface="Times New Roman"/>
        <a:font script="Telu" typeface="Gautami"/>
        <a:font script="Ethi" typeface="Nyala"/>
        <a:font script="Jpan" typeface="ＭＳ Ｐゴシック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MoolBoran"/>
        <a:font script="Hant" typeface="新細明體"/>
        <a:font script="Laoo" typeface="DokChampa"/>
        <a:font script="Mong" typeface="Mongolian Baiti"/>
        <a:font script="Hans" typeface="宋体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ajorFont>
      <a:minorFont>
        <a:latin typeface="Calibri" panose="020F0502020204030204"/>
        <a:ea typeface=""/>
        <a:cs typeface=""/>
        <a:font script="Uigh" typeface="Microsoft Uighur"/>
        <a:font script="Beng" typeface="Vrinda"/>
        <a:font script="Thai" typeface="Cordi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Arial"/>
        <a:font script="Arab" typeface="Arial"/>
        <a:font script="Hebr" typeface="Arial"/>
        <a:font script="Telu" typeface="Gautami"/>
        <a:font script="Ethi" typeface="Nyala"/>
        <a:font script="Jpan" typeface="ＭＳ Ｐゴシック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DaunPenh"/>
        <a:font script="Hant" typeface="新細明體"/>
        <a:font script="Laoo" typeface="DokChampa"/>
        <a:font script="Mong" typeface="Mongolian Baiti"/>
        <a:font script="Hans" typeface="宋体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p r o p e r t i e s   x m l n s = " h t t p : / / w w w . i m a n a g e . c o m / w o r k / x m l s c h e m a " >  
     < d o c u m e n t i d > G E R M A N Y _ C L I E N T ! 1 2 8 0 6 8 0 7 . 1 < / d o c u m e n t i d >  
     < s e n d e r i d > T O E P E L F < / s e n d e r i d >  
     < s e n d e r e m a i l > F R I E D R I C H . T O E P E L @ D E N T O N S . C O M < / s e n d e r e m a i l >  
     < l a s t m o d i f i e d > 2 0 2 2 - 0 2 - 1 4 T 1 2 : 3 6 : 0 1 . 0 0 0 0 0 0 0 + 0 1 : 0 0 < / l a s t m o d i f i e d >  
     < d a t a b a s e > G E R M A N Y _ C L I E N T < / d a t a b a s e >  
 < / p r o p e r t i e s > 
</file>

<file path=customXml/itemProps1.xml><?xml version="1.0" encoding="utf-8"?>
<ds:datastoreItem xmlns:ds="http://schemas.openxmlformats.org/officeDocument/2006/customXml" ds:itemID="{BC98B4D9-8A36-4CE3-9578-53226D30CC91}">
  <ds:schemaRefs>
    <ds:schemaRef ds:uri="http://www.imanage.com/work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1743</Words>
  <Application>Microsoft Office PowerPoint</Application>
  <PresentationFormat>Breitbild</PresentationFormat>
  <Paragraphs>326</Paragraphs>
  <Slides>40</Slides>
  <Notes>18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40</vt:i4>
      </vt:variant>
    </vt:vector>
  </HeadingPairs>
  <TitlesOfParts>
    <vt:vector size="46" baseType="lpstr">
      <vt:lpstr>Arial</vt:lpstr>
      <vt:lpstr>Calibri</vt:lpstr>
      <vt:lpstr>Calibri Light</vt:lpstr>
      <vt:lpstr>Symbol</vt:lpstr>
      <vt:lpstr>Times New Roman</vt:lpstr>
      <vt:lpstr>Office Theme</vt:lpstr>
      <vt:lpstr>Klausur S 1125 Strafrecht WS 2021 / 2022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Klausur S 1117 Strafrecht WS 2021 / 2022</dc:title>
  <dc:creator/>
  <cp:lastModifiedBy>Friedrich Toepel</cp:lastModifiedBy>
  <cp:revision>57</cp:revision>
  <cp:lastPrinted>1900-01-01T00:00:00Z</cp:lastPrinted>
  <dcterms:created xsi:type="dcterms:W3CDTF">1900-01-01T00:00:00Z</dcterms:created>
  <dcterms:modified xsi:type="dcterms:W3CDTF">2022-04-24T22:18:39Z</dcterms:modified>
</cp:coreProperties>
</file>