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6"/>
  </p:notesMasterIdLst>
  <p:sldIdLst>
    <p:sldId id="256" r:id="rId3"/>
    <p:sldId id="258" r:id="rId4"/>
    <p:sldId id="257" r:id="rId5"/>
    <p:sldId id="405" r:id="rId6"/>
    <p:sldId id="407" r:id="rId7"/>
    <p:sldId id="408" r:id="rId8"/>
    <p:sldId id="409" r:id="rId9"/>
    <p:sldId id="410" r:id="rId10"/>
    <p:sldId id="411" r:id="rId11"/>
    <p:sldId id="412" r:id="rId12"/>
    <p:sldId id="413" r:id="rId13"/>
    <p:sldId id="414" r:id="rId14"/>
    <p:sldId id="415" r:id="rId15"/>
    <p:sldId id="416" r:id="rId16"/>
    <p:sldId id="417" r:id="rId17"/>
    <p:sldId id="418" r:id="rId18"/>
    <p:sldId id="419" r:id="rId19"/>
    <p:sldId id="420" r:id="rId20"/>
    <p:sldId id="406" r:id="rId21"/>
    <p:sldId id="422" r:id="rId22"/>
    <p:sldId id="423" r:id="rId23"/>
    <p:sldId id="424" r:id="rId24"/>
    <p:sldId id="436" r:id="rId25"/>
    <p:sldId id="425" r:id="rId26"/>
    <p:sldId id="427" r:id="rId27"/>
    <p:sldId id="429" r:id="rId28"/>
    <p:sldId id="428" r:id="rId29"/>
    <p:sldId id="430" r:id="rId30"/>
    <p:sldId id="431" r:id="rId31"/>
    <p:sldId id="433" r:id="rId32"/>
    <p:sldId id="432" r:id="rId33"/>
    <p:sldId id="434" r:id="rId34"/>
    <p:sldId id="435" r:id="rId3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259" autoAdjust="0"/>
  </p:normalViewPr>
  <p:slideViewPr>
    <p:cSldViewPr snapToGrid="0">
      <p:cViewPr varScale="1">
        <p:scale>
          <a:sx n="99" d="100"/>
          <a:sy n="99" d="100"/>
        </p:scale>
        <p:origin x="9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2C1144-F4F9-4B13-9824-E7E8F9650D04}" type="datetimeFigureOut">
              <a:rPr lang="de-DE" smtClean="0"/>
              <a:t>25.04.2022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5873B7-65A2-49E7-B975-7A568B9F9179}" type="slidenum">
              <a:rPr lang="de-DE" smtClean="0"/>
              <a:t>‹Nr.›</a:t>
            </a:fld>
            <a:endParaRPr lang="de-DE"/>
          </a:p>
        </p:txBody>
      </p:sp>
    </p:spTree>
    <p:extLst>
      <p:ext uri="{BB962C8B-B14F-4D97-AF65-F5344CB8AC3E}">
        <p14:creationId xmlns:p14="http://schemas.microsoft.com/office/powerpoint/2010/main" val="1714860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25.04.2022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667317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25.04.2022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1608461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25.04.2022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8543887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25.04.2022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1981642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25.04.2022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0565232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A5B7DB0-5D1B-40FA-89E5-7C191015066F}" type="datetimeFigureOut">
              <a:rPr lang="de-DE" smtClean="0"/>
              <a:t>25.04.2022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3503851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A5B7DB0-5D1B-40FA-89E5-7C191015066F}" type="datetimeFigureOut">
              <a:rPr lang="de-DE" smtClean="0"/>
              <a:t>25.04.2022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9296034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A5B7DB0-5D1B-40FA-89E5-7C191015066F}" type="datetimeFigureOut">
              <a:rPr lang="de-DE" smtClean="0"/>
              <a:t>25.04.2022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8240351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A5B7DB0-5D1B-40FA-89E5-7C191015066F}" type="datetimeFigureOut">
              <a:rPr lang="de-DE" smtClean="0"/>
              <a:t>25.04.2022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3896555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25.04.2022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81755557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25.04.2022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9634078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B7DB0-5D1B-40FA-89E5-7C191015066F}" type="datetimeFigureOut">
              <a:rPr lang="de-DE" smtClean="0"/>
              <a:t>25.04.2022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3D88A-4721-4C31-96A2-24F8118E0E5A}" type="slidenum">
              <a:rPr lang="de-DE" smtClean="0"/>
              <a:t>‹Nr.›</a:t>
            </a:fld>
            <a:endParaRPr lang="de-DE"/>
          </a:p>
        </p:txBody>
      </p:sp>
    </p:spTree>
    <p:extLst>
      <p:ext uri="{BB962C8B-B14F-4D97-AF65-F5344CB8AC3E}">
        <p14:creationId xmlns:p14="http://schemas.microsoft.com/office/powerpoint/2010/main" val="1000296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Klausur S </a:t>
            </a:r>
            <a:r>
              <a:rPr lang="de-DE" dirty="0" smtClean="0"/>
              <a:t>1129 </a:t>
            </a:r>
            <a:r>
              <a:rPr lang="de-DE" dirty="0"/>
              <a:t>Strafrecht</a:t>
            </a:r>
            <a:br>
              <a:rPr lang="de-DE" dirty="0"/>
            </a:br>
            <a:r>
              <a:rPr lang="de-DE" dirty="0"/>
              <a:t>WS 2021 / 2022</a:t>
            </a:r>
          </a:p>
        </p:txBody>
      </p:sp>
      <p:sp>
        <p:nvSpPr>
          <p:cNvPr id="3" name="Untertitel 2"/>
          <p:cNvSpPr>
            <a:spLocks noGrp="1"/>
          </p:cNvSpPr>
          <p:nvPr>
            <p:ph type="subTitle" idx="1"/>
          </p:nvPr>
        </p:nvSpPr>
        <p:spPr/>
        <p:txBody>
          <a:bodyPr/>
          <a:lstStyle/>
          <a:p>
            <a:r>
              <a:rPr lang="de-DE"/>
              <a:t>Friedrich Toepel</a:t>
            </a:r>
          </a:p>
          <a:p>
            <a:endParaRPr lang="de-DE"/>
          </a:p>
        </p:txBody>
      </p:sp>
    </p:spTree>
    <p:extLst>
      <p:ext uri="{BB962C8B-B14F-4D97-AF65-F5344CB8AC3E}">
        <p14:creationId xmlns:p14="http://schemas.microsoft.com/office/powerpoint/2010/main" val="3116851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i="1" dirty="0" smtClean="0">
                <a:latin typeface="Arial" panose="020B0604020202020204" pitchFamily="34" charset="0"/>
                <a:cs typeface="Arial" panose="020B0604020202020204" pitchFamily="34" charset="0"/>
              </a:rPr>
              <a:t>N </a:t>
            </a:r>
            <a:r>
              <a:rPr lang="de-DE" sz="3200" i="1" dirty="0" smtClean="0">
                <a:latin typeface="Arial" panose="020B0604020202020204" pitchFamily="34" charset="0"/>
                <a:cs typeface="Arial" panose="020B0604020202020204" pitchFamily="34" charset="0"/>
              </a:rPr>
              <a:t>war zivilrechtlich </a:t>
            </a:r>
            <a:r>
              <a:rPr lang="de-DE" sz="3200" i="1" dirty="0">
                <a:latin typeface="Arial" panose="020B0604020202020204" pitchFamily="34" charset="0"/>
                <a:cs typeface="Arial" panose="020B0604020202020204" pitchFamily="34" charset="0"/>
              </a:rPr>
              <a:t>nicht </a:t>
            </a:r>
            <a:r>
              <a:rPr lang="de-DE" sz="3200" i="1" dirty="0" smtClean="0">
                <a:latin typeface="Arial" panose="020B0604020202020204" pitchFamily="34" charset="0"/>
                <a:cs typeface="Arial" panose="020B0604020202020204" pitchFamily="34" charset="0"/>
              </a:rPr>
              <a:t>erlaubt, </a:t>
            </a:r>
            <a:r>
              <a:rPr lang="de-DE" sz="3200" i="1" dirty="0">
                <a:latin typeface="Arial" panose="020B0604020202020204" pitchFamily="34" charset="0"/>
                <a:cs typeface="Arial" panose="020B0604020202020204" pitchFamily="34" charset="0"/>
              </a:rPr>
              <a:t>das personalisierte Sicherheitsmerkmal in Form der PIN </a:t>
            </a:r>
            <a:r>
              <a:rPr lang="de-DE" sz="3200" i="1" dirty="0" smtClean="0">
                <a:latin typeface="Arial" panose="020B0604020202020204" pitchFamily="34" charset="0"/>
                <a:cs typeface="Arial" panose="020B0604020202020204" pitchFamily="34" charset="0"/>
              </a:rPr>
              <a:t>weiterzugeben</a:t>
            </a:r>
          </a:p>
          <a:p>
            <a:r>
              <a:rPr lang="de-DE" sz="3200" i="1" dirty="0" smtClean="0">
                <a:latin typeface="Arial" panose="020B0604020202020204" pitchFamily="34" charset="0"/>
                <a:cs typeface="Arial" panose="020B0604020202020204" pitchFamily="34" charset="0"/>
              </a:rPr>
              <a:t>daher </a:t>
            </a:r>
            <a:r>
              <a:rPr lang="de-DE" sz="3200" i="1" dirty="0">
                <a:latin typeface="Arial" panose="020B0604020202020204" pitchFamily="34" charset="0"/>
                <a:cs typeface="Arial" panose="020B0604020202020204" pitchFamily="34" charset="0"/>
              </a:rPr>
              <a:t>gemäß § 675l Abs. 1 S. 1 </a:t>
            </a:r>
            <a:r>
              <a:rPr lang="de-DE" sz="3200" i="1" dirty="0" smtClean="0">
                <a:latin typeface="Arial" panose="020B0604020202020204" pitchFamily="34" charset="0"/>
                <a:cs typeface="Arial" panose="020B0604020202020204" pitchFamily="34" charset="0"/>
              </a:rPr>
              <a:t>BGB keine Zurechnung </a:t>
            </a:r>
            <a:r>
              <a:rPr lang="de-DE" sz="3200" i="1" dirty="0">
                <a:latin typeface="Arial" panose="020B0604020202020204" pitchFamily="34" charset="0"/>
                <a:cs typeface="Arial" panose="020B0604020202020204" pitchFamily="34" charset="0"/>
              </a:rPr>
              <a:t>nach der „</a:t>
            </a:r>
            <a:r>
              <a:rPr lang="de-DE" sz="3200" b="1" i="1" dirty="0" err="1">
                <a:latin typeface="Arial" panose="020B0604020202020204" pitchFamily="34" charset="0"/>
                <a:cs typeface="Arial" panose="020B0604020202020204" pitchFamily="34" charset="0"/>
              </a:rPr>
              <a:t>Befugnistheorie</a:t>
            </a:r>
            <a:r>
              <a:rPr lang="de-DE" sz="3200" i="1" dirty="0" smtClean="0">
                <a:latin typeface="Arial" panose="020B0604020202020204" pitchFamily="34" charset="0"/>
                <a:cs typeface="Arial" panose="020B0604020202020204" pitchFamily="34" charset="0"/>
              </a:rPr>
              <a:t>“</a:t>
            </a:r>
          </a:p>
          <a:p>
            <a:r>
              <a:rPr lang="de-DE" sz="3200" i="1" dirty="0" smtClean="0">
                <a:latin typeface="Arial" panose="020B0604020202020204" pitchFamily="34" charset="0"/>
                <a:cs typeface="Arial" panose="020B0604020202020204" pitchFamily="34" charset="0"/>
              </a:rPr>
              <a:t>Nach „</a:t>
            </a:r>
            <a:r>
              <a:rPr lang="de-DE" sz="3200" b="1" i="1" dirty="0" smtClean="0">
                <a:latin typeface="Arial" panose="020B0604020202020204" pitchFamily="34" charset="0"/>
                <a:cs typeface="Arial" panose="020B0604020202020204" pitchFamily="34" charset="0"/>
              </a:rPr>
              <a:t>Lagertheorie</a:t>
            </a:r>
            <a:r>
              <a:rPr lang="de-DE" sz="3200" i="1" dirty="0">
                <a:latin typeface="Arial" panose="020B0604020202020204" pitchFamily="34" charset="0"/>
                <a:cs typeface="Arial" panose="020B0604020202020204" pitchFamily="34" charset="0"/>
              </a:rPr>
              <a:t>“ </a:t>
            </a:r>
            <a:r>
              <a:rPr lang="de-DE" sz="3200" i="1" dirty="0" smtClean="0">
                <a:latin typeface="Arial" panose="020B0604020202020204" pitchFamily="34" charset="0"/>
                <a:cs typeface="Arial" panose="020B0604020202020204" pitchFamily="34" charset="0"/>
              </a:rPr>
              <a:t>hingegen hinreichendes </a:t>
            </a:r>
            <a:r>
              <a:rPr lang="de-DE" sz="3200" i="1" dirty="0" err="1" smtClean="0">
                <a:latin typeface="Arial" panose="020B0604020202020204" pitchFamily="34" charset="0"/>
                <a:cs typeface="Arial" panose="020B0604020202020204" pitchFamily="34" charset="0"/>
              </a:rPr>
              <a:t>Näheverhältnis</a:t>
            </a:r>
            <a:r>
              <a:rPr lang="de-DE" sz="3200" i="1" dirty="0" smtClean="0">
                <a:latin typeface="Arial" panose="020B0604020202020204" pitchFamily="34" charset="0"/>
                <a:cs typeface="Arial" panose="020B0604020202020204" pitchFamily="34" charset="0"/>
              </a:rPr>
              <a:t>, </a:t>
            </a:r>
            <a:r>
              <a:rPr lang="de-DE" sz="3200" i="1" dirty="0">
                <a:latin typeface="Arial" panose="020B0604020202020204" pitchFamily="34" charset="0"/>
                <a:cs typeface="Arial" panose="020B0604020202020204" pitchFamily="34" charset="0"/>
              </a:rPr>
              <a:t>da das Geldinstitut nur N durch Überlassung der PIN eine hinreichend enge legitimierende Beziehung zu ihrem Vermögenskreis gewährt </a:t>
            </a:r>
            <a:r>
              <a:rPr lang="de-DE" sz="3200" i="1" dirty="0" smtClean="0">
                <a:latin typeface="Arial" panose="020B0604020202020204" pitchFamily="34" charset="0"/>
                <a:cs typeface="Arial" panose="020B0604020202020204" pitchFamily="34" charset="0"/>
              </a:rPr>
              <a:t>hat)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263 Abs. 1 StGB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E. Strafbarkeit wegen Computerbetrugs gemäß § 263a Abs. 1 Var. 3 StGB </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Durch das Abheben des </a:t>
            </a:r>
            <a:r>
              <a:rPr lang="de-DE" sz="3200" dirty="0" smtClean="0">
                <a:latin typeface="Arial" panose="020B0604020202020204" pitchFamily="34" charset="0"/>
                <a:cs typeface="Arial" panose="020B0604020202020204" pitchFamily="34" charset="0"/>
              </a:rPr>
              <a:t>Geldes</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4205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„Unbefugte“ Verwendung von Daten</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 müsste Daten „unbefugt“ verwendet </a:t>
            </a:r>
            <a:r>
              <a:rPr lang="de-DE" sz="3200" dirty="0" smtClean="0">
                <a:latin typeface="Arial" panose="020B0604020202020204" pitchFamily="34" charset="0"/>
                <a:cs typeface="Arial" panose="020B0604020202020204" pitchFamily="34" charset="0"/>
              </a:rPr>
              <a:t>haben, </a:t>
            </a:r>
            <a:br>
              <a:rPr lang="de-DE" sz="3200" dirty="0" smtClean="0">
                <a:latin typeface="Arial" panose="020B0604020202020204" pitchFamily="34" charset="0"/>
                <a:cs typeface="Arial" panose="020B0604020202020204" pitchFamily="34" charset="0"/>
              </a:rPr>
            </a:br>
            <a:r>
              <a:rPr lang="de-DE" sz="3200" dirty="0" smtClean="0">
                <a:latin typeface="Arial" panose="020B0604020202020204" pitchFamily="34" charset="0"/>
                <a:cs typeface="Arial" panose="020B0604020202020204" pitchFamily="34" charset="0"/>
              </a:rPr>
              <a:t>§</a:t>
            </a:r>
            <a:r>
              <a:rPr lang="de-DE" sz="3200" dirty="0">
                <a:latin typeface="Arial" panose="020B0604020202020204" pitchFamily="34" charset="0"/>
                <a:cs typeface="Arial" panose="020B0604020202020204" pitchFamily="34" charset="0"/>
              </a:rPr>
              <a:t> 263a Abs. 1 Var. 3 StGB </a:t>
            </a:r>
            <a:endParaRPr lang="de-DE" sz="3200" dirty="0" smtClean="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a</a:t>
            </a:r>
            <a:r>
              <a:rPr lang="de-DE" sz="3200" b="1" dirty="0">
                <a:latin typeface="Arial" panose="020B0604020202020204" pitchFamily="34" charset="0"/>
                <a:cs typeface="Arial" panose="020B0604020202020204" pitchFamily="34" charset="0"/>
              </a:rPr>
              <a:t>) „Unbefugt“</a:t>
            </a:r>
            <a:endParaRPr lang="de-DE" sz="3200" dirty="0">
              <a:latin typeface="Arial" panose="020B0604020202020204" pitchFamily="34" charset="0"/>
              <a:cs typeface="Arial" panose="020B0604020202020204" pitchFamily="34" charset="0"/>
            </a:endParaRPr>
          </a:p>
          <a:p>
            <a:r>
              <a:rPr lang="de-DE" sz="3200" dirty="0" err="1" smtClean="0">
                <a:latin typeface="Arial" panose="020B0604020202020204" pitchFamily="34" charset="0"/>
                <a:cs typeface="Arial" panose="020B0604020202020204" pitchFamily="34" charset="0"/>
              </a:rPr>
              <a:t>aa</a:t>
            </a:r>
            <a:r>
              <a:rPr lang="de-DE" sz="3200" dirty="0" smtClean="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weiten) </a:t>
            </a:r>
            <a:r>
              <a:rPr lang="de-DE" sz="3200" b="1" i="1" dirty="0">
                <a:latin typeface="Arial" panose="020B0604020202020204" pitchFamily="34" charset="0"/>
                <a:cs typeface="Arial" panose="020B0604020202020204" pitchFamily="34" charset="0"/>
              </a:rPr>
              <a:t>subjektivierenden </a:t>
            </a:r>
            <a:r>
              <a:rPr lang="de-DE" sz="3200" b="1" i="1" dirty="0" smtClean="0">
                <a:latin typeface="Arial" panose="020B0604020202020204" pitchFamily="34" charset="0"/>
                <a:cs typeface="Arial" panose="020B0604020202020204" pitchFamily="34" charset="0"/>
              </a:rPr>
              <a:t>Auslegung:</a:t>
            </a:r>
          </a:p>
          <a:p>
            <a:r>
              <a:rPr lang="de-DE" sz="3200" dirty="0" smtClean="0">
                <a:latin typeface="Arial" panose="020B0604020202020204" pitchFamily="34" charset="0"/>
                <a:cs typeface="Arial" panose="020B0604020202020204" pitchFamily="34" charset="0"/>
              </a:rPr>
              <a:t>Datenverwendung „im </a:t>
            </a:r>
            <a:r>
              <a:rPr lang="de-DE" sz="3200" dirty="0">
                <a:latin typeface="Arial" panose="020B0604020202020204" pitchFamily="34" charset="0"/>
                <a:cs typeface="Arial" panose="020B0604020202020204" pitchFamily="34" charset="0"/>
              </a:rPr>
              <a:t>Widerspruch zum (wirklichen oder mutmaßlichen) Willen des </a:t>
            </a:r>
            <a:r>
              <a:rPr lang="de-DE" sz="3200" dirty="0" smtClean="0">
                <a:latin typeface="Arial" panose="020B0604020202020204" pitchFamily="34" charset="0"/>
                <a:cs typeface="Arial" panose="020B0604020202020204" pitchFamily="34" charset="0"/>
              </a:rPr>
              <a:t>Verfügungsberechtigten</a:t>
            </a:r>
          </a:p>
          <a:p>
            <a:r>
              <a:rPr lang="de-DE" sz="3200" dirty="0" smtClean="0">
                <a:latin typeface="Arial" panose="020B0604020202020204" pitchFamily="34" charset="0"/>
                <a:cs typeface="Arial" panose="020B0604020202020204" pitchFamily="34" charset="0"/>
              </a:rPr>
              <a:t>Hier: unbefugt +</a:t>
            </a:r>
          </a:p>
          <a:p>
            <a:r>
              <a:rPr lang="de-DE" sz="3200" dirty="0" err="1" smtClean="0">
                <a:latin typeface="Arial" panose="020B0604020202020204" pitchFamily="34" charset="0"/>
                <a:cs typeface="Arial" panose="020B0604020202020204" pitchFamily="34" charset="0"/>
              </a:rPr>
              <a:t>bb</a:t>
            </a:r>
            <a:r>
              <a:rPr lang="de-DE" sz="3200" dirty="0" smtClean="0">
                <a:latin typeface="Arial" panose="020B0604020202020204" pitchFamily="34" charset="0"/>
                <a:cs typeface="Arial" panose="020B0604020202020204" pitchFamily="34" charset="0"/>
              </a:rPr>
              <a:t>) </a:t>
            </a:r>
            <a:r>
              <a:rPr lang="de-DE" sz="3200" b="1" i="1" dirty="0" smtClean="0">
                <a:latin typeface="Arial" panose="020B0604020202020204" pitchFamily="34" charset="0"/>
                <a:cs typeface="Arial" panose="020B0604020202020204" pitchFamily="34" charset="0"/>
              </a:rPr>
              <a:t>computerspezifische</a:t>
            </a:r>
            <a:r>
              <a:rPr lang="de-DE" sz="3200" b="1" dirty="0" smtClean="0">
                <a:latin typeface="Arial" panose="020B0604020202020204" pitchFamily="34" charset="0"/>
                <a:cs typeface="Arial" panose="020B0604020202020204" pitchFamily="34" charset="0"/>
              </a:rPr>
              <a:t> Auslegung:</a:t>
            </a:r>
          </a:p>
        </p:txBody>
      </p:sp>
    </p:spTree>
    <p:extLst>
      <p:ext uri="{BB962C8B-B14F-4D97-AF65-F5344CB8AC3E}">
        <p14:creationId xmlns:p14="http://schemas.microsoft.com/office/powerpoint/2010/main" val="216429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dirty="0" smtClean="0">
                <a:latin typeface="Arial" panose="020B0604020202020204" pitchFamily="34" charset="0"/>
                <a:cs typeface="Arial" panose="020B0604020202020204" pitchFamily="34" charset="0"/>
              </a:rPr>
              <a:t>wenn </a:t>
            </a:r>
            <a:r>
              <a:rPr lang="de-DE" sz="3200" dirty="0">
                <a:latin typeface="Arial" panose="020B0604020202020204" pitchFamily="34" charset="0"/>
                <a:cs typeface="Arial" panose="020B0604020202020204" pitchFamily="34" charset="0"/>
              </a:rPr>
              <a:t>der entgegenstehende Wille des Betreibers auch tatsächlich im Programm (durch spezifische </a:t>
            </a:r>
            <a:r>
              <a:rPr lang="de-DE" sz="3200" dirty="0" smtClean="0">
                <a:latin typeface="Arial" panose="020B0604020202020204" pitchFamily="34" charset="0"/>
                <a:cs typeface="Arial" panose="020B0604020202020204" pitchFamily="34" charset="0"/>
              </a:rPr>
              <a:t>Sicherungs-vorkehrungen</a:t>
            </a:r>
            <a:r>
              <a:rPr lang="de-DE" sz="3200" dirty="0">
                <a:latin typeface="Arial" panose="020B0604020202020204" pitchFamily="34" charset="0"/>
                <a:cs typeface="Arial" panose="020B0604020202020204" pitchFamily="34" charset="0"/>
              </a:rPr>
              <a:t>) Niederschlag gefunden hat und durch die Datenverwendung verletzt </a:t>
            </a:r>
            <a:r>
              <a:rPr lang="de-DE" sz="3200" dirty="0" smtClean="0">
                <a:latin typeface="Arial" panose="020B0604020202020204" pitchFamily="34" charset="0"/>
                <a:cs typeface="Arial" panose="020B0604020202020204" pitchFamily="34" charset="0"/>
              </a:rPr>
              <a:t>wird</a:t>
            </a:r>
          </a:p>
          <a:p>
            <a:r>
              <a:rPr lang="de-DE" sz="3200" dirty="0" smtClean="0">
                <a:latin typeface="Arial" panose="020B0604020202020204" pitchFamily="34" charset="0"/>
                <a:cs typeface="Arial" panose="020B0604020202020204" pitchFamily="34" charset="0"/>
              </a:rPr>
              <a:t>bei </a:t>
            </a:r>
            <a:r>
              <a:rPr lang="de-DE" sz="3200" dirty="0">
                <a:latin typeface="Arial" panose="020B0604020202020204" pitchFamily="34" charset="0"/>
                <a:cs typeface="Arial" panose="020B0604020202020204" pitchFamily="34" charset="0"/>
              </a:rPr>
              <a:t>der Abhebung am </a:t>
            </a:r>
            <a:r>
              <a:rPr lang="de-DE" sz="3200" dirty="0" smtClean="0">
                <a:latin typeface="Arial" panose="020B0604020202020204" pitchFamily="34" charset="0"/>
                <a:cs typeface="Arial" panose="020B0604020202020204" pitchFamily="34" charset="0"/>
              </a:rPr>
              <a:t>Geldautomaten: </a:t>
            </a:r>
          </a:p>
          <a:p>
            <a:r>
              <a:rPr lang="de-DE" sz="3200" dirty="0" smtClean="0">
                <a:latin typeface="Arial" panose="020B0604020202020204" pitchFamily="34" charset="0"/>
                <a:cs typeface="Arial" panose="020B0604020202020204" pitchFamily="34" charset="0"/>
              </a:rPr>
              <a:t>Nicht durch </a:t>
            </a:r>
            <a:r>
              <a:rPr lang="de-DE" sz="3200" dirty="0" smtClean="0">
                <a:latin typeface="Arial" panose="020B0604020202020204" pitchFamily="34" charset="0"/>
                <a:cs typeface="Arial" panose="020B0604020202020204" pitchFamily="34" charset="0"/>
              </a:rPr>
              <a:t>Nichtberechtigten </a:t>
            </a:r>
            <a:r>
              <a:rPr lang="de-DE" sz="3200" dirty="0">
                <a:latin typeface="Arial" panose="020B0604020202020204" pitchFamily="34" charset="0"/>
                <a:cs typeface="Arial" panose="020B0604020202020204" pitchFamily="34" charset="0"/>
              </a:rPr>
              <a:t>mit richtiger </a:t>
            </a:r>
            <a:r>
              <a:rPr lang="de-DE" sz="3200" dirty="0" smtClean="0">
                <a:latin typeface="Arial" panose="020B0604020202020204" pitchFamily="34" charset="0"/>
                <a:cs typeface="Arial" panose="020B0604020202020204" pitchFamily="34" charset="0"/>
              </a:rPr>
              <a:t>Geheimzahl, also </a:t>
            </a:r>
            <a:r>
              <a:rPr lang="de-DE" sz="3200" dirty="0" smtClean="0">
                <a:latin typeface="Arial" panose="020B0604020202020204" pitchFamily="34" charset="0"/>
                <a:cs typeface="Arial" panose="020B0604020202020204" pitchFamily="34" charset="0"/>
              </a:rPr>
              <a:t>: </a:t>
            </a:r>
            <a:r>
              <a:rPr lang="de-DE" sz="3200" dirty="0" smtClean="0">
                <a:latin typeface="Arial" panose="020B0604020202020204" pitchFamily="34" charset="0"/>
                <a:cs typeface="Arial" panose="020B0604020202020204" pitchFamily="34" charset="0"/>
              </a:rPr>
              <a:t>unbefugt -</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cc) </a:t>
            </a:r>
            <a:r>
              <a:rPr lang="de-DE" sz="3200" b="1" dirty="0">
                <a:latin typeface="Arial" panose="020B0604020202020204" pitchFamily="34" charset="0"/>
                <a:cs typeface="Arial" panose="020B0604020202020204" pitchFamily="34" charset="0"/>
              </a:rPr>
              <a:t>überwiegende </a:t>
            </a:r>
            <a:r>
              <a:rPr lang="de-DE" sz="3200" b="1" dirty="0" smtClean="0">
                <a:latin typeface="Arial" panose="020B0604020202020204" pitchFamily="34" charset="0"/>
                <a:cs typeface="Arial" panose="020B0604020202020204" pitchFamily="34" charset="0"/>
              </a:rPr>
              <a:t>Ansicht:</a:t>
            </a:r>
          </a:p>
          <a:p>
            <a:r>
              <a:rPr lang="de-DE" sz="3200" dirty="0" smtClean="0">
                <a:latin typeface="Arial" panose="020B0604020202020204" pitchFamily="34" charset="0"/>
                <a:cs typeface="Arial" panose="020B0604020202020204" pitchFamily="34" charset="0"/>
              </a:rPr>
              <a:t>die </a:t>
            </a:r>
            <a:r>
              <a:rPr lang="de-DE" sz="3200" dirty="0">
                <a:latin typeface="Arial" panose="020B0604020202020204" pitchFamily="34" charset="0"/>
                <a:cs typeface="Arial" panose="020B0604020202020204" pitchFamily="34" charset="0"/>
              </a:rPr>
              <a:t>Verwendung </a:t>
            </a:r>
            <a:r>
              <a:rPr lang="de-DE" sz="3200" dirty="0" smtClean="0">
                <a:latin typeface="Arial" panose="020B0604020202020204" pitchFamily="34" charset="0"/>
                <a:cs typeface="Arial" panose="020B0604020202020204" pitchFamily="34" charset="0"/>
              </a:rPr>
              <a:t>muss „täuschungsäquivalent</a:t>
            </a:r>
            <a:r>
              <a:rPr lang="de-DE" sz="3200" dirty="0">
                <a:latin typeface="Arial" panose="020B0604020202020204" pitchFamily="34" charset="0"/>
                <a:cs typeface="Arial" panose="020B0604020202020204" pitchFamily="34" charset="0"/>
              </a:rPr>
              <a:t>“ </a:t>
            </a:r>
            <a:r>
              <a:rPr lang="de-DE" sz="3200" dirty="0" smtClean="0">
                <a:latin typeface="Arial" panose="020B0604020202020204" pitchFamily="34" charset="0"/>
                <a:cs typeface="Arial" panose="020B0604020202020204" pitchFamily="34" charset="0"/>
              </a:rPr>
              <a:t>sein</a:t>
            </a:r>
          </a:p>
          <a:p>
            <a:r>
              <a:rPr lang="de-DE" sz="3200" dirty="0" smtClean="0">
                <a:latin typeface="Arial" panose="020B0604020202020204" pitchFamily="34" charset="0"/>
                <a:cs typeface="Arial" panose="020B0604020202020204" pitchFamily="34" charset="0"/>
              </a:rPr>
              <a:t>Hier </a:t>
            </a:r>
            <a:r>
              <a:rPr lang="de-DE" sz="3200" dirty="0">
                <a:latin typeface="Arial" panose="020B0604020202020204" pitchFamily="34" charset="0"/>
                <a:cs typeface="Arial" panose="020B0604020202020204" pitchFamily="34" charset="0"/>
              </a:rPr>
              <a:t>liegt jedoch eine „konkludente Täuschung“ des A über seine wahre Identität und über die </a:t>
            </a:r>
            <a:r>
              <a:rPr lang="de-DE" sz="3200" dirty="0" smtClean="0">
                <a:latin typeface="Arial" panose="020B0604020202020204" pitchFamily="34" charset="0"/>
                <a:cs typeface="Arial" panose="020B0604020202020204" pitchFamily="34" charset="0"/>
              </a:rPr>
              <a:t>Verwendungsbefugnis</a:t>
            </a:r>
          </a:p>
          <a:p>
            <a:r>
              <a:rPr lang="de-DE" sz="3200" dirty="0" smtClean="0">
                <a:latin typeface="Arial" panose="020B0604020202020204" pitchFamily="34" charset="0"/>
                <a:cs typeface="Arial" panose="020B0604020202020204" pitchFamily="34" charset="0"/>
              </a:rPr>
              <a:t>Bankangestellter an Stelle </a:t>
            </a:r>
            <a:r>
              <a:rPr lang="de-DE" sz="3200" dirty="0">
                <a:latin typeface="Arial" panose="020B0604020202020204" pitchFamily="34" charset="0"/>
                <a:cs typeface="Arial" panose="020B0604020202020204" pitchFamily="34" charset="0"/>
              </a:rPr>
              <a:t>des </a:t>
            </a:r>
            <a:r>
              <a:rPr lang="de-DE" sz="3200" dirty="0" smtClean="0">
                <a:latin typeface="Arial" panose="020B0604020202020204" pitchFamily="34" charset="0"/>
                <a:cs typeface="Arial" panose="020B0604020202020204" pitchFamily="34" charset="0"/>
              </a:rPr>
              <a:t>Automaten: würde getäuscht</a:t>
            </a:r>
          </a:p>
          <a:p>
            <a:r>
              <a:rPr lang="de-DE" sz="3200" dirty="0" smtClean="0">
                <a:latin typeface="Arial" panose="020B0604020202020204" pitchFamily="34" charset="0"/>
                <a:cs typeface="Arial" panose="020B0604020202020204" pitchFamily="34" charset="0"/>
              </a:rPr>
              <a:t>Reicht für „unbefugt“: +</a:t>
            </a:r>
          </a:p>
        </p:txBody>
      </p:sp>
    </p:spTree>
    <p:extLst>
      <p:ext uri="{BB962C8B-B14F-4D97-AF65-F5344CB8AC3E}">
        <p14:creationId xmlns:p14="http://schemas.microsoft.com/office/powerpoint/2010/main" val="1599877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b="1" i="1" u="sng" dirty="0" smtClean="0">
                <a:latin typeface="Arial" panose="020B0604020202020204" pitchFamily="34" charset="0"/>
                <a:cs typeface="Arial" panose="020B0604020202020204" pitchFamily="34" charset="0"/>
              </a:rPr>
              <a:t>Anm</a:t>
            </a:r>
            <a:r>
              <a:rPr lang="de-DE" sz="3200" b="1" i="1" u="sng"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a.A</a:t>
            </a:r>
            <a:r>
              <a:rPr lang="de-DE" sz="3200" i="1" dirty="0">
                <a:latin typeface="Arial" panose="020B0604020202020204" pitchFamily="34" charset="0"/>
                <a:cs typeface="Arial" panose="020B0604020202020204" pitchFamily="34" charset="0"/>
              </a:rPr>
              <a:t>. in Bezug auf die betrugsspezifische Auslegung noch vertretbar (wenn die Erweiterung dieser Ansicht auf die Prüfung der Identität abgelehnt </a:t>
            </a:r>
            <a:r>
              <a:rPr lang="de-DE" sz="3200" i="1" dirty="0" smtClean="0">
                <a:latin typeface="Arial" panose="020B0604020202020204" pitchFamily="34" charset="0"/>
                <a:cs typeface="Arial" panose="020B0604020202020204" pitchFamily="34" charset="0"/>
              </a:rPr>
              <a:t>wird)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b) Verwenden</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 A </a:t>
            </a:r>
            <a:r>
              <a:rPr lang="de-DE" sz="3200" dirty="0">
                <a:latin typeface="Arial" panose="020B0604020202020204" pitchFamily="34" charset="0"/>
                <a:cs typeface="Arial" panose="020B0604020202020204" pitchFamily="34" charset="0"/>
              </a:rPr>
              <a:t>hat die „unbefugten“ Daten </a:t>
            </a:r>
            <a:r>
              <a:rPr lang="de-DE" sz="3200" dirty="0" smtClean="0">
                <a:latin typeface="Arial" panose="020B0604020202020204" pitchFamily="34" charset="0"/>
                <a:cs typeface="Arial" panose="020B0604020202020204" pitchFamily="34" charset="0"/>
              </a:rPr>
              <a:t>in </a:t>
            </a:r>
            <a:r>
              <a:rPr lang="de-DE" sz="3200" dirty="0">
                <a:latin typeface="Arial" panose="020B0604020202020204" pitchFamily="34" charset="0"/>
                <a:cs typeface="Arial" panose="020B0604020202020204" pitchFamily="34" charset="0"/>
              </a:rPr>
              <a:t>den Datenverarbeitungsprozess </a:t>
            </a:r>
            <a:r>
              <a:rPr lang="de-DE" sz="3200" dirty="0" smtClean="0">
                <a:latin typeface="Arial" panose="020B0604020202020204" pitchFamily="34" charset="0"/>
                <a:cs typeface="Arial" panose="020B0604020202020204" pitchFamily="34" charset="0"/>
              </a:rPr>
              <a:t>eingeführt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2. Beeinflussung des Ergebnisses eines Datenverarbeitungsvorgangs</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Unter der Prämisse, dass das Verwenden unbefugt war: +</a:t>
            </a:r>
          </a:p>
          <a:p>
            <a:r>
              <a:rPr lang="de-DE" sz="3200" b="1" dirty="0" smtClean="0">
                <a:latin typeface="Arial" panose="020B0604020202020204" pitchFamily="34" charset="0"/>
                <a:cs typeface="Arial" panose="020B0604020202020204" pitchFamily="34" charset="0"/>
              </a:rPr>
              <a:t>3</a:t>
            </a:r>
            <a:r>
              <a:rPr lang="de-DE" sz="3200" b="1" dirty="0">
                <a:latin typeface="Arial" panose="020B0604020202020204" pitchFamily="34" charset="0"/>
                <a:cs typeface="Arial" panose="020B0604020202020204" pitchFamily="34" charset="0"/>
              </a:rPr>
              <a:t>. Vermögensschaden</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Durch </a:t>
            </a:r>
            <a:r>
              <a:rPr lang="de-DE" sz="3200" dirty="0">
                <a:latin typeface="Arial" panose="020B0604020202020204" pitchFamily="34" charset="0"/>
                <a:cs typeface="Arial" panose="020B0604020202020204" pitchFamily="34" charset="0"/>
              </a:rPr>
              <a:t>die von A vorgenommene Abhebung von 500 Euro ist das Girokonto der N unmittelbar in entsprechender Höhe belastet </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4111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dirty="0" smtClean="0">
                <a:latin typeface="Arial" panose="020B0604020202020204" pitchFamily="34" charset="0"/>
                <a:cs typeface="Arial" panose="020B0604020202020204" pitchFamily="34" charset="0"/>
              </a:rPr>
              <a:t>aber kein </a:t>
            </a:r>
            <a:r>
              <a:rPr lang="de-DE" sz="3200" dirty="0">
                <a:latin typeface="Arial" panose="020B0604020202020204" pitchFamily="34" charset="0"/>
                <a:cs typeface="Arial" panose="020B0604020202020204" pitchFamily="34" charset="0"/>
              </a:rPr>
              <a:t>durch Anweisung </a:t>
            </a:r>
            <a:r>
              <a:rPr lang="de-DE" sz="3200" dirty="0" smtClean="0">
                <a:latin typeface="Arial" panose="020B0604020202020204" pitchFamily="34" charset="0"/>
                <a:cs typeface="Arial" panose="020B0604020202020204" pitchFamily="34" charset="0"/>
              </a:rPr>
              <a:t>ausgelöster </a:t>
            </a:r>
            <a:r>
              <a:rPr lang="de-DE" sz="3200" dirty="0">
                <a:latin typeface="Arial" panose="020B0604020202020204" pitchFamily="34" charset="0"/>
                <a:cs typeface="Arial" panose="020B0604020202020204" pitchFamily="34" charset="0"/>
              </a:rPr>
              <a:t>Aufwendungsersatzanspruch gemäß §§ 675 Abs. 1, 670 BGB der S (Zahlungsdienstleister</a:t>
            </a:r>
            <a:r>
              <a:rPr lang="de-DE" sz="3200" dirty="0" smtClean="0">
                <a:latin typeface="Arial" panose="020B0604020202020204" pitchFamily="34" charset="0"/>
                <a:cs typeface="Arial" panose="020B0604020202020204" pitchFamily="34" charset="0"/>
              </a:rPr>
              <a:t>)</a:t>
            </a:r>
          </a:p>
          <a:p>
            <a:r>
              <a:rPr lang="de-DE" sz="3200" dirty="0" smtClean="0">
                <a:latin typeface="Arial" panose="020B0604020202020204" pitchFamily="34" charset="0"/>
                <a:cs typeface="Arial" panose="020B0604020202020204" pitchFamily="34" charset="0"/>
              </a:rPr>
              <a:t>N at einen </a:t>
            </a:r>
            <a:r>
              <a:rPr lang="de-DE" sz="3200" dirty="0">
                <a:latin typeface="Arial" panose="020B0604020202020204" pitchFamily="34" charset="0"/>
                <a:cs typeface="Arial" panose="020B0604020202020204" pitchFamily="34" charset="0"/>
              </a:rPr>
              <a:t>solchen Zahlungsauftrag nicht </a:t>
            </a:r>
            <a:r>
              <a:rPr lang="de-DE" sz="3200" dirty="0" smtClean="0">
                <a:latin typeface="Arial" panose="020B0604020202020204" pitchFamily="34" charset="0"/>
                <a:cs typeface="Arial" panose="020B0604020202020204" pitchFamily="34" charset="0"/>
              </a:rPr>
              <a:t>erteilt</a:t>
            </a:r>
          </a:p>
          <a:p>
            <a:r>
              <a:rPr lang="de-DE" sz="3200" dirty="0" smtClean="0">
                <a:latin typeface="Arial" panose="020B0604020202020204" pitchFamily="34" charset="0"/>
                <a:cs typeface="Arial" panose="020B0604020202020204" pitchFamily="34" charset="0"/>
              </a:rPr>
              <a:t>„</a:t>
            </a:r>
            <a:r>
              <a:rPr lang="de-DE" sz="3200" dirty="0">
                <a:latin typeface="Arial" panose="020B0604020202020204" pitchFamily="34" charset="0"/>
                <a:cs typeface="Arial" panose="020B0604020202020204" pitchFamily="34" charset="0"/>
              </a:rPr>
              <a:t>Zahlungsvorgang“ im Sinne des </a:t>
            </a:r>
            <a:r>
              <a:rPr lang="de-DE" sz="3200" b="1" dirty="0">
                <a:latin typeface="Arial" panose="020B0604020202020204" pitchFamily="34" charset="0"/>
                <a:cs typeface="Arial" panose="020B0604020202020204" pitchFamily="34" charset="0"/>
              </a:rPr>
              <a:t>§ 675f Abs. 4 BGB</a:t>
            </a:r>
            <a:r>
              <a:rPr lang="de-DE" sz="3200" dirty="0">
                <a:latin typeface="Arial" panose="020B0604020202020204" pitchFamily="34" charset="0"/>
                <a:cs typeface="Arial" panose="020B0604020202020204" pitchFamily="34" charset="0"/>
              </a:rPr>
              <a:t>,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Bedarf als </a:t>
            </a:r>
            <a:r>
              <a:rPr lang="de-DE" sz="3200" dirty="0">
                <a:latin typeface="Arial" panose="020B0604020202020204" pitchFamily="34" charset="0"/>
                <a:cs typeface="Arial" panose="020B0604020202020204" pitchFamily="34" charset="0"/>
              </a:rPr>
              <a:t>„Einzelzahlungsvertrag“ (§ 675f Abs. 1 BGB) nach Maßgabe des </a:t>
            </a:r>
            <a:r>
              <a:rPr lang="de-DE" sz="3200" b="1" dirty="0">
                <a:latin typeface="Arial" panose="020B0604020202020204" pitchFamily="34" charset="0"/>
                <a:cs typeface="Arial" panose="020B0604020202020204" pitchFamily="34" charset="0"/>
              </a:rPr>
              <a:t>§ 675j Abs. 1 S. 1 BGB </a:t>
            </a:r>
            <a:r>
              <a:rPr lang="de-DE" sz="3200" dirty="0" smtClean="0">
                <a:latin typeface="Arial" panose="020B0604020202020204" pitchFamily="34" charset="0"/>
                <a:cs typeface="Arial" panose="020B0604020202020204" pitchFamily="34" charset="0"/>
              </a:rPr>
              <a:t>der Zustimmung des Kontoinhabers</a:t>
            </a:r>
          </a:p>
          <a:p>
            <a:r>
              <a:rPr lang="de-DE" sz="3200"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 675j Abs. 1 S. 4 </a:t>
            </a:r>
            <a:r>
              <a:rPr lang="de-DE" sz="3200" b="1" dirty="0" smtClean="0">
                <a:latin typeface="Arial" panose="020B0604020202020204" pitchFamily="34" charset="0"/>
                <a:cs typeface="Arial" panose="020B0604020202020204" pitchFamily="34" charset="0"/>
              </a:rPr>
              <a:t>BGB</a:t>
            </a:r>
            <a:r>
              <a:rPr lang="de-DE" sz="3200" dirty="0" smtClean="0">
                <a:latin typeface="Arial" panose="020B0604020202020204" pitchFamily="34" charset="0"/>
                <a:cs typeface="Arial" panose="020B0604020202020204" pitchFamily="34" charset="0"/>
              </a:rPr>
              <a:t>: </a:t>
            </a:r>
            <a:r>
              <a:rPr lang="de-DE" sz="3200" i="1" dirty="0" smtClean="0">
                <a:latin typeface="Arial" panose="020B0604020202020204" pitchFamily="34" charset="0"/>
                <a:cs typeface="Arial" panose="020B0604020202020204" pitchFamily="34" charset="0"/>
              </a:rPr>
              <a:t>vorhandene</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Zustimmung </a:t>
            </a:r>
            <a:r>
              <a:rPr lang="de-DE" sz="3200" dirty="0" smtClean="0">
                <a:latin typeface="Arial" panose="020B0604020202020204" pitchFamily="34" charset="0"/>
                <a:cs typeface="Arial" panose="020B0604020202020204" pitchFamily="34" charset="0"/>
              </a:rPr>
              <a:t>kann mittels </a:t>
            </a:r>
            <a:r>
              <a:rPr lang="de-DE" sz="3200" dirty="0">
                <a:latin typeface="Arial" panose="020B0604020202020204" pitchFamily="34" charset="0"/>
                <a:cs typeface="Arial" panose="020B0604020202020204" pitchFamily="34" charset="0"/>
              </a:rPr>
              <a:t>eines Zahlungsinstruments erteilt </a:t>
            </a:r>
            <a:r>
              <a:rPr lang="de-DE" sz="3200" dirty="0" smtClean="0">
                <a:latin typeface="Arial" panose="020B0604020202020204" pitchFamily="34" charset="0"/>
                <a:cs typeface="Arial" panose="020B0604020202020204" pitchFamily="34" charset="0"/>
              </a:rPr>
              <a:t>werden</a:t>
            </a:r>
          </a:p>
          <a:p>
            <a:r>
              <a:rPr lang="de-DE" sz="3200" dirty="0" smtClean="0">
                <a:latin typeface="Arial" panose="020B0604020202020204" pitchFamily="34" charset="0"/>
                <a:cs typeface="Arial" panose="020B0604020202020204" pitchFamily="34" charset="0"/>
              </a:rPr>
              <a:t> Nach </a:t>
            </a:r>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 675u BGB </a:t>
            </a:r>
            <a:r>
              <a:rPr lang="de-DE" sz="3200" dirty="0" smtClean="0">
                <a:latin typeface="Arial" panose="020B0604020202020204" pitchFamily="34" charset="0"/>
                <a:cs typeface="Arial" panose="020B0604020202020204" pitchFamily="34" charset="0"/>
              </a:rPr>
              <a:t>begründet ein nicht </a:t>
            </a:r>
            <a:r>
              <a:rPr lang="de-DE" sz="3200" dirty="0">
                <a:latin typeface="Arial" panose="020B0604020202020204" pitchFamily="34" charset="0"/>
                <a:cs typeface="Arial" panose="020B0604020202020204" pitchFamily="34" charset="0"/>
              </a:rPr>
              <a:t>autorisierter Zahlungsvorgang </a:t>
            </a:r>
            <a:r>
              <a:rPr lang="de-DE" sz="3200" dirty="0" smtClean="0">
                <a:latin typeface="Arial" panose="020B0604020202020204" pitchFamily="34" charset="0"/>
                <a:cs typeface="Arial" panose="020B0604020202020204" pitchFamily="34" charset="0"/>
              </a:rPr>
              <a:t>die </a:t>
            </a:r>
            <a:r>
              <a:rPr lang="de-DE" sz="3200" dirty="0">
                <a:latin typeface="Arial" panose="020B0604020202020204" pitchFamily="34" charset="0"/>
                <a:cs typeface="Arial" panose="020B0604020202020204" pitchFamily="34" charset="0"/>
              </a:rPr>
              <a:t>Verpflichtung, das Konto wieder auf den ursprünglichen Stand zu </a:t>
            </a:r>
            <a:r>
              <a:rPr lang="de-DE" sz="3200" dirty="0" smtClean="0">
                <a:latin typeface="Arial" panose="020B0604020202020204" pitchFamily="34" charset="0"/>
                <a:cs typeface="Arial" panose="020B0604020202020204" pitchFamily="34" charset="0"/>
              </a:rPr>
              <a:t>bringen = kein Schaden der N</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353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b="1" i="1" u="sng" dirty="0" smtClean="0">
                <a:latin typeface="Arial" panose="020B0604020202020204" pitchFamily="34" charset="0"/>
                <a:cs typeface="Arial" panose="020B0604020202020204" pitchFamily="34" charset="0"/>
              </a:rPr>
              <a:t>Anm</a:t>
            </a:r>
            <a:r>
              <a:rPr lang="de-DE" sz="3200" b="1" i="1" u="sng"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 A. unter Hinweis auf das Prozessrisiko gut vertretbar. </a:t>
            </a:r>
            <a:endParaRPr lang="de-DE" sz="3200" i="1"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Keine Vermögensminderung der N, weil sich </a:t>
            </a:r>
            <a:r>
              <a:rPr lang="de-DE" sz="3200" dirty="0">
                <a:latin typeface="Arial" panose="020B0604020202020204" pitchFamily="34" charset="0"/>
                <a:cs typeface="Arial" panose="020B0604020202020204" pitchFamily="34" charset="0"/>
              </a:rPr>
              <a:t>N möglicherweise einer Haftung gegenüber S aus </a:t>
            </a:r>
            <a:r>
              <a:rPr lang="de-DE" sz="3200" b="1" dirty="0">
                <a:latin typeface="Arial" panose="020B0604020202020204" pitchFamily="34" charset="0"/>
                <a:cs typeface="Arial" panose="020B0604020202020204" pitchFamily="34" charset="0"/>
              </a:rPr>
              <a:t>§ 675v Abs. 3 Nr. 2 BGB </a:t>
            </a:r>
            <a:r>
              <a:rPr lang="de-DE" sz="3200" b="1" dirty="0" smtClean="0">
                <a:latin typeface="Arial" panose="020B0604020202020204" pitchFamily="34" charset="0"/>
                <a:cs typeface="Arial" panose="020B0604020202020204" pitchFamily="34" charset="0"/>
              </a:rPr>
              <a:t>(Schadensersatzanspruch) </a:t>
            </a:r>
            <a:r>
              <a:rPr lang="de-DE" sz="3200" dirty="0" smtClean="0">
                <a:latin typeface="Arial" panose="020B0604020202020204" pitchFamily="34" charset="0"/>
                <a:cs typeface="Arial" panose="020B0604020202020204" pitchFamily="34" charset="0"/>
              </a:rPr>
              <a:t>ausgesetzt sieht</a:t>
            </a:r>
          </a:p>
          <a:p>
            <a:r>
              <a:rPr lang="de-DE" sz="3200" b="1" dirty="0" smtClean="0">
                <a:latin typeface="Arial" panose="020B0604020202020204" pitchFamily="34" charset="0"/>
                <a:cs typeface="Arial" panose="020B0604020202020204" pitchFamily="34" charset="0"/>
              </a:rPr>
              <a:t>Sekundäranspruch </a:t>
            </a:r>
            <a:r>
              <a:rPr lang="de-DE" sz="3200" dirty="0">
                <a:latin typeface="Arial" panose="020B0604020202020204" pitchFamily="34" charset="0"/>
                <a:cs typeface="Arial" panose="020B0604020202020204" pitchFamily="34" charset="0"/>
              </a:rPr>
              <a:t>der S dar, der </a:t>
            </a:r>
            <a:r>
              <a:rPr lang="de-DE" sz="3200" b="1" dirty="0">
                <a:latin typeface="Arial" panose="020B0604020202020204" pitchFamily="34" charset="0"/>
                <a:cs typeface="Arial" panose="020B0604020202020204" pitchFamily="34" charset="0"/>
              </a:rPr>
              <a:t>nicht „unmittelbar“ aus der Verfügung </a:t>
            </a:r>
            <a:r>
              <a:rPr lang="de-DE" sz="3200" b="1" dirty="0" smtClean="0">
                <a:latin typeface="Arial" panose="020B0604020202020204" pitchFamily="34" charset="0"/>
                <a:cs typeface="Arial" panose="020B0604020202020204" pitchFamily="34" charset="0"/>
              </a:rPr>
              <a:t>stammt</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was aber bei § 263a StGB erforderlich ist. </a:t>
            </a:r>
          </a:p>
          <a:p>
            <a:r>
              <a:rPr lang="de-DE" sz="3200" dirty="0" smtClean="0">
                <a:latin typeface="Arial" panose="020B0604020202020204" pitchFamily="34" charset="0"/>
                <a:cs typeface="Arial" panose="020B0604020202020204" pitchFamily="34" charset="0"/>
              </a:rPr>
              <a:t>Wegen </a:t>
            </a:r>
            <a:r>
              <a:rPr lang="de-DE" sz="3200" dirty="0">
                <a:latin typeface="Arial" panose="020B0604020202020204" pitchFamily="34" charset="0"/>
                <a:cs typeface="Arial" panose="020B0604020202020204" pitchFamily="34" charset="0"/>
              </a:rPr>
              <a:t>des materiellen Rückbuchungsanspruchs </a:t>
            </a:r>
            <a:r>
              <a:rPr lang="de-DE" sz="3200" dirty="0" smtClean="0">
                <a:latin typeface="Arial" panose="020B0604020202020204" pitchFamily="34" charset="0"/>
                <a:cs typeface="Arial" panose="020B0604020202020204" pitchFamily="34" charset="0"/>
              </a:rPr>
              <a:t>aber vertretbar</a:t>
            </a:r>
            <a:r>
              <a:rPr lang="de-DE" sz="3200" dirty="0">
                <a:latin typeface="Arial" panose="020B0604020202020204" pitchFamily="34" charset="0"/>
                <a:cs typeface="Arial" panose="020B0604020202020204" pitchFamily="34" charset="0"/>
              </a:rPr>
              <a:t>, </a:t>
            </a:r>
            <a:r>
              <a:rPr lang="de-DE" sz="3200" dirty="0" smtClean="0">
                <a:latin typeface="Arial" panose="020B0604020202020204" pitchFamily="34" charset="0"/>
                <a:cs typeface="Arial" panose="020B0604020202020204" pitchFamily="34" charset="0"/>
              </a:rPr>
              <a:t>S </a:t>
            </a:r>
            <a:r>
              <a:rPr lang="de-DE" sz="3200" dirty="0">
                <a:latin typeface="Arial" panose="020B0604020202020204" pitchFamily="34" charset="0"/>
                <a:cs typeface="Arial" panose="020B0604020202020204" pitchFamily="34" charset="0"/>
              </a:rPr>
              <a:t>als geschädigt anzusehen, da sie </a:t>
            </a:r>
            <a:r>
              <a:rPr lang="de-DE" sz="3200" dirty="0" smtClean="0">
                <a:latin typeface="Arial" panose="020B0604020202020204" pitchFamily="34" charset="0"/>
                <a:cs typeface="Arial" panose="020B0604020202020204" pitchFamily="34" charset="0"/>
              </a:rPr>
              <a:t>EUR 500 ausgezahlt </a:t>
            </a:r>
            <a:r>
              <a:rPr lang="de-DE" sz="3200" dirty="0">
                <a:latin typeface="Arial" panose="020B0604020202020204" pitchFamily="34" charset="0"/>
                <a:cs typeface="Arial" panose="020B0604020202020204" pitchFamily="34" charset="0"/>
              </a:rPr>
              <a:t>hat, ohne einen unmittelbar hieraus erwachsenen Aufwendungsersatzanspruch gegen N zu </a:t>
            </a:r>
            <a:r>
              <a:rPr lang="de-DE" sz="3200" dirty="0" smtClean="0">
                <a:latin typeface="Arial" panose="020B0604020202020204" pitchFamily="34" charset="0"/>
                <a:cs typeface="Arial" panose="020B0604020202020204" pitchFamily="34" charset="0"/>
              </a:rPr>
              <a:t>haben</a:t>
            </a:r>
          </a:p>
          <a:p>
            <a:r>
              <a:rPr lang="de-DE" sz="3200" dirty="0" smtClean="0">
                <a:latin typeface="Arial" panose="020B0604020202020204" pitchFamily="34" charset="0"/>
                <a:cs typeface="Arial" panose="020B0604020202020204" pitchFamily="34" charset="0"/>
              </a:rPr>
              <a:t>Schadensersatzanspruch </a:t>
            </a:r>
            <a:r>
              <a:rPr lang="de-DE" sz="3200" dirty="0">
                <a:latin typeface="Arial" panose="020B0604020202020204" pitchFamily="34" charset="0"/>
                <a:cs typeface="Arial" panose="020B0604020202020204" pitchFamily="34" charset="0"/>
              </a:rPr>
              <a:t>gegen N aus § 675v Abs. 3 Nr. 2 BGB wegen grob fahrlässiger Verletzung einer Pflicht gemäß § 675l Abs. 1 BGB durch den </a:t>
            </a:r>
            <a:r>
              <a:rPr lang="de-DE" sz="3200" dirty="0" smtClean="0">
                <a:latin typeface="Arial" panose="020B0604020202020204" pitchFamily="34" charset="0"/>
                <a:cs typeface="Arial" panose="020B0604020202020204" pitchFamily="34" charset="0"/>
              </a:rPr>
              <a:t>(fahrlässigen) </a:t>
            </a:r>
            <a:r>
              <a:rPr lang="de-DE" sz="3200" dirty="0">
                <a:latin typeface="Arial" panose="020B0604020202020204" pitchFamily="34" charset="0"/>
                <a:cs typeface="Arial" panose="020B0604020202020204" pitchFamily="34" charset="0"/>
              </a:rPr>
              <a:t>Umgang mit einem „personalisierten Sicherheitsmerkmal“ </a:t>
            </a:r>
            <a:r>
              <a:rPr lang="de-DE" sz="3200" dirty="0" smtClean="0">
                <a:latin typeface="Arial" panose="020B0604020202020204" pitchFamily="34" charset="0"/>
                <a:cs typeface="Arial" panose="020B0604020202020204" pitchFamily="34" charset="0"/>
              </a:rPr>
              <a:t>≠ Kompensation </a:t>
            </a:r>
          </a:p>
        </p:txBody>
      </p:sp>
    </p:spTree>
    <p:extLst>
      <p:ext uri="{BB962C8B-B14F-4D97-AF65-F5344CB8AC3E}">
        <p14:creationId xmlns:p14="http://schemas.microsoft.com/office/powerpoint/2010/main" val="299237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endParaRPr lang="de-DE" sz="3200" b="1" i="1" u="sng" dirty="0" smtClean="0">
              <a:latin typeface="Arial" panose="020B0604020202020204" pitchFamily="34" charset="0"/>
              <a:cs typeface="Arial" panose="020B0604020202020204" pitchFamily="34" charset="0"/>
            </a:endParaRPr>
          </a:p>
          <a:p>
            <a:r>
              <a:rPr lang="de-DE" sz="3200" b="1" i="1" dirty="0" smtClean="0">
                <a:latin typeface="Arial" panose="020B0604020202020204" pitchFamily="34" charset="0"/>
                <a:cs typeface="Arial" panose="020B0604020202020204" pitchFamily="34" charset="0"/>
              </a:rPr>
              <a:t>Insoweit: Schaden nach Musterlösung angenommen</a:t>
            </a:r>
          </a:p>
          <a:p>
            <a:r>
              <a:rPr lang="de-DE" sz="3200" b="1" dirty="0" smtClean="0">
                <a:latin typeface="Arial" panose="020B0604020202020204" pitchFamily="34" charset="0"/>
                <a:cs typeface="Arial" panose="020B0604020202020204" pitchFamily="34" charset="0"/>
              </a:rPr>
              <a:t>II. Subjektiver Tatbestand: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Vorsatz unproblematisch</a:t>
            </a:r>
          </a:p>
          <a:p>
            <a:r>
              <a:rPr lang="de-DE" sz="3200" dirty="0" smtClean="0">
                <a:latin typeface="Arial" panose="020B0604020202020204" pitchFamily="34" charset="0"/>
                <a:cs typeface="Arial" panose="020B0604020202020204" pitchFamily="34" charset="0"/>
              </a:rPr>
              <a:t>Ebenso Absicht rechtswidriger Bereicherung</a:t>
            </a:r>
          </a:p>
          <a:p>
            <a:r>
              <a:rPr lang="de-DE" sz="3200" dirty="0" smtClean="0">
                <a:latin typeface="Arial" panose="020B0604020202020204" pitchFamily="34" charset="0"/>
                <a:cs typeface="Arial" panose="020B0604020202020204" pitchFamily="34" charset="0"/>
              </a:rPr>
              <a:t>(Stoffgleichheit:  durch die Verfügung ohne Aufwendungsersatzanspruch; auf derselben Verfügung beruht auch der Vorteil des A)</a:t>
            </a:r>
          </a:p>
          <a:p>
            <a:r>
              <a:rPr lang="de-DE" sz="3200" b="1" dirty="0" smtClean="0">
                <a:latin typeface="Arial" panose="020B0604020202020204" pitchFamily="34" charset="0"/>
                <a:cs typeface="Arial" panose="020B0604020202020204" pitchFamily="34" charset="0"/>
              </a:rPr>
              <a:t>III. Rechtswidrigkeit und Schuld +</a:t>
            </a:r>
            <a:endParaRPr lang="de-DE" sz="3200" dirty="0" smtClean="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 Ergebnis: </a:t>
            </a:r>
            <a:r>
              <a:rPr lang="de-DE" sz="3200" dirty="0" smtClean="0">
                <a:latin typeface="Arial" panose="020B0604020202020204" pitchFamily="34" charset="0"/>
                <a:cs typeface="Arial" panose="020B0604020202020204" pitchFamily="34" charset="0"/>
              </a:rPr>
              <a:t>§ 263a Abs. 1 Var. 3 StGB +</a:t>
            </a:r>
          </a:p>
          <a:p>
            <a:r>
              <a:rPr lang="de-DE" sz="3200" b="1" i="1" u="sng" dirty="0" smtClean="0">
                <a:latin typeface="Arial" panose="020B0604020202020204" pitchFamily="34" charset="0"/>
                <a:cs typeface="Arial" panose="020B0604020202020204" pitchFamily="34" charset="0"/>
              </a:rPr>
              <a:t>Anm</a:t>
            </a:r>
            <a:r>
              <a:rPr lang="de-DE" sz="3200" b="1" i="1" u="sng"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smtClean="0">
                <a:latin typeface="Arial" panose="020B0604020202020204" pitchFamily="34" charset="0"/>
                <a:cs typeface="Arial" panose="020B0604020202020204" pitchFamily="34" charset="0"/>
              </a:rPr>
              <a:t>nicht Missbrauch </a:t>
            </a:r>
            <a:r>
              <a:rPr lang="de-DE" sz="3200" i="1" dirty="0">
                <a:latin typeface="Arial" panose="020B0604020202020204" pitchFamily="34" charset="0"/>
                <a:cs typeface="Arial" panose="020B0604020202020204" pitchFamily="34" charset="0"/>
              </a:rPr>
              <a:t>von Scheck- und Kreditkarten gemäß </a:t>
            </a:r>
            <a:r>
              <a:rPr lang="de-DE" sz="3200" i="1" dirty="0" smtClean="0">
                <a:latin typeface="Arial" panose="020B0604020202020204" pitchFamily="34" charset="0"/>
                <a:cs typeface="Arial" panose="020B0604020202020204" pitchFamily="34" charset="0"/>
              </a:rPr>
              <a:t/>
            </a:r>
            <a:br>
              <a:rPr lang="de-DE" sz="3200" i="1" dirty="0" smtClean="0">
                <a:latin typeface="Arial" panose="020B0604020202020204" pitchFamily="34" charset="0"/>
                <a:cs typeface="Arial" panose="020B0604020202020204" pitchFamily="34" charset="0"/>
              </a:rPr>
            </a:br>
            <a:r>
              <a:rPr lang="de-DE" sz="3200" i="1" dirty="0" smtClean="0">
                <a:latin typeface="Arial" panose="020B0604020202020204" pitchFamily="34" charset="0"/>
                <a:cs typeface="Arial" panose="020B0604020202020204" pitchFamily="34" charset="0"/>
              </a:rPr>
              <a:t>§ </a:t>
            </a:r>
            <a:r>
              <a:rPr lang="de-DE" sz="3200" i="1" dirty="0">
                <a:latin typeface="Arial" panose="020B0604020202020204" pitchFamily="34" charset="0"/>
                <a:cs typeface="Arial" panose="020B0604020202020204" pitchFamily="34" charset="0"/>
              </a:rPr>
              <a:t>266b Abs. 1 </a:t>
            </a:r>
            <a:r>
              <a:rPr lang="de-DE" sz="3200" i="1" dirty="0" smtClean="0">
                <a:latin typeface="Arial" panose="020B0604020202020204" pitchFamily="34" charset="0"/>
                <a:cs typeface="Arial" panose="020B0604020202020204" pitchFamily="34" charset="0"/>
              </a:rPr>
              <a:t>StGB, </a:t>
            </a:r>
            <a:r>
              <a:rPr lang="de-DE" sz="3200" i="1" dirty="0">
                <a:latin typeface="Arial" panose="020B0604020202020204" pitchFamily="34" charset="0"/>
                <a:cs typeface="Arial" panose="020B0604020202020204" pitchFamily="34" charset="0"/>
              </a:rPr>
              <a:t>da der Tatbestand nach § 266b StGB </a:t>
            </a:r>
            <a:r>
              <a:rPr lang="de-DE" sz="3200" i="1" dirty="0" smtClean="0">
                <a:latin typeface="Arial" panose="020B0604020202020204" pitchFamily="34" charset="0"/>
                <a:cs typeface="Arial" panose="020B0604020202020204" pitchFamily="34" charset="0"/>
              </a:rPr>
              <a:t>schon </a:t>
            </a:r>
            <a:r>
              <a:rPr lang="de-DE" sz="3200" i="1" dirty="0">
                <a:latin typeface="Arial" panose="020B0604020202020204" pitchFamily="34" charset="0"/>
                <a:cs typeface="Arial" panose="020B0604020202020204" pitchFamily="34" charset="0"/>
              </a:rPr>
              <a:t>mangels Verwendung einer Karte mit „Garantiefunktion“ </a:t>
            </a:r>
            <a:r>
              <a:rPr lang="de-DE" sz="3200" i="1"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3030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b="1" dirty="0" smtClean="0">
                <a:latin typeface="Arial" panose="020B0604020202020204" pitchFamily="34" charset="0"/>
                <a:cs typeface="Arial" panose="020B0604020202020204" pitchFamily="34" charset="0"/>
              </a:rPr>
              <a:t>F</a:t>
            </a:r>
            <a:r>
              <a:rPr lang="de-DE" sz="3200" b="1" dirty="0">
                <a:latin typeface="Arial" panose="020B0604020202020204" pitchFamily="34" charset="0"/>
                <a:cs typeface="Arial" panose="020B0604020202020204" pitchFamily="34" charset="0"/>
              </a:rPr>
              <a:t>. Strafbarkeit wegen Diebstahls gemäß § 242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Durch das Abheben des Geldes </a:t>
            </a:r>
            <a:endParaRPr lang="de-DE" sz="3200" dirty="0" smtClean="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Weggenommen: Einverständnis</a:t>
            </a:r>
          </a:p>
          <a:p>
            <a:r>
              <a:rPr lang="de-DE" sz="3200" dirty="0" smtClean="0">
                <a:latin typeface="Arial" panose="020B0604020202020204" pitchFamily="34" charset="0"/>
                <a:cs typeface="Arial" panose="020B0604020202020204" pitchFamily="34" charset="0"/>
              </a:rPr>
              <a:t>Bei automatisierten Vorgängen: der </a:t>
            </a:r>
            <a:r>
              <a:rPr lang="de-DE" sz="3200" dirty="0">
                <a:latin typeface="Arial" panose="020B0604020202020204" pitchFamily="34" charset="0"/>
                <a:cs typeface="Arial" panose="020B0604020202020204" pitchFamily="34" charset="0"/>
              </a:rPr>
              <a:t>Gewahrsamswechsel </a:t>
            </a:r>
            <a:r>
              <a:rPr lang="de-DE" sz="3200" dirty="0" smtClean="0">
                <a:latin typeface="Arial" panose="020B0604020202020204" pitchFamily="34" charset="0"/>
                <a:cs typeface="Arial" panose="020B0604020202020204" pitchFamily="34" charset="0"/>
              </a:rPr>
              <a:t>muss nur aus </a:t>
            </a:r>
            <a:r>
              <a:rPr lang="de-DE" sz="3200" dirty="0">
                <a:latin typeface="Arial" panose="020B0604020202020204" pitchFamily="34" charset="0"/>
                <a:cs typeface="Arial" panose="020B0604020202020204" pitchFamily="34" charset="0"/>
              </a:rPr>
              <a:t>der Perspektive des Entäußernden äußerlich in eben der Weise vonstatten </a:t>
            </a:r>
            <a:r>
              <a:rPr lang="de-DE" sz="3200" dirty="0" smtClean="0">
                <a:latin typeface="Arial" panose="020B0604020202020204" pitchFamily="34" charset="0"/>
                <a:cs typeface="Arial" panose="020B0604020202020204" pitchFamily="34" charset="0"/>
              </a:rPr>
              <a:t>gehen, </a:t>
            </a:r>
            <a:r>
              <a:rPr lang="de-DE" sz="3200" dirty="0">
                <a:latin typeface="Arial" panose="020B0604020202020204" pitchFamily="34" charset="0"/>
                <a:cs typeface="Arial" panose="020B0604020202020204" pitchFamily="34" charset="0"/>
              </a:rPr>
              <a:t>wie es dem üblichen, programmgemäßen Ablauf </a:t>
            </a:r>
            <a:r>
              <a:rPr lang="de-DE" sz="3200" dirty="0" smtClean="0">
                <a:latin typeface="Arial" panose="020B0604020202020204" pitchFamily="34" charset="0"/>
                <a:cs typeface="Arial" panose="020B0604020202020204" pitchFamily="34" charset="0"/>
              </a:rPr>
              <a:t>entspricht</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242 Abs. 1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G. Strafbarkeit wegen Unterschlagung gemäß § 246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Durch das Abheben des </a:t>
            </a:r>
            <a:r>
              <a:rPr lang="de-DE" sz="3200" dirty="0" smtClean="0">
                <a:latin typeface="Arial" panose="020B0604020202020204" pitchFamily="34" charset="0"/>
                <a:cs typeface="Arial" panose="020B0604020202020204" pitchFamily="34" charset="0"/>
              </a:rPr>
              <a:t>Geldes: Zueignung? Übereignungsangebot des Automatenaufstellers </a:t>
            </a:r>
            <a:br>
              <a:rPr lang="de-DE" sz="3200" dirty="0" smtClean="0">
                <a:latin typeface="Arial" panose="020B0604020202020204" pitchFamily="34" charset="0"/>
                <a:cs typeface="Arial" panose="020B0604020202020204" pitchFamily="34" charset="0"/>
              </a:rPr>
            </a:br>
            <a:r>
              <a:rPr lang="de-DE" sz="3200" dirty="0" smtClean="0">
                <a:latin typeface="Arial" panose="020B0604020202020204" pitchFamily="34" charset="0"/>
                <a:cs typeface="Arial" panose="020B0604020202020204" pitchFamily="34" charset="0"/>
              </a:rPr>
              <a:t>gem. § 929 S. 1 BGB? </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67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dirty="0" smtClean="0">
                <a:latin typeface="Arial" panose="020B0604020202020204" pitchFamily="34" charset="0"/>
                <a:cs typeface="Arial" panose="020B0604020202020204" pitchFamily="34" charset="0"/>
              </a:rPr>
              <a:t>Gut vertretbar: dann § 246 StGB –</a:t>
            </a:r>
          </a:p>
          <a:p>
            <a:r>
              <a:rPr lang="de-DE" sz="3200" b="1" i="1" u="sng" dirty="0" smtClean="0">
                <a:latin typeface="Arial" panose="020B0604020202020204" pitchFamily="34" charset="0"/>
                <a:cs typeface="Arial" panose="020B0604020202020204" pitchFamily="34" charset="0"/>
              </a:rPr>
              <a:t>Anm</a:t>
            </a:r>
            <a:r>
              <a:rPr lang="de-DE" sz="3200" b="1" i="1" u="sng"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Eine </a:t>
            </a:r>
            <a:r>
              <a:rPr lang="de-DE" sz="3200" i="1" dirty="0" err="1">
                <a:latin typeface="Arial" panose="020B0604020202020204" pitchFamily="34" charset="0"/>
                <a:cs typeface="Arial" panose="020B0604020202020204" pitchFamily="34" charset="0"/>
              </a:rPr>
              <a:t>a.A</a:t>
            </a:r>
            <a:r>
              <a:rPr lang="de-DE" sz="3200" i="1" dirty="0">
                <a:latin typeface="Arial" panose="020B0604020202020204" pitchFamily="34" charset="0"/>
                <a:cs typeface="Arial" panose="020B0604020202020204" pitchFamily="34" charset="0"/>
              </a:rPr>
              <a:t>. ist vertretbar. Die Bearbeiter können dabei darauf abstellen, dass eine Gleichbewertung deswegen nicht angezeigt sein sollte, weil der Automatenaufsteller lediglich an denjenigen übereignen möchte, der hinsichtlich Karte und Geheimzahl als materiell befugt agiert. </a:t>
            </a:r>
            <a:endParaRPr lang="de-DE" sz="3200" i="1" dirty="0" smtClean="0">
              <a:latin typeface="Arial" panose="020B0604020202020204" pitchFamily="34" charset="0"/>
              <a:cs typeface="Arial" panose="020B0604020202020204" pitchFamily="34" charset="0"/>
            </a:endParaRPr>
          </a:p>
          <a:p>
            <a:r>
              <a:rPr lang="de-DE" sz="3200" i="1" dirty="0" smtClean="0">
                <a:latin typeface="Arial" panose="020B0604020202020204" pitchFamily="34" charset="0"/>
                <a:cs typeface="Arial" panose="020B0604020202020204" pitchFamily="34" charset="0"/>
              </a:rPr>
              <a:t>Wird </a:t>
            </a:r>
            <a:r>
              <a:rPr lang="de-DE" sz="3200" i="1" dirty="0">
                <a:latin typeface="Arial" panose="020B0604020202020204" pitchFamily="34" charset="0"/>
                <a:cs typeface="Arial" panose="020B0604020202020204" pitchFamily="34" charset="0"/>
              </a:rPr>
              <a:t>eine Unterschlagung bejaht, tritt diese jedoch hinter § 263a StGB zurück.</a:t>
            </a:r>
            <a:endParaRPr lang="de-DE" sz="3200" dirty="0">
              <a:latin typeface="Arial" panose="020B0604020202020204" pitchFamily="34" charset="0"/>
              <a:cs typeface="Arial" panose="020B0604020202020204" pitchFamily="34" charset="0"/>
            </a:endParaRPr>
          </a:p>
          <a:p>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13944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2. Tatkomplex:</a:t>
            </a:r>
            <a:r>
              <a:rPr lang="de-DE" sz="3200" b="1" dirty="0">
                <a:latin typeface="Arial" panose="020B0604020202020204" pitchFamily="34" charset="0"/>
                <a:cs typeface="Arial" panose="020B0604020202020204" pitchFamily="34" charset="0"/>
              </a:rPr>
              <a:t> „Das Geschehen im Ferienhaus der M“</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Strafbarkeit des B</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A. Strafbarkeit wegen Mordes gemäß §§ 212 Abs. 1, 211 Abs. 2 </a:t>
            </a:r>
            <a:r>
              <a:rPr lang="de-DE" sz="3200" b="1" dirty="0" smtClean="0">
                <a:latin typeface="Arial" panose="020B0604020202020204" pitchFamily="34" charset="0"/>
                <a:cs typeface="Arial" panose="020B0604020202020204" pitchFamily="34" charset="0"/>
              </a:rPr>
              <a:t>StGB </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Durch das </a:t>
            </a:r>
            <a:r>
              <a:rPr lang="de-DE" sz="3200" dirty="0" smtClean="0">
                <a:latin typeface="Arial" panose="020B0604020202020204" pitchFamily="34" charset="0"/>
                <a:cs typeface="Arial" panose="020B0604020202020204" pitchFamily="34" charset="0"/>
              </a:rPr>
              <a:t>Würgen</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Tod der M und Todeshandlung des </a:t>
            </a:r>
            <a:r>
              <a:rPr lang="de-DE" sz="3200" b="1" dirty="0" smtClean="0">
                <a:latin typeface="Arial" panose="020B0604020202020204" pitchFamily="34" charset="0"/>
                <a:cs typeface="Arial" panose="020B0604020202020204" pitchFamily="34" charset="0"/>
              </a:rPr>
              <a:t>B: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Kausalität und objektive </a:t>
            </a:r>
            <a:r>
              <a:rPr lang="de-DE" sz="3200" b="1" dirty="0" smtClean="0">
                <a:latin typeface="Arial" panose="020B0604020202020204" pitchFamily="34" charset="0"/>
                <a:cs typeface="Arial" panose="020B0604020202020204" pitchFamily="34" charset="0"/>
              </a:rPr>
              <a:t>Zurechnung: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Subjektiver Tatbestand</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Vorsatz +</a:t>
            </a:r>
          </a:p>
          <a:p>
            <a:r>
              <a:rPr lang="de-DE" sz="3200" b="1" dirty="0" smtClean="0">
                <a:latin typeface="Arial" panose="020B0604020202020204" pitchFamily="34" charset="0"/>
                <a:cs typeface="Arial" panose="020B0604020202020204" pitchFamily="34" charset="0"/>
              </a:rPr>
              <a:t>III. Mordmerkmal: Absicht</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andere </a:t>
            </a:r>
            <a:r>
              <a:rPr lang="de-DE" sz="3200" b="1" dirty="0">
                <a:latin typeface="Arial" panose="020B0604020202020204" pitchFamily="34" charset="0"/>
                <a:cs typeface="Arial" panose="020B0604020202020204" pitchFamily="34" charset="0"/>
              </a:rPr>
              <a:t>Straftat zu </a:t>
            </a:r>
            <a:r>
              <a:rPr lang="de-DE" sz="3200" b="1" dirty="0" smtClean="0">
                <a:latin typeface="Arial" panose="020B0604020202020204" pitchFamily="34" charset="0"/>
                <a:cs typeface="Arial" panose="020B0604020202020204" pitchFamily="34" charset="0"/>
              </a:rPr>
              <a:t>verdecken</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a:t>
            </a:r>
            <a:r>
              <a:rPr lang="de-DE" sz="32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88137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xmlns="" id="{B722BFB6-5C42-4F9D-8CC7-4746F6385AAA}"/>
              </a:ext>
            </a:extLst>
          </p:cNvPr>
          <p:cNvGraphicFramePr>
            <a:graphicFrameLocks noGrp="1"/>
          </p:cNvGraphicFramePr>
          <p:nvPr>
            <p:extLst>
              <p:ext uri="{D42A27DB-BD31-4B8C-83A1-F6EECF244321}">
                <p14:modId xmlns:p14="http://schemas.microsoft.com/office/powerpoint/2010/main" val="454633836"/>
              </p:ext>
            </p:extLst>
          </p:nvPr>
        </p:nvGraphicFramePr>
        <p:xfrm>
          <a:off x="1215655" y="1098795"/>
          <a:ext cx="9760689" cy="4660410"/>
        </p:xfrm>
        <a:graphic>
          <a:graphicData uri="http://schemas.openxmlformats.org/drawingml/2006/table">
            <a:tbl>
              <a:tblPr firstRow="1" bandRow="1">
                <a:tableStyleId>{5C22544A-7EE6-4342-B048-85BDC9FD1C3A}</a:tableStyleId>
              </a:tblPr>
              <a:tblGrid>
                <a:gridCol w="861238">
                  <a:extLst>
                    <a:ext uri="{9D8B030D-6E8A-4147-A177-3AD203B41FA5}">
                      <a16:colId xmlns:a16="http://schemas.microsoft.com/office/drawing/2014/main" xmlns="" val="1941037290"/>
                    </a:ext>
                  </a:extLst>
                </a:gridCol>
                <a:gridCol w="1031358">
                  <a:extLst>
                    <a:ext uri="{9D8B030D-6E8A-4147-A177-3AD203B41FA5}">
                      <a16:colId xmlns:a16="http://schemas.microsoft.com/office/drawing/2014/main" xmlns="" val="2812045542"/>
                    </a:ext>
                  </a:extLst>
                </a:gridCol>
                <a:gridCol w="1088364">
                  <a:extLst>
                    <a:ext uri="{9D8B030D-6E8A-4147-A177-3AD203B41FA5}">
                      <a16:colId xmlns:a16="http://schemas.microsoft.com/office/drawing/2014/main" xmlns="" val="4045149356"/>
                    </a:ext>
                  </a:extLst>
                </a:gridCol>
                <a:gridCol w="1472665">
                  <a:extLst>
                    <a:ext uri="{9D8B030D-6E8A-4147-A177-3AD203B41FA5}">
                      <a16:colId xmlns:a16="http://schemas.microsoft.com/office/drawing/2014/main" xmlns="" val="2153859496"/>
                    </a:ext>
                  </a:extLst>
                </a:gridCol>
                <a:gridCol w="1424539">
                  <a:extLst>
                    <a:ext uri="{9D8B030D-6E8A-4147-A177-3AD203B41FA5}">
                      <a16:colId xmlns:a16="http://schemas.microsoft.com/office/drawing/2014/main" xmlns="" val="2778151887"/>
                    </a:ext>
                  </a:extLst>
                </a:gridCol>
                <a:gridCol w="1138444">
                  <a:extLst>
                    <a:ext uri="{9D8B030D-6E8A-4147-A177-3AD203B41FA5}">
                      <a16:colId xmlns:a16="http://schemas.microsoft.com/office/drawing/2014/main" xmlns="" val="2978355605"/>
                    </a:ext>
                  </a:extLst>
                </a:gridCol>
                <a:gridCol w="1009956">
                  <a:extLst>
                    <a:ext uri="{9D8B030D-6E8A-4147-A177-3AD203B41FA5}">
                      <a16:colId xmlns:a16="http://schemas.microsoft.com/office/drawing/2014/main" xmlns="" val="1994264749"/>
                    </a:ext>
                  </a:extLst>
                </a:gridCol>
                <a:gridCol w="867064">
                  <a:extLst>
                    <a:ext uri="{9D8B030D-6E8A-4147-A177-3AD203B41FA5}">
                      <a16:colId xmlns:a16="http://schemas.microsoft.com/office/drawing/2014/main" xmlns="" val="1243966158"/>
                    </a:ext>
                  </a:extLst>
                </a:gridCol>
                <a:gridCol w="867061">
                  <a:extLst>
                    <a:ext uri="{9D8B030D-6E8A-4147-A177-3AD203B41FA5}">
                      <a16:colId xmlns:a16="http://schemas.microsoft.com/office/drawing/2014/main" xmlns="" val="698122017"/>
                    </a:ext>
                  </a:extLst>
                </a:gridCol>
              </a:tblGrid>
              <a:tr h="1512709">
                <a:tc>
                  <a:txBody>
                    <a:bodyPr/>
                    <a:lstStyle/>
                    <a:p>
                      <a:r>
                        <a:rPr lang="de-DE" sz="3600" dirty="0" smtClean="0">
                          <a:solidFill>
                            <a:schemeClr val="tx1"/>
                          </a:solidFill>
                          <a:latin typeface="Arial" panose="020B0604020202020204" pitchFamily="34" charset="0"/>
                          <a:cs typeface="Arial" panose="020B0604020202020204" pitchFamily="34" charset="0"/>
                        </a:rPr>
                        <a:t>1-3</a:t>
                      </a:r>
                      <a:endParaRPr lang="de-DE" sz="3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7-9</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10</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11</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12</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13</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54396661"/>
                  </a:ext>
                </a:extLst>
              </a:tr>
              <a:tr h="1512709">
                <a:tc>
                  <a:txBody>
                    <a:bodyPr/>
                    <a:lstStyle/>
                    <a:p>
                      <a:r>
                        <a:rPr lang="de-DE" sz="3600" dirty="0" smtClean="0">
                          <a:solidFill>
                            <a:schemeClr val="tx1"/>
                          </a:solidFill>
                          <a:latin typeface="Arial" panose="020B0604020202020204" pitchFamily="34" charset="0"/>
                          <a:cs typeface="Arial" panose="020B0604020202020204" pitchFamily="34" charset="0"/>
                        </a:rPr>
                        <a:t>33</a:t>
                      </a:r>
                      <a:endParaRPr lang="de-DE" sz="3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45</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22</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2</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0</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1</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smtClean="0">
                          <a:solidFill>
                            <a:schemeClr val="tx1"/>
                          </a:solidFill>
                          <a:latin typeface="Arial" panose="020B0604020202020204" pitchFamily="34" charset="0"/>
                          <a:cs typeface="Arial" panose="020B0604020202020204" pitchFamily="34" charset="0"/>
                        </a:rPr>
                        <a:t>2</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e-DE" sz="360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e-DE" sz="360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1057005"/>
                  </a:ext>
                </a:extLst>
              </a:tr>
              <a:tr h="1634992">
                <a:tc gridSpan="3">
                  <a:txBody>
                    <a:bodyPr/>
                    <a:lstStyle/>
                    <a:p>
                      <a:r>
                        <a:rPr lang="de-DE" sz="3600" dirty="0">
                          <a:solidFill>
                            <a:schemeClr val="tx1"/>
                          </a:solidFill>
                          <a:latin typeface="Arial" panose="020B0604020202020204" pitchFamily="34" charset="0"/>
                          <a:cs typeface="Arial" panose="020B0604020202020204" pitchFamily="34" charset="0"/>
                        </a:rPr>
                        <a:t>Teilgenom-</a:t>
                      </a:r>
                      <a:r>
                        <a:rPr lang="de-DE" sz="3600" dirty="0" err="1">
                          <a:solidFill>
                            <a:schemeClr val="tx1"/>
                          </a:solidFill>
                          <a:latin typeface="Arial" panose="020B0604020202020204" pitchFamily="34" charset="0"/>
                          <a:cs typeface="Arial" panose="020B0604020202020204" pitchFamily="34" charset="0"/>
                        </a:rPr>
                        <a:t>men</a:t>
                      </a:r>
                      <a:r>
                        <a:rPr lang="de-DE" sz="3600" dirty="0">
                          <a:solidFill>
                            <a:schemeClr val="tx1"/>
                          </a:solidFill>
                          <a:latin typeface="Arial" panose="020B0604020202020204" pitchFamily="34" charset="0"/>
                          <a:cs typeface="Arial" panose="020B0604020202020204" pitchFamily="34" charset="0"/>
                        </a:rPr>
                        <a:t>  </a:t>
                      </a:r>
                      <a:r>
                        <a:rPr lang="de-DE" sz="3600" dirty="0" smtClean="0">
                          <a:solidFill>
                            <a:schemeClr val="tx1"/>
                          </a:solidFill>
                          <a:latin typeface="Arial" panose="020B0604020202020204" pitchFamily="34" charset="0"/>
                          <a:cs typeface="Arial" panose="020B0604020202020204" pitchFamily="34" charset="0"/>
                        </a:rPr>
                        <a:t>105</a:t>
                      </a:r>
                      <a:endParaRPr lang="de-DE" sz="3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dirty="0">
                          <a:solidFill>
                            <a:schemeClr val="tx1"/>
                          </a:solidFill>
                          <a:latin typeface="Arial" panose="020B0604020202020204" pitchFamily="34" charset="0"/>
                          <a:cs typeface="Arial" panose="020B0604020202020204" pitchFamily="34" charset="0"/>
                        </a:rPr>
                        <a:t>Unter 4 Punkten:</a:t>
                      </a:r>
                    </a:p>
                    <a:p>
                      <a:r>
                        <a:rPr lang="de-DE" sz="3600" dirty="0" smtClean="0">
                          <a:solidFill>
                            <a:schemeClr val="tx1"/>
                          </a:solidFill>
                          <a:latin typeface="Arial" panose="020B0604020202020204" pitchFamily="34" charset="0"/>
                          <a:cs typeface="Arial" panose="020B0604020202020204" pitchFamily="34" charset="0"/>
                        </a:rPr>
                        <a:t>31,45% </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dirty="0">
                          <a:solidFill>
                            <a:schemeClr val="tx1"/>
                          </a:solidFill>
                          <a:latin typeface="Arial" panose="020B0604020202020204" pitchFamily="34" charset="0"/>
                          <a:cs typeface="Arial" panose="020B0604020202020204" pitchFamily="34" charset="0"/>
                          <a:sym typeface="Symbol" panose="05050102010706020507" pitchFamily="18" charset="2"/>
                        </a:rPr>
                        <a:t> </a:t>
                      </a:r>
                      <a:r>
                        <a:rPr lang="de-DE" sz="3600" dirty="0" smtClean="0">
                          <a:solidFill>
                            <a:schemeClr val="tx1"/>
                          </a:solidFill>
                          <a:latin typeface="Arial" panose="020B0604020202020204" pitchFamily="34" charset="0"/>
                          <a:cs typeface="Arial" panose="020B0604020202020204" pitchFamily="34" charset="0"/>
                          <a:sym typeface="Symbol" panose="05050102010706020507" pitchFamily="18" charset="2"/>
                        </a:rPr>
                        <a:t>5.0 </a:t>
                      </a:r>
                      <a:r>
                        <a:rPr lang="de-DE" sz="3600" dirty="0">
                          <a:solidFill>
                            <a:schemeClr val="tx1"/>
                          </a:solidFill>
                          <a:latin typeface="Arial" panose="020B0604020202020204" pitchFamily="34" charset="0"/>
                          <a:cs typeface="Arial" panose="020B0604020202020204" pitchFamily="34" charset="0"/>
                          <a:sym typeface="Symbol" panose="05050102010706020507" pitchFamily="18" charset="2"/>
                        </a:rPr>
                        <a:t>Punkte</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2952799206"/>
                  </a:ext>
                </a:extLst>
              </a:tr>
            </a:tbl>
          </a:graphicData>
        </a:graphic>
      </p:graphicFrame>
    </p:spTree>
    <p:extLst>
      <p:ext uri="{BB962C8B-B14F-4D97-AF65-F5344CB8AC3E}">
        <p14:creationId xmlns:p14="http://schemas.microsoft.com/office/powerpoint/2010/main" val="925412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 Rechtswidrigkeit </a:t>
            </a:r>
            <a:r>
              <a:rPr lang="de-DE" sz="3200" b="1" dirty="0">
                <a:latin typeface="Arial" panose="020B0604020202020204" pitchFamily="34" charset="0"/>
                <a:cs typeface="Arial" panose="020B0604020202020204" pitchFamily="34" charset="0"/>
              </a:rPr>
              <a:t>und </a:t>
            </a:r>
            <a:r>
              <a:rPr lang="de-DE" sz="3200" b="1" dirty="0" smtClean="0">
                <a:latin typeface="Arial" panose="020B0604020202020204" pitchFamily="34" charset="0"/>
                <a:cs typeface="Arial" panose="020B0604020202020204" pitchFamily="34" charset="0"/>
              </a:rPr>
              <a:t>Schuld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212 Abs. 1, </a:t>
            </a:r>
            <a:r>
              <a:rPr lang="de-DE" sz="3200" dirty="0" smtClean="0">
                <a:latin typeface="Arial" panose="020B0604020202020204" pitchFamily="34" charset="0"/>
                <a:cs typeface="Arial" panose="020B0604020202020204" pitchFamily="34" charset="0"/>
              </a:rPr>
              <a:t>211 </a:t>
            </a:r>
            <a:r>
              <a:rPr lang="de-DE" sz="3200" dirty="0">
                <a:latin typeface="Arial" panose="020B0604020202020204" pitchFamily="34" charset="0"/>
                <a:cs typeface="Arial" panose="020B0604020202020204" pitchFamily="34" charset="0"/>
              </a:rPr>
              <a:t>StGB </a:t>
            </a:r>
            <a:r>
              <a:rPr lang="de-DE" sz="3200" dirty="0" smtClean="0">
                <a:latin typeface="Arial" panose="020B0604020202020204" pitchFamily="34" charset="0"/>
                <a:cs typeface="Arial" panose="020B0604020202020204" pitchFamily="34" charset="0"/>
              </a:rPr>
              <a:t>+</a:t>
            </a:r>
          </a:p>
          <a:p>
            <a:r>
              <a:rPr lang="de-DE" sz="3200" b="1" dirty="0" smtClean="0">
                <a:latin typeface="Arial" panose="020B0604020202020204" pitchFamily="34" charset="0"/>
                <a:cs typeface="Arial" panose="020B0604020202020204" pitchFamily="34" charset="0"/>
              </a:rPr>
              <a:t>B</a:t>
            </a:r>
            <a:r>
              <a:rPr lang="de-DE" sz="3200" b="1" dirty="0">
                <a:latin typeface="Arial" panose="020B0604020202020204" pitchFamily="34" charset="0"/>
                <a:cs typeface="Arial" panose="020B0604020202020204" pitchFamily="34" charset="0"/>
              </a:rPr>
              <a:t>. Strafbarkeit wegen Raubes gemäß § 249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Durch das Würgen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Fehlt: </a:t>
            </a:r>
            <a:r>
              <a:rPr lang="de-DE" sz="3200" b="1" dirty="0" smtClean="0">
                <a:latin typeface="Arial" panose="020B0604020202020204" pitchFamily="34" charset="0"/>
                <a:cs typeface="Arial" panose="020B0604020202020204" pitchFamily="34" charset="0"/>
              </a:rPr>
              <a:t>raubspezifischer </a:t>
            </a:r>
            <a:r>
              <a:rPr lang="de-DE" sz="3200" b="1" dirty="0">
                <a:latin typeface="Arial" panose="020B0604020202020204" pitchFamily="34" charset="0"/>
                <a:cs typeface="Arial" panose="020B0604020202020204" pitchFamily="34" charset="0"/>
              </a:rPr>
              <a:t>Zusammenhang zwischen dem Einsatz der qualifizierten Nötigungsmittel und der </a:t>
            </a:r>
            <a:r>
              <a:rPr lang="de-DE" sz="3200" b="1" dirty="0" smtClean="0">
                <a:latin typeface="Arial" panose="020B0604020202020204" pitchFamily="34" charset="0"/>
                <a:cs typeface="Arial" panose="020B0604020202020204" pitchFamily="34" charset="0"/>
              </a:rPr>
              <a:t>Wegnahme</a:t>
            </a:r>
          </a:p>
          <a:p>
            <a:r>
              <a:rPr lang="de-DE" sz="3200" dirty="0" smtClean="0">
                <a:latin typeface="Arial" panose="020B0604020202020204" pitchFamily="34" charset="0"/>
                <a:cs typeface="Arial" panose="020B0604020202020204" pitchFamily="34" charset="0"/>
              </a:rPr>
              <a:t>B </a:t>
            </a:r>
            <a:r>
              <a:rPr lang="de-DE" sz="3200" dirty="0">
                <a:latin typeface="Arial" panose="020B0604020202020204" pitchFamily="34" charset="0"/>
                <a:cs typeface="Arial" panose="020B0604020202020204" pitchFamily="34" charset="0"/>
              </a:rPr>
              <a:t>war </a:t>
            </a:r>
            <a:r>
              <a:rPr lang="de-DE" sz="3200" dirty="0" smtClean="0">
                <a:latin typeface="Arial" panose="020B0604020202020204" pitchFamily="34" charset="0"/>
                <a:cs typeface="Arial" panose="020B0604020202020204" pitchFamily="34" charset="0"/>
              </a:rPr>
              <a:t>zum </a:t>
            </a:r>
            <a:r>
              <a:rPr lang="de-DE" sz="3200" dirty="0">
                <a:latin typeface="Arial" panose="020B0604020202020204" pitchFamily="34" charset="0"/>
                <a:cs typeface="Arial" panose="020B0604020202020204" pitchFamily="34" charset="0"/>
              </a:rPr>
              <a:t>Zeitpunkt der körperlichen Einwirkung auf M bereits </a:t>
            </a:r>
            <a:r>
              <a:rPr lang="de-DE" sz="3200" dirty="0" smtClean="0">
                <a:latin typeface="Arial" panose="020B0604020202020204" pitchFamily="34" charset="0"/>
                <a:cs typeface="Arial" panose="020B0604020202020204" pitchFamily="34" charset="0"/>
              </a:rPr>
              <a:t>Alleingewahrsamsinhaber</a:t>
            </a:r>
          </a:p>
          <a:p>
            <a:r>
              <a:rPr lang="de-DE" sz="3200" dirty="0" smtClean="0">
                <a:latin typeface="Arial" panose="020B0604020202020204" pitchFamily="34" charset="0"/>
                <a:cs typeface="Arial" panose="020B0604020202020204" pitchFamily="34" charset="0"/>
              </a:rPr>
              <a:t>Geld in den Innentaschen </a:t>
            </a:r>
            <a:r>
              <a:rPr lang="de-DE" sz="3200" dirty="0">
                <a:latin typeface="Arial" panose="020B0604020202020204" pitchFamily="34" charset="0"/>
                <a:cs typeface="Arial" panose="020B0604020202020204" pitchFamily="34" charset="0"/>
              </a:rPr>
              <a:t>seiner </a:t>
            </a:r>
            <a:r>
              <a:rPr lang="de-DE" sz="3200" dirty="0" smtClean="0">
                <a:latin typeface="Arial" panose="020B0604020202020204" pitchFamily="34" charset="0"/>
                <a:cs typeface="Arial" panose="020B0604020202020204" pitchFamily="34" charset="0"/>
              </a:rPr>
              <a:t>Jacke</a:t>
            </a:r>
          </a:p>
        </p:txBody>
      </p:sp>
    </p:spTree>
    <p:extLst>
      <p:ext uri="{BB962C8B-B14F-4D97-AF65-F5344CB8AC3E}">
        <p14:creationId xmlns:p14="http://schemas.microsoft.com/office/powerpoint/2010/main" val="529675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C</a:t>
            </a:r>
            <a:r>
              <a:rPr lang="de-DE" sz="3200" b="1" dirty="0">
                <a:latin typeface="Arial" panose="020B0604020202020204" pitchFamily="34" charset="0"/>
                <a:cs typeface="Arial" panose="020B0604020202020204" pitchFamily="34" charset="0"/>
              </a:rPr>
              <a:t>. Strafbarkeit wegen Wohnungseinbruchsdiebstahls gemäß §§ 242 Abs. 1, 244 Abs. 1 Nr. 3 und Abs. 4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Indem B die Geldscheine in die Innentaschen seiner Jacke </a:t>
            </a:r>
            <a:r>
              <a:rPr lang="de-DE" sz="3200" dirty="0" smtClean="0">
                <a:latin typeface="Arial" panose="020B0604020202020204" pitchFamily="34" charset="0"/>
                <a:cs typeface="Arial" panose="020B0604020202020204" pitchFamily="34" charset="0"/>
              </a:rPr>
              <a:t>verbrachte</a:t>
            </a: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Grundtatbestand gemäß § 242 Abs. 1 </a:t>
            </a:r>
            <a:r>
              <a:rPr lang="de-DE" sz="3200" b="1" dirty="0" smtClean="0">
                <a:latin typeface="Arial" panose="020B0604020202020204" pitchFamily="34" charset="0"/>
                <a:cs typeface="Arial" panose="020B0604020202020204" pitchFamily="34" charset="0"/>
              </a:rPr>
              <a:t>StGB: unproblematisch</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2. Qualifikation:</a:t>
            </a:r>
          </a:p>
          <a:p>
            <a:r>
              <a:rPr lang="de-DE" sz="3200" b="1" dirty="0" smtClean="0">
                <a:latin typeface="Arial" panose="020B0604020202020204" pitchFamily="34" charset="0"/>
                <a:cs typeface="Arial" panose="020B0604020202020204" pitchFamily="34" charset="0"/>
              </a:rPr>
              <a:t>a</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244 Abs. 1 Nr. 3 </a:t>
            </a:r>
            <a:r>
              <a:rPr lang="de-DE" sz="3200" b="1" dirty="0" smtClean="0">
                <a:latin typeface="Arial" panose="020B0604020202020204" pitchFamily="34" charset="0"/>
                <a:cs typeface="Arial" panose="020B0604020202020204" pitchFamily="34" charset="0"/>
              </a:rPr>
              <a:t>StGB:</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Wohnung = hier </a:t>
            </a:r>
            <a:r>
              <a:rPr lang="de-DE" sz="3200" dirty="0" smtClean="0">
                <a:latin typeface="Arial" panose="020B0604020202020204" pitchFamily="34" charset="0"/>
                <a:cs typeface="Arial" panose="020B0604020202020204" pitchFamily="34" charset="0"/>
              </a:rPr>
              <a:t>Ferienhaus </a:t>
            </a:r>
            <a:r>
              <a:rPr lang="de-DE" sz="3200" dirty="0">
                <a:latin typeface="Arial" panose="020B0604020202020204" pitchFamily="34" charset="0"/>
                <a:cs typeface="Arial" panose="020B0604020202020204" pitchFamily="34" charset="0"/>
              </a:rPr>
              <a:t>der M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B brach die </a:t>
            </a:r>
            <a:r>
              <a:rPr lang="de-DE" sz="3200" dirty="0">
                <a:latin typeface="Arial" panose="020B0604020202020204" pitchFamily="34" charset="0"/>
                <a:cs typeface="Arial" panose="020B0604020202020204" pitchFamily="34" charset="0"/>
              </a:rPr>
              <a:t>Terrassentür </a:t>
            </a:r>
            <a:r>
              <a:rPr lang="de-DE" sz="3200" dirty="0" smtClean="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Einbrechen</a:t>
            </a:r>
            <a:r>
              <a:rPr lang="de-DE" sz="3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528495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b</a:t>
            </a:r>
            <a:r>
              <a:rPr lang="de-DE" sz="3200" b="1" dirty="0">
                <a:latin typeface="Arial" panose="020B0604020202020204" pitchFamily="34" charset="0"/>
                <a:cs typeface="Arial" panose="020B0604020202020204" pitchFamily="34" charset="0"/>
              </a:rPr>
              <a:t>) Bezüglich § 244 Abs. 4 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 nicht </a:t>
            </a:r>
            <a:r>
              <a:rPr lang="de-DE" sz="3200" b="1" dirty="0" smtClean="0">
                <a:latin typeface="Arial" panose="020B0604020202020204" pitchFamily="34" charset="0"/>
                <a:cs typeface="Arial" panose="020B0604020202020204" pitchFamily="34" charset="0"/>
              </a:rPr>
              <a:t>Einbruch </a:t>
            </a:r>
            <a:r>
              <a:rPr lang="de-DE" sz="3200" b="1" dirty="0">
                <a:latin typeface="Arial" panose="020B0604020202020204" pitchFamily="34" charset="0"/>
                <a:cs typeface="Arial" panose="020B0604020202020204" pitchFamily="34" charset="0"/>
              </a:rPr>
              <a:t>in eine dauerhaft genutzte Privatwohnung</a:t>
            </a:r>
            <a:r>
              <a:rPr lang="de-DE" sz="3200" dirty="0">
                <a:latin typeface="Arial" panose="020B0604020202020204" pitchFamily="34" charset="0"/>
                <a:cs typeface="Arial" panose="020B0604020202020204" pitchFamily="34" charset="0"/>
              </a:rPr>
              <a:t> </a:t>
            </a:r>
            <a:endParaRPr lang="de-DE" sz="3200" dirty="0" smtClean="0">
              <a:latin typeface="Arial" panose="020B0604020202020204" pitchFamily="34" charset="0"/>
              <a:cs typeface="Arial" panose="020B0604020202020204" pitchFamily="34" charset="0"/>
            </a:endParaRPr>
          </a:p>
          <a:p>
            <a:r>
              <a:rPr lang="de-DE" sz="3200" b="1" i="1" u="sng" dirty="0" smtClean="0">
                <a:latin typeface="Arial" panose="020B0604020202020204" pitchFamily="34" charset="0"/>
                <a:cs typeface="Arial" panose="020B0604020202020204" pitchFamily="34" charset="0"/>
              </a:rPr>
              <a:t>Anm</a:t>
            </a:r>
            <a:r>
              <a:rPr lang="de-DE" sz="3200" b="1" i="1" u="sng"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Bezüglich der Dauerhaftigkeit ist eine </a:t>
            </a:r>
            <a:r>
              <a:rPr lang="de-DE" sz="3200" i="1" dirty="0" err="1">
                <a:latin typeface="Arial" panose="020B0604020202020204" pitchFamily="34" charset="0"/>
                <a:cs typeface="Arial" panose="020B0604020202020204" pitchFamily="34" charset="0"/>
              </a:rPr>
              <a:t>a.A</a:t>
            </a:r>
            <a:r>
              <a:rPr lang="de-DE" sz="3200" i="1" dirty="0">
                <a:latin typeface="Arial" panose="020B0604020202020204" pitchFamily="34" charset="0"/>
                <a:cs typeface="Arial" panose="020B0604020202020204" pitchFamily="34" charset="0"/>
              </a:rPr>
              <a:t>. gut vertretbar, da der Fall zeigt, dass ein Ferienhaus auch jenseits der Saison einmal „außer der Reihe“ benutzt werden kann.</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Subjektiver </a:t>
            </a:r>
            <a:r>
              <a:rPr lang="de-DE" sz="3200" b="1" dirty="0" smtClean="0">
                <a:latin typeface="Arial" panose="020B0604020202020204" pitchFamily="34" charset="0"/>
                <a:cs typeface="Arial" panose="020B0604020202020204" pitchFamily="34" charset="0"/>
              </a:rPr>
              <a:t>Tatbestand: unproblematisch</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III</a:t>
            </a:r>
            <a:r>
              <a:rPr lang="de-DE" sz="3200" b="1" dirty="0">
                <a:latin typeface="Arial" panose="020B0604020202020204" pitchFamily="34" charset="0"/>
                <a:cs typeface="Arial" panose="020B0604020202020204" pitchFamily="34" charset="0"/>
              </a:rPr>
              <a:t>. Rechtswidrigkeit und </a:t>
            </a:r>
            <a:r>
              <a:rPr lang="de-DE" sz="3200" b="1" dirty="0" smtClean="0">
                <a:latin typeface="Arial" panose="020B0604020202020204" pitchFamily="34" charset="0"/>
                <a:cs typeface="Arial" panose="020B0604020202020204" pitchFamily="34" charset="0"/>
              </a:rPr>
              <a:t>Schuld </a:t>
            </a:r>
            <a:r>
              <a:rPr lang="de-DE" sz="3200" b="1"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 242 Abs. 1, 244 Abs. 1 Nr. 3 StGB </a:t>
            </a:r>
            <a:r>
              <a:rPr lang="de-DE" sz="3200" dirty="0" smtClean="0">
                <a:latin typeface="Arial" panose="020B0604020202020204" pitchFamily="34" charset="0"/>
                <a:cs typeface="Arial" panose="020B0604020202020204" pitchFamily="34" charset="0"/>
              </a:rPr>
              <a:t>+</a:t>
            </a:r>
          </a:p>
          <a:p>
            <a:r>
              <a:rPr lang="de-DE" sz="3200" b="1" dirty="0" smtClean="0">
                <a:latin typeface="Arial" panose="020B0604020202020204" pitchFamily="34" charset="0"/>
                <a:cs typeface="Arial" panose="020B0604020202020204" pitchFamily="34" charset="0"/>
              </a:rPr>
              <a:t>D</a:t>
            </a:r>
            <a:r>
              <a:rPr lang="de-DE" sz="3200" b="1" dirty="0">
                <a:latin typeface="Arial" panose="020B0604020202020204" pitchFamily="34" charset="0"/>
                <a:cs typeface="Arial" panose="020B0604020202020204" pitchFamily="34" charset="0"/>
              </a:rPr>
              <a:t>. Strafbarkeit wegen räuberischen Diebstahls gemäß § 252 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 mangels </a:t>
            </a:r>
            <a:r>
              <a:rPr lang="de-DE" sz="3200" b="1" dirty="0" smtClean="0">
                <a:latin typeface="Arial" panose="020B0604020202020204" pitchFamily="34" charset="0"/>
                <a:cs typeface="Arial" panose="020B0604020202020204" pitchFamily="34" charset="0"/>
              </a:rPr>
              <a:t>Gutserhaltungsabsicht, </a:t>
            </a:r>
            <a:r>
              <a:rPr lang="de-DE" sz="3200" dirty="0" smtClean="0">
                <a:latin typeface="Arial" panose="020B0604020202020204" pitchFamily="34" charset="0"/>
                <a:cs typeface="Arial" panose="020B0604020202020204" pitchFamily="34" charset="0"/>
              </a:rPr>
              <a:t>alleiniger </a:t>
            </a:r>
            <a:r>
              <a:rPr lang="de-DE" sz="3200" dirty="0">
                <a:latin typeface="Arial" panose="020B0604020202020204" pitchFamily="34" charset="0"/>
                <a:cs typeface="Arial" panose="020B0604020202020204" pitchFamily="34" charset="0"/>
              </a:rPr>
              <a:t>Beweggrund des Handelns </a:t>
            </a:r>
            <a:r>
              <a:rPr lang="de-DE" sz="3200" dirty="0" smtClean="0">
                <a:latin typeface="Arial" panose="020B0604020202020204" pitchFamily="34" charset="0"/>
                <a:cs typeface="Arial" panose="020B0604020202020204" pitchFamily="34" charset="0"/>
              </a:rPr>
              <a:t>war hier </a:t>
            </a:r>
            <a:r>
              <a:rPr lang="de-DE" sz="3200" dirty="0" err="1" smtClean="0">
                <a:latin typeface="Arial" panose="020B0604020202020204" pitchFamily="34" charset="0"/>
                <a:cs typeface="Arial" panose="020B0604020202020204" pitchFamily="34" charset="0"/>
              </a:rPr>
              <a:t>Verdeckungsmotiv</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80473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A. Strafbarkeit wegen gemeinschaftlich begangenen Wohnungseinbruchsdiebstahls gemäß §§ 242 Abs. 1, 244 Abs. 1 Nr. 3, 25 Abs.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Durch das Beisteuern der zwingend erforderlichen Informationen </a:t>
            </a:r>
            <a:r>
              <a:rPr lang="de-DE" sz="3200" dirty="0" smtClean="0">
                <a:latin typeface="Arial" panose="020B0604020202020204" pitchFamily="34" charset="0"/>
                <a:cs typeface="Arial" panose="020B0604020202020204" pitchFamily="34" charset="0"/>
              </a:rPr>
              <a:t>durch A </a:t>
            </a:r>
            <a:r>
              <a:rPr lang="de-DE" sz="3200" dirty="0">
                <a:latin typeface="Arial" panose="020B0604020202020204" pitchFamily="34" charset="0"/>
                <a:cs typeface="Arial" panose="020B0604020202020204" pitchFamily="34" charset="0"/>
              </a:rPr>
              <a:t> </a:t>
            </a: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Fremde bewegliche </a:t>
            </a:r>
            <a:r>
              <a:rPr lang="de-DE" sz="3200" b="1" dirty="0" smtClean="0">
                <a:latin typeface="Arial" panose="020B0604020202020204" pitchFamily="34" charset="0"/>
                <a:cs typeface="Arial" panose="020B0604020202020204" pitchFamily="34" charset="0"/>
              </a:rPr>
              <a:t>Sachen: </a:t>
            </a:r>
            <a:r>
              <a:rPr lang="de-DE" sz="3200" dirty="0" smtClean="0">
                <a:latin typeface="Arial" panose="020B0604020202020204" pitchFamily="34" charset="0"/>
                <a:cs typeface="Arial" panose="020B0604020202020204" pitchFamily="34" charset="0"/>
              </a:rPr>
              <a:t>Geldscheine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Wegnahme</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a</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durch A selbst?</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nur B</a:t>
            </a:r>
            <a:r>
              <a:rPr lang="de-DE" sz="3200" dirty="0" smtClean="0">
                <a:latin typeface="Arial" panose="020B0604020202020204" pitchFamily="34" charset="0"/>
                <a:cs typeface="Arial" panose="020B0604020202020204" pitchFamily="34" charset="0"/>
              </a:rPr>
              <a:t> steckte Geldscheine </a:t>
            </a:r>
            <a:r>
              <a:rPr lang="de-DE" sz="3200" dirty="0">
                <a:latin typeface="Arial" panose="020B0604020202020204" pitchFamily="34" charset="0"/>
                <a:cs typeface="Arial" panose="020B0604020202020204" pitchFamily="34" charset="0"/>
              </a:rPr>
              <a:t>in die Innentaschen seiner </a:t>
            </a:r>
            <a:r>
              <a:rPr lang="de-DE" sz="3200" dirty="0" smtClean="0">
                <a:latin typeface="Arial" panose="020B0604020202020204" pitchFamily="34" charset="0"/>
                <a:cs typeface="Arial" panose="020B0604020202020204" pitchFamily="34" charset="0"/>
              </a:rPr>
              <a:t>Jacke</a:t>
            </a:r>
          </a:p>
          <a:p>
            <a:r>
              <a:rPr lang="de-DE" sz="3200" b="1" dirty="0">
                <a:latin typeface="Arial" panose="020B0604020202020204" pitchFamily="34" charset="0"/>
                <a:cs typeface="Arial" panose="020B0604020202020204" pitchFamily="34" charset="0"/>
              </a:rPr>
              <a:t>b) Zurechnung des Verhaltens des B über § 25 Abs. 2 </a:t>
            </a:r>
            <a:r>
              <a:rPr lang="de-DE" sz="3200" b="1" dirty="0" smtClean="0">
                <a:latin typeface="Arial" panose="020B0604020202020204" pitchFamily="34" charset="0"/>
                <a:cs typeface="Arial" panose="020B0604020202020204" pitchFamily="34" charset="0"/>
              </a:rPr>
              <a:t>StGB?</a:t>
            </a:r>
            <a:endParaRPr lang="de-DE"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36184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b="1" dirty="0" err="1" smtClean="0">
                <a:latin typeface="Arial" panose="020B0604020202020204" pitchFamily="34" charset="0"/>
                <a:cs typeface="Arial" panose="020B0604020202020204" pitchFamily="34" charset="0"/>
              </a:rPr>
              <a:t>aa</a:t>
            </a:r>
            <a:r>
              <a:rPr lang="de-DE" sz="3200" b="1" dirty="0">
                <a:latin typeface="Arial" panose="020B0604020202020204" pitchFamily="34" charset="0"/>
                <a:cs typeface="Arial" panose="020B0604020202020204" pitchFamily="34" charset="0"/>
              </a:rPr>
              <a:t>) Gemeinsamer </a:t>
            </a:r>
            <a:r>
              <a:rPr lang="de-DE" sz="3200" b="1" dirty="0" smtClean="0">
                <a:latin typeface="Arial" panose="020B0604020202020204" pitchFamily="34" charset="0"/>
                <a:cs typeface="Arial" panose="020B0604020202020204" pitchFamily="34" charset="0"/>
              </a:rPr>
              <a:t>Tatplan +</a:t>
            </a:r>
            <a:endParaRPr lang="de-DE" sz="3200" dirty="0">
              <a:latin typeface="Arial" panose="020B0604020202020204" pitchFamily="34" charset="0"/>
              <a:cs typeface="Arial" panose="020B0604020202020204" pitchFamily="34" charset="0"/>
            </a:endParaRPr>
          </a:p>
          <a:p>
            <a:r>
              <a:rPr lang="de-DE" sz="3200" b="1" dirty="0" err="1" smtClean="0">
                <a:latin typeface="Arial" panose="020B0604020202020204" pitchFamily="34" charset="0"/>
                <a:cs typeface="Arial" panose="020B0604020202020204" pitchFamily="34" charset="0"/>
              </a:rPr>
              <a:t>bb</a:t>
            </a:r>
            <a:r>
              <a:rPr lang="de-DE" sz="3200" b="1" dirty="0">
                <a:latin typeface="Arial" panose="020B0604020202020204" pitchFamily="34" charset="0"/>
                <a:cs typeface="Arial" panose="020B0604020202020204" pitchFamily="34" charset="0"/>
              </a:rPr>
              <a:t>) Gemeinsame </a:t>
            </a:r>
            <a:r>
              <a:rPr lang="de-DE" sz="3200" b="1" dirty="0" smtClean="0">
                <a:latin typeface="Arial" panose="020B0604020202020204" pitchFamily="34" charset="0"/>
                <a:cs typeface="Arial" panose="020B0604020202020204" pitchFamily="34" charset="0"/>
              </a:rPr>
              <a:t>Tatausführung? </a:t>
            </a:r>
            <a:endParaRPr lang="de-DE" sz="3200" dirty="0">
              <a:latin typeface="Arial" panose="020B0604020202020204" pitchFamily="34" charset="0"/>
              <a:cs typeface="Arial" panose="020B0604020202020204" pitchFamily="34" charset="0"/>
            </a:endParaRPr>
          </a:p>
          <a:p>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Literatur</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Tatherrschaft?</a:t>
            </a:r>
          </a:p>
          <a:p>
            <a:r>
              <a:rPr lang="de-DE" sz="3200" dirty="0" smtClean="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a) die mehr faktisch verstandene Tatherrschaftslehre</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wesentliche </a:t>
            </a:r>
            <a:r>
              <a:rPr lang="de-DE" sz="3200" dirty="0">
                <a:latin typeface="Arial" panose="020B0604020202020204" pitchFamily="34" charset="0"/>
                <a:cs typeface="Arial" panose="020B0604020202020204" pitchFamily="34" charset="0"/>
              </a:rPr>
              <a:t>Mitwirkung im eigentlichen Ausführungsstadium,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A kann kein </a:t>
            </a:r>
            <a:r>
              <a:rPr lang="de-DE" sz="3200" dirty="0">
                <a:latin typeface="Arial" panose="020B0604020202020204" pitchFamily="34" charset="0"/>
                <a:cs typeface="Arial" panose="020B0604020202020204" pitchFamily="34" charset="0"/>
              </a:rPr>
              <a:t>Mittäter </a:t>
            </a:r>
            <a:r>
              <a:rPr lang="de-DE" sz="3200" dirty="0" smtClean="0">
                <a:latin typeface="Arial" panose="020B0604020202020204" pitchFamily="34" charset="0"/>
                <a:cs typeface="Arial" panose="020B0604020202020204" pitchFamily="34" charset="0"/>
              </a:rPr>
              <a:t>sein</a:t>
            </a:r>
          </a:p>
          <a:p>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b) die normativ verstandene Tatherrschaftslehre</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a:t>
            </a:r>
            <a:r>
              <a:rPr lang="de-DE" sz="3200" dirty="0">
                <a:latin typeface="Arial" panose="020B0604020202020204" pitchFamily="34" charset="0"/>
                <a:cs typeface="Arial" panose="020B0604020202020204" pitchFamily="34" charset="0"/>
              </a:rPr>
              <a:t>Minus“ im Ausführungsstadium durch ein „Plus“ bei der Planung </a:t>
            </a:r>
            <a:r>
              <a:rPr lang="de-DE" sz="3200" dirty="0" smtClean="0">
                <a:latin typeface="Arial" panose="020B0604020202020204" pitchFamily="34" charset="0"/>
                <a:cs typeface="Arial" panose="020B0604020202020204" pitchFamily="34" charset="0"/>
              </a:rPr>
              <a:t>ausgeglichen</a:t>
            </a:r>
          </a:p>
        </p:txBody>
      </p:sp>
    </p:spTree>
    <p:extLst>
      <p:ext uri="{BB962C8B-B14F-4D97-AF65-F5344CB8AC3E}">
        <p14:creationId xmlns:p14="http://schemas.microsoft.com/office/powerpoint/2010/main" val="26709423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dirty="0" smtClean="0">
                <a:latin typeface="Arial" panose="020B0604020202020204" pitchFamily="34" charset="0"/>
                <a:cs typeface="Arial" panose="020B0604020202020204" pitchFamily="34" charset="0"/>
              </a:rPr>
              <a:t>Reicht hier für Mittäterschaft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(2) Rechtsprechung</a:t>
            </a:r>
            <a:endParaRPr lang="de-DE" sz="3200" dirty="0">
              <a:latin typeface="Arial" panose="020B0604020202020204" pitchFamily="34" charset="0"/>
              <a:cs typeface="Arial" panose="020B0604020202020204" pitchFamily="34" charset="0"/>
            </a:endParaRPr>
          </a:p>
          <a:p>
            <a:r>
              <a:rPr lang="de-DE" sz="3200" i="1" dirty="0" err="1" smtClean="0">
                <a:latin typeface="Arial" panose="020B0604020202020204" pitchFamily="34" charset="0"/>
                <a:cs typeface="Arial" panose="020B0604020202020204" pitchFamily="34" charset="0"/>
              </a:rPr>
              <a:t>animus</a:t>
            </a:r>
            <a:r>
              <a:rPr lang="de-DE" sz="3200" i="1" dirty="0" smtClean="0">
                <a:latin typeface="Arial" panose="020B0604020202020204" pitchFamily="34" charset="0"/>
                <a:cs typeface="Arial" panose="020B0604020202020204" pitchFamily="34" charset="0"/>
              </a:rPr>
              <a:t> </a:t>
            </a:r>
            <a:r>
              <a:rPr lang="de-DE" sz="3200" i="1" dirty="0" err="1" smtClean="0">
                <a:latin typeface="Arial" panose="020B0604020202020204" pitchFamily="34" charset="0"/>
                <a:cs typeface="Arial" panose="020B0604020202020204" pitchFamily="34" charset="0"/>
              </a:rPr>
              <a:t>auctoris</a:t>
            </a:r>
            <a:r>
              <a:rPr lang="de-DE" sz="3200" i="1" dirty="0" smtClean="0">
                <a:latin typeface="Arial" panose="020B0604020202020204" pitchFamily="34" charset="0"/>
                <a:cs typeface="Arial" panose="020B0604020202020204" pitchFamily="34" charset="0"/>
              </a:rPr>
              <a:t> +</a:t>
            </a:r>
          </a:p>
          <a:p>
            <a:r>
              <a:rPr lang="de-DE" sz="3200" dirty="0" smtClean="0">
                <a:latin typeface="Arial" panose="020B0604020202020204" pitchFamily="34" charset="0"/>
                <a:cs typeface="Arial" panose="020B0604020202020204" pitchFamily="34" charset="0"/>
              </a:rPr>
              <a:t>Mittäterschaft +</a:t>
            </a:r>
            <a:endParaRPr lang="de-DE" sz="3200" dirty="0">
              <a:latin typeface="Arial" panose="020B0604020202020204" pitchFamily="34" charset="0"/>
              <a:cs typeface="Arial" panose="020B0604020202020204" pitchFamily="34" charset="0"/>
            </a:endParaRPr>
          </a:p>
          <a:p>
            <a:r>
              <a:rPr lang="de-DE" sz="3200" b="1" i="1" u="sng" dirty="0">
                <a:latin typeface="Arial" panose="020B0604020202020204" pitchFamily="34" charset="0"/>
                <a:cs typeface="Arial" panose="020B0604020202020204" pitchFamily="34" charset="0"/>
              </a:rPr>
              <a:t>Anm.:</a:t>
            </a:r>
            <a:r>
              <a:rPr lang="de-DE" sz="3200" i="1" dirty="0">
                <a:latin typeface="Arial" panose="020B0604020202020204" pitchFamily="34" charset="0"/>
                <a:cs typeface="Arial" panose="020B0604020202020204" pitchFamily="34" charset="0"/>
              </a:rPr>
              <a:t> A.A ist </a:t>
            </a:r>
            <a:r>
              <a:rPr lang="de-DE" sz="3200" i="1" dirty="0" smtClean="0">
                <a:latin typeface="Arial" panose="020B0604020202020204" pitchFamily="34" charset="0"/>
                <a:cs typeface="Arial" panose="020B0604020202020204" pitchFamily="34" charset="0"/>
              </a:rPr>
              <a:t>selbstverständlich </a:t>
            </a:r>
            <a:r>
              <a:rPr lang="de-DE" sz="3200" i="1" dirty="0">
                <a:latin typeface="Arial" panose="020B0604020202020204" pitchFamily="34" charset="0"/>
                <a:cs typeface="Arial" panose="020B0604020202020204" pitchFamily="34" charset="0"/>
              </a:rPr>
              <a:t>vertretbar.</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c) </a:t>
            </a:r>
            <a:r>
              <a:rPr lang="de-DE" sz="3200" b="1" dirty="0" smtClean="0">
                <a:latin typeface="Arial" panose="020B0604020202020204" pitchFamily="34" charset="0"/>
                <a:cs typeface="Arial" panose="020B0604020202020204" pitchFamily="34" charset="0"/>
              </a:rPr>
              <a:t>Ergebnis:</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 hat die Geldscheine weggenommen.</a:t>
            </a:r>
          </a:p>
          <a:p>
            <a:r>
              <a:rPr lang="de-DE" sz="3200" b="1" dirty="0">
                <a:latin typeface="Arial" panose="020B0604020202020204" pitchFamily="34" charset="0"/>
                <a:cs typeface="Arial" panose="020B0604020202020204" pitchFamily="34" charset="0"/>
              </a:rPr>
              <a:t>II. Subjektiver </a:t>
            </a:r>
            <a:r>
              <a:rPr lang="de-DE" sz="3200" b="1" dirty="0" smtClean="0">
                <a:latin typeface="Arial" panose="020B0604020202020204" pitchFamily="34" charset="0"/>
                <a:cs typeface="Arial" panose="020B0604020202020204" pitchFamily="34" charset="0"/>
              </a:rPr>
              <a:t>Tatbestand: </a:t>
            </a:r>
            <a:r>
              <a:rPr lang="de-DE" sz="3200" dirty="0" smtClean="0">
                <a:latin typeface="Arial" panose="020B0604020202020204" pitchFamily="34" charset="0"/>
                <a:cs typeface="Arial" panose="020B0604020202020204" pitchFamily="34" charset="0"/>
              </a:rPr>
              <a:t>unproblematisch</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III. Rechtswidrigkeit und Schuld </a:t>
            </a:r>
            <a:r>
              <a:rPr lang="de-DE" sz="3200" b="1"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Strafantrag gemäß § 247 </a:t>
            </a:r>
            <a:r>
              <a:rPr lang="de-DE" sz="3200" b="1" dirty="0" smtClean="0">
                <a:latin typeface="Arial" panose="020B0604020202020204" pitchFamily="34" charset="0"/>
                <a:cs typeface="Arial" panose="020B0604020202020204" pitchFamily="34" charset="0"/>
              </a:rPr>
              <a:t>StGB?</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6653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b="1" dirty="0" smtClean="0">
                <a:latin typeface="Arial" panose="020B0604020202020204" pitchFamily="34" charset="0"/>
                <a:cs typeface="Arial" panose="020B0604020202020204" pitchFamily="34" charset="0"/>
              </a:rPr>
              <a:t>Strafantrag erforderlich?</a:t>
            </a:r>
          </a:p>
          <a:p>
            <a:r>
              <a:rPr lang="de-DE" sz="3200" dirty="0" smtClean="0">
                <a:latin typeface="Arial" panose="020B0604020202020204" pitchFamily="34" charset="0"/>
                <a:cs typeface="Arial" panose="020B0604020202020204" pitchFamily="34" charset="0"/>
              </a:rPr>
              <a:t>zwingende Strafverfolgungsvoraussetzung</a:t>
            </a:r>
          </a:p>
          <a:p>
            <a:r>
              <a:rPr lang="de-DE" sz="3200" dirty="0" smtClean="0">
                <a:latin typeface="Arial" panose="020B0604020202020204" pitchFamily="34" charset="0"/>
                <a:cs typeface="Arial" panose="020B0604020202020204" pitchFamily="34" charset="0"/>
              </a:rPr>
              <a:t>§</a:t>
            </a:r>
            <a:r>
              <a:rPr lang="de-DE" sz="3200" dirty="0">
                <a:latin typeface="Arial" panose="020B0604020202020204" pitchFamily="34" charset="0"/>
                <a:cs typeface="Arial" panose="020B0604020202020204" pitchFamily="34" charset="0"/>
              </a:rPr>
              <a:t> 247 StGB ist anwendbar, wenn durch den Diebstahl „ein </a:t>
            </a:r>
            <a:r>
              <a:rPr lang="de-DE" sz="3200" b="1" dirty="0">
                <a:latin typeface="Arial" panose="020B0604020202020204" pitchFamily="34" charset="0"/>
                <a:cs typeface="Arial" panose="020B0604020202020204" pitchFamily="34" charset="0"/>
              </a:rPr>
              <a:t>Angehöriger</a:t>
            </a:r>
            <a:r>
              <a:rPr lang="de-DE" sz="3200" dirty="0">
                <a:latin typeface="Arial" panose="020B0604020202020204" pitchFamily="34" charset="0"/>
                <a:cs typeface="Arial" panose="020B0604020202020204" pitchFamily="34" charset="0"/>
              </a:rPr>
              <a:t> ... verletzt“ worden ist. Der Begriff des „Angehörigen“ ist in § 11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a) StGB gesetzlich bestimmt. M ist die Mutter der E, von der A geschieden worden ist.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Kein </a:t>
            </a:r>
            <a:r>
              <a:rPr lang="de-DE" sz="3200" dirty="0">
                <a:latin typeface="Arial" panose="020B0604020202020204" pitchFamily="34" charset="0"/>
                <a:cs typeface="Arial" panose="020B0604020202020204" pitchFamily="34" charset="0"/>
              </a:rPr>
              <a:t>in der Legaldefinition ausdrücklich genanntes Verhältnis („Ehegatte“ etc.) </a:t>
            </a:r>
            <a:endParaRPr lang="de-DE" sz="3200" dirty="0" smtClean="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M ist aber </a:t>
            </a:r>
            <a:r>
              <a:rPr lang="de-DE" sz="3200" b="1" dirty="0">
                <a:latin typeface="Arial" panose="020B0604020202020204" pitchFamily="34" charset="0"/>
                <a:cs typeface="Arial" panose="020B0604020202020204" pitchFamily="34" charset="0"/>
              </a:rPr>
              <a:t>mit ihrer Tochter E </a:t>
            </a:r>
            <a:r>
              <a:rPr lang="de-DE" sz="3200" dirty="0">
                <a:latin typeface="Arial" panose="020B0604020202020204" pitchFamily="34" charset="0"/>
                <a:cs typeface="Arial" panose="020B0604020202020204" pitchFamily="34" charset="0"/>
              </a:rPr>
              <a:t>nach § 1589 Abs. 1 S. 1 BGB „in gerader Linie verwandt“. </a:t>
            </a:r>
            <a:r>
              <a:rPr lang="de-DE" sz="3200" b="1" dirty="0">
                <a:latin typeface="Arial" panose="020B0604020202020204" pitchFamily="34" charset="0"/>
                <a:cs typeface="Arial" panose="020B0604020202020204" pitchFamily="34" charset="0"/>
              </a:rPr>
              <a:t>Während der Ehe </a:t>
            </a:r>
            <a:r>
              <a:rPr lang="de-DE" sz="3200" dirty="0">
                <a:latin typeface="Arial" panose="020B0604020202020204" pitchFamily="34" charset="0"/>
                <a:cs typeface="Arial" panose="020B0604020202020204" pitchFamily="34" charset="0"/>
              </a:rPr>
              <a:t>mit E war A nach § 1590 Abs. 1 S. 1 BGB mit seiner Schwiegermutter M </a:t>
            </a:r>
            <a:r>
              <a:rPr lang="de-DE" sz="3200" b="1" dirty="0">
                <a:latin typeface="Arial" panose="020B0604020202020204" pitchFamily="34" charset="0"/>
                <a:cs typeface="Arial" panose="020B0604020202020204" pitchFamily="34" charset="0"/>
              </a:rPr>
              <a:t>„verschwägert“</a:t>
            </a:r>
          </a:p>
          <a:p>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96786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dirty="0" smtClean="0">
                <a:latin typeface="Arial" panose="020B0604020202020204" pitchFamily="34" charset="0"/>
                <a:cs typeface="Arial" panose="020B0604020202020204" pitchFamily="34" charset="0"/>
              </a:rPr>
              <a:t>Schwägerschaft </a:t>
            </a:r>
            <a:r>
              <a:rPr lang="de-DE" sz="3200" dirty="0">
                <a:latin typeface="Arial" panose="020B0604020202020204" pitchFamily="34" charset="0"/>
                <a:cs typeface="Arial" panose="020B0604020202020204" pitchFamily="34" charset="0"/>
              </a:rPr>
              <a:t>nach Linie und Grad </a:t>
            </a:r>
            <a:r>
              <a:rPr lang="de-DE" sz="3200" b="1" dirty="0">
                <a:latin typeface="Arial" panose="020B0604020202020204" pitchFamily="34" charset="0"/>
                <a:cs typeface="Arial" panose="020B0604020202020204" pitchFamily="34" charset="0"/>
              </a:rPr>
              <a:t>dauert nach </a:t>
            </a:r>
            <a:r>
              <a:rPr lang="de-DE" sz="3200" b="1" dirty="0" smtClean="0">
                <a:latin typeface="Arial" panose="020B0604020202020204" pitchFamily="34" charset="0"/>
                <a:cs typeface="Arial" panose="020B0604020202020204" pitchFamily="34" charset="0"/>
              </a:rPr>
              <a:t/>
            </a:r>
            <a:br>
              <a:rPr lang="de-DE" sz="3200" b="1" dirty="0" smtClean="0">
                <a:latin typeface="Arial" panose="020B0604020202020204" pitchFamily="34" charset="0"/>
                <a:cs typeface="Arial" panose="020B0604020202020204" pitchFamily="34" charset="0"/>
              </a:rPr>
            </a:br>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 1590 Abs. 2 BGB </a:t>
            </a:r>
            <a:r>
              <a:rPr lang="de-DE" sz="3200" b="1" dirty="0" smtClean="0">
                <a:latin typeface="Arial" panose="020B0604020202020204" pitchFamily="34" charset="0"/>
                <a:cs typeface="Arial" panose="020B0604020202020204" pitchFamily="34" charset="0"/>
              </a:rPr>
              <a:t>fort</a:t>
            </a:r>
            <a:r>
              <a:rPr lang="de-DE" sz="3200" dirty="0">
                <a:latin typeface="Arial" panose="020B0604020202020204" pitchFamily="34" charset="0"/>
                <a:cs typeface="Arial" panose="020B0604020202020204" pitchFamily="34" charset="0"/>
              </a:rPr>
              <a:t>, wenn die Ehe (wie hier) aufgelöst worden </a:t>
            </a:r>
            <a:r>
              <a:rPr lang="de-DE" sz="3200" dirty="0" smtClean="0">
                <a:latin typeface="Arial" panose="020B0604020202020204" pitchFamily="34" charset="0"/>
                <a:cs typeface="Arial" panose="020B0604020202020204" pitchFamily="34" charset="0"/>
              </a:rPr>
              <a:t>ist!</a:t>
            </a:r>
          </a:p>
          <a:p>
            <a:r>
              <a:rPr lang="de-DE" sz="3200" dirty="0" smtClean="0">
                <a:latin typeface="Arial" panose="020B0604020202020204" pitchFamily="34" charset="0"/>
                <a:cs typeface="Arial" panose="020B0604020202020204" pitchFamily="34" charset="0"/>
              </a:rPr>
              <a:t>Danach </a:t>
            </a:r>
            <a:r>
              <a:rPr lang="de-DE" sz="3200" dirty="0">
                <a:latin typeface="Arial" panose="020B0604020202020204" pitchFamily="34" charset="0"/>
                <a:cs typeface="Arial" panose="020B0604020202020204" pitchFamily="34" charset="0"/>
              </a:rPr>
              <a:t>ist A „Angehöriger“ der M im Sinne des § 11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a) </a:t>
            </a:r>
            <a:r>
              <a:rPr lang="de-DE" sz="3200" dirty="0" smtClean="0">
                <a:latin typeface="Arial" panose="020B0604020202020204" pitchFamily="34" charset="0"/>
                <a:cs typeface="Arial" panose="020B0604020202020204" pitchFamily="34" charset="0"/>
              </a:rPr>
              <a:t>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Aber: </a:t>
            </a:r>
            <a:r>
              <a:rPr lang="de-DE" sz="3200" b="1" dirty="0" err="1">
                <a:latin typeface="Arial" panose="020B0604020202020204" pitchFamily="34" charset="0"/>
                <a:cs typeface="Arial" panose="020B0604020202020204" pitchFamily="34" charset="0"/>
              </a:rPr>
              <a:t>antragsberechtigte</a:t>
            </a:r>
            <a:r>
              <a:rPr lang="de-DE" sz="3200" dirty="0">
                <a:latin typeface="Arial" panose="020B0604020202020204" pitchFamily="34" charset="0"/>
                <a:cs typeface="Arial" panose="020B0604020202020204" pitchFamily="34" charset="0"/>
              </a:rPr>
              <a:t> M </a:t>
            </a:r>
            <a:r>
              <a:rPr lang="de-DE" sz="3200" dirty="0" smtClean="0">
                <a:latin typeface="Arial" panose="020B0604020202020204" pitchFamily="34" charset="0"/>
                <a:cs typeface="Arial" panose="020B0604020202020204" pitchFamily="34" charset="0"/>
              </a:rPr>
              <a:t>verstorben</a:t>
            </a:r>
          </a:p>
          <a:p>
            <a:r>
              <a:rPr lang="de-DE" sz="3200" dirty="0" smtClean="0">
                <a:latin typeface="Arial" panose="020B0604020202020204" pitchFamily="34" charset="0"/>
                <a:cs typeface="Arial" panose="020B0604020202020204" pitchFamily="34" charset="0"/>
              </a:rPr>
              <a:t>Übergang </a:t>
            </a:r>
            <a:r>
              <a:rPr lang="de-DE" sz="3200" dirty="0">
                <a:latin typeface="Arial" panose="020B0604020202020204" pitchFamily="34" charset="0"/>
                <a:cs typeface="Arial" panose="020B0604020202020204" pitchFamily="34" charset="0"/>
              </a:rPr>
              <a:t>ihres Antragsrechtes nach § 77 Abs. 2 S. 1 StGB auf ihre leibliche Tochter E als „einzige Hinterbliebene</a:t>
            </a:r>
            <a:r>
              <a:rPr lang="de-DE" sz="3200" dirty="0" smtClean="0">
                <a:latin typeface="Arial" panose="020B0604020202020204" pitchFamily="34" charset="0"/>
                <a:cs typeface="Arial" panose="020B0604020202020204" pitchFamily="34" charset="0"/>
              </a:rPr>
              <a:t>“?</a:t>
            </a:r>
          </a:p>
          <a:p>
            <a:r>
              <a:rPr lang="de-DE" sz="3200" dirty="0" smtClean="0">
                <a:latin typeface="Arial" panose="020B0604020202020204" pitchFamily="34" charset="0"/>
                <a:cs typeface="Arial" panose="020B0604020202020204" pitchFamily="34" charset="0"/>
              </a:rPr>
              <a:t>nur </a:t>
            </a:r>
            <a:r>
              <a:rPr lang="de-DE" sz="3200" dirty="0">
                <a:latin typeface="Arial" panose="020B0604020202020204" pitchFamily="34" charset="0"/>
                <a:cs typeface="Arial" panose="020B0604020202020204" pitchFamily="34" charset="0"/>
              </a:rPr>
              <a:t>vorgesehen „in den Fällen, die das Gesetz bestimmt</a:t>
            </a:r>
            <a:r>
              <a:rPr lang="de-DE" sz="3200" dirty="0" smtClean="0">
                <a:latin typeface="Arial" panose="020B0604020202020204" pitchFamily="34" charset="0"/>
                <a:cs typeface="Arial" panose="020B0604020202020204" pitchFamily="34" charset="0"/>
              </a:rPr>
              <a:t>“.</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Im Unterschied etwa zu § 230 Abs. 1 S. 2 StGB </a:t>
            </a:r>
            <a:r>
              <a:rPr lang="de-DE" sz="3200" b="1" dirty="0">
                <a:latin typeface="Arial" panose="020B0604020202020204" pitchFamily="34" charset="0"/>
                <a:cs typeface="Arial" panose="020B0604020202020204" pitchFamily="34" charset="0"/>
              </a:rPr>
              <a:t>sieht </a:t>
            </a:r>
            <a:r>
              <a:rPr lang="de-DE" sz="3200" b="1" dirty="0" smtClean="0">
                <a:latin typeface="Arial" panose="020B0604020202020204" pitchFamily="34" charset="0"/>
                <a:cs typeface="Arial" panose="020B0604020202020204" pitchFamily="34" charset="0"/>
              </a:rPr>
              <a:t/>
            </a:r>
            <a:br>
              <a:rPr lang="de-DE" sz="3200" b="1" dirty="0" smtClean="0">
                <a:latin typeface="Arial" panose="020B0604020202020204" pitchFamily="34" charset="0"/>
                <a:cs typeface="Arial" panose="020B0604020202020204" pitchFamily="34" charset="0"/>
              </a:rPr>
            </a:br>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 247 StGB einen derartigen Übergang nicht </a:t>
            </a:r>
            <a:r>
              <a:rPr lang="de-DE" sz="3200" b="1" dirty="0" smtClean="0">
                <a:latin typeface="Arial" panose="020B0604020202020204" pitchFamily="34" charset="0"/>
                <a:cs typeface="Arial" panose="020B0604020202020204" pitchFamily="34" charset="0"/>
              </a:rPr>
              <a:t>vor</a:t>
            </a:r>
          </a:p>
          <a:p>
            <a:r>
              <a:rPr lang="de-DE" sz="3200" dirty="0" smtClean="0">
                <a:latin typeface="Arial" panose="020B0604020202020204" pitchFamily="34" charset="0"/>
                <a:cs typeface="Arial" panose="020B0604020202020204" pitchFamily="34" charset="0"/>
              </a:rPr>
              <a:t>E </a:t>
            </a:r>
            <a:r>
              <a:rPr lang="de-DE" sz="3200" dirty="0">
                <a:latin typeface="Arial" panose="020B0604020202020204" pitchFamily="34" charset="0"/>
                <a:cs typeface="Arial" panose="020B0604020202020204" pitchFamily="34" charset="0"/>
              </a:rPr>
              <a:t>als Alleinerbin durch den Diebstahl </a:t>
            </a:r>
            <a:r>
              <a:rPr lang="de-DE" sz="3200" i="1" dirty="0">
                <a:latin typeface="Arial" panose="020B0604020202020204" pitchFamily="34" charset="0"/>
                <a:cs typeface="Arial" panose="020B0604020202020204" pitchFamily="34" charset="0"/>
              </a:rPr>
              <a:t>selbst</a:t>
            </a:r>
            <a:r>
              <a:rPr lang="de-DE" sz="3200" dirty="0">
                <a:latin typeface="Arial" panose="020B0604020202020204" pitchFamily="34" charset="0"/>
                <a:cs typeface="Arial" panose="020B0604020202020204" pitchFamily="34" charset="0"/>
              </a:rPr>
              <a:t> </a:t>
            </a:r>
            <a:r>
              <a:rPr lang="de-DE" sz="3200" dirty="0" smtClean="0">
                <a:latin typeface="Arial" panose="020B0604020202020204" pitchFamily="34" charset="0"/>
                <a:cs typeface="Arial" panose="020B0604020202020204" pitchFamily="34" charset="0"/>
              </a:rPr>
              <a:t>verletzt?</a:t>
            </a:r>
          </a:p>
          <a:p>
            <a:r>
              <a:rPr lang="de-DE" sz="3200" dirty="0" smtClean="0">
                <a:latin typeface="Arial" panose="020B0604020202020204" pitchFamily="34" charset="0"/>
                <a:cs typeface="Arial" panose="020B0604020202020204" pitchFamily="34" charset="0"/>
              </a:rPr>
              <a:t>Für Verletzteneigenschaft </a:t>
            </a:r>
            <a:r>
              <a:rPr lang="de-DE" sz="3200" dirty="0">
                <a:latin typeface="Arial" panose="020B0604020202020204" pitchFamily="34" charset="0"/>
                <a:cs typeface="Arial" panose="020B0604020202020204" pitchFamily="34" charset="0"/>
              </a:rPr>
              <a:t>ist der </a:t>
            </a:r>
            <a:r>
              <a:rPr lang="de-DE" sz="3200" i="1" dirty="0">
                <a:latin typeface="Arial" panose="020B0604020202020204" pitchFamily="34" charset="0"/>
                <a:cs typeface="Arial" panose="020B0604020202020204" pitchFamily="34" charset="0"/>
              </a:rPr>
              <a:t>Zeitpunkt der Tat</a:t>
            </a:r>
            <a:r>
              <a:rPr lang="de-DE" sz="3200" dirty="0">
                <a:latin typeface="Arial" panose="020B0604020202020204" pitchFamily="34" charset="0"/>
                <a:cs typeface="Arial" panose="020B0604020202020204" pitchFamily="34" charset="0"/>
              </a:rPr>
              <a:t> </a:t>
            </a:r>
            <a:r>
              <a:rPr lang="de-DE" sz="3200" dirty="0" smtClean="0">
                <a:latin typeface="Arial" panose="020B0604020202020204" pitchFamily="34" charset="0"/>
                <a:cs typeface="Arial" panose="020B0604020202020204" pitchFamily="34" charset="0"/>
              </a:rPr>
              <a:t>maßgeblich</a:t>
            </a:r>
          </a:p>
        </p:txBody>
      </p:sp>
    </p:spTree>
    <p:extLst>
      <p:ext uri="{BB962C8B-B14F-4D97-AF65-F5344CB8AC3E}">
        <p14:creationId xmlns:p14="http://schemas.microsoft.com/office/powerpoint/2010/main" val="3570303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dirty="0" smtClean="0">
                <a:latin typeface="Arial" panose="020B0604020202020204" pitchFamily="34" charset="0"/>
                <a:cs typeface="Arial" panose="020B0604020202020204" pitchFamily="34" charset="0"/>
              </a:rPr>
              <a:t>Hier Wohnungseinbruchsdiebstahl </a:t>
            </a:r>
            <a:r>
              <a:rPr lang="de-DE" sz="3200" b="1" dirty="0">
                <a:latin typeface="Arial" panose="020B0604020202020204" pitchFamily="34" charset="0"/>
                <a:cs typeface="Arial" panose="020B0604020202020204" pitchFamily="34" charset="0"/>
              </a:rPr>
              <a:t>vor</a:t>
            </a:r>
            <a:r>
              <a:rPr lang="de-DE" sz="3200" dirty="0">
                <a:latin typeface="Arial" panose="020B0604020202020204" pitchFamily="34" charset="0"/>
                <a:cs typeface="Arial" panose="020B0604020202020204" pitchFamily="34" charset="0"/>
              </a:rPr>
              <a:t> dem Eintritt des Erbfalls </a:t>
            </a:r>
            <a:r>
              <a:rPr lang="de-DE" sz="3200" dirty="0" smtClean="0">
                <a:latin typeface="Arial" panose="020B0604020202020204" pitchFamily="34" charset="0"/>
                <a:cs typeface="Arial" panose="020B0604020202020204" pitchFamily="34" charset="0"/>
              </a:rPr>
              <a:t>vollendet!</a:t>
            </a:r>
          </a:p>
          <a:p>
            <a:r>
              <a:rPr lang="de-DE" sz="3200" dirty="0" smtClean="0">
                <a:latin typeface="Arial" panose="020B0604020202020204" pitchFamily="34" charset="0"/>
                <a:cs typeface="Arial" panose="020B0604020202020204" pitchFamily="34" charset="0"/>
              </a:rPr>
              <a:t>E </a:t>
            </a:r>
            <a:r>
              <a:rPr lang="de-DE" sz="3200" dirty="0">
                <a:latin typeface="Arial" panose="020B0604020202020204" pitchFamily="34" charset="0"/>
                <a:cs typeface="Arial" panose="020B0604020202020204" pitchFamily="34" charset="0"/>
              </a:rPr>
              <a:t>kann </a:t>
            </a:r>
            <a:r>
              <a:rPr lang="de-DE" sz="3200" dirty="0" smtClean="0">
                <a:latin typeface="Arial" panose="020B0604020202020204" pitchFamily="34" charset="0"/>
                <a:cs typeface="Arial" panose="020B0604020202020204" pitchFamily="34" charset="0"/>
              </a:rPr>
              <a:t>daher nicht </a:t>
            </a:r>
            <a:r>
              <a:rPr lang="de-DE" sz="3200" dirty="0">
                <a:latin typeface="Arial" panose="020B0604020202020204" pitchFamily="34" charset="0"/>
                <a:cs typeface="Arial" panose="020B0604020202020204" pitchFamily="34" charset="0"/>
              </a:rPr>
              <a:t>selbst Verletzte sein</a:t>
            </a:r>
            <a:r>
              <a:rPr lang="de-DE" sz="3200" dirty="0" smtClean="0">
                <a:latin typeface="Arial" panose="020B0604020202020204" pitchFamily="34" charset="0"/>
                <a:cs typeface="Arial" panose="020B0604020202020204" pitchFamily="34" charset="0"/>
              </a:rPr>
              <a:t>.</a:t>
            </a:r>
          </a:p>
          <a:p>
            <a:r>
              <a:rPr lang="de-DE" sz="3200" dirty="0" smtClean="0">
                <a:latin typeface="Arial" panose="020B0604020202020204" pitchFamily="34" charset="0"/>
                <a:cs typeface="Arial" panose="020B0604020202020204" pitchFamily="34" charset="0"/>
              </a:rPr>
              <a:t>§</a:t>
            </a:r>
            <a:r>
              <a:rPr lang="de-DE" sz="3200" dirty="0">
                <a:latin typeface="Arial" panose="020B0604020202020204" pitchFamily="34" charset="0"/>
                <a:cs typeface="Arial" panose="020B0604020202020204" pitchFamily="34" charset="0"/>
              </a:rPr>
              <a:t> 247 StGB </a:t>
            </a:r>
            <a:r>
              <a:rPr lang="de-DE" sz="3200" dirty="0" smtClean="0">
                <a:latin typeface="Arial" panose="020B0604020202020204" pitchFamily="34" charset="0"/>
                <a:cs typeface="Arial" panose="020B0604020202020204" pitchFamily="34" charset="0"/>
              </a:rPr>
              <a:t>–, mangels Antragsberechtigung </a:t>
            </a:r>
            <a:r>
              <a:rPr lang="de-DE" sz="3200" dirty="0">
                <a:latin typeface="Arial" panose="020B0604020202020204" pitchFamily="34" charset="0"/>
                <a:cs typeface="Arial" panose="020B0604020202020204" pitchFamily="34" charset="0"/>
              </a:rPr>
              <a:t>für das Stellen eines </a:t>
            </a:r>
            <a:r>
              <a:rPr lang="de-DE" sz="3200" dirty="0" smtClean="0">
                <a:latin typeface="Arial" panose="020B0604020202020204" pitchFamily="34" charset="0"/>
                <a:cs typeface="Arial" panose="020B0604020202020204" pitchFamily="34" charset="0"/>
              </a:rPr>
              <a:t>Strafantrags</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V.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242 Abs. 1, 244 Abs. 1 Nr. 3, 25 Abs. 2 </a:t>
            </a:r>
            <a:r>
              <a:rPr lang="de-DE" sz="3200" dirty="0" smtClean="0">
                <a:latin typeface="Arial" panose="020B0604020202020204" pitchFamily="34" charset="0"/>
                <a:cs typeface="Arial" panose="020B0604020202020204" pitchFamily="34" charset="0"/>
              </a:rPr>
              <a:t>StGB – </a:t>
            </a:r>
          </a:p>
          <a:p>
            <a:r>
              <a:rPr lang="de-DE" sz="3200" b="1" dirty="0" smtClean="0">
                <a:latin typeface="Arial" panose="020B0604020202020204" pitchFamily="34" charset="0"/>
                <a:cs typeface="Arial" panose="020B0604020202020204" pitchFamily="34" charset="0"/>
              </a:rPr>
              <a:t>B</a:t>
            </a:r>
            <a:r>
              <a:rPr lang="de-DE" sz="3200" b="1" dirty="0">
                <a:latin typeface="Arial" panose="020B0604020202020204" pitchFamily="34" charset="0"/>
                <a:cs typeface="Arial" panose="020B0604020202020204" pitchFamily="34" charset="0"/>
              </a:rPr>
              <a:t>. Strafbarkeit wegen Unterschlagung gemäß § 246 Abs. 1 StGB</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Indem A und B sich die Geldscheine „brüderlich“ </a:t>
            </a:r>
            <a:r>
              <a:rPr lang="de-DE" sz="3200" dirty="0" smtClean="0">
                <a:latin typeface="Arial" panose="020B0604020202020204" pitchFamily="34" charset="0"/>
                <a:cs typeface="Arial" panose="020B0604020202020204" pitchFamily="34" charset="0"/>
              </a:rPr>
              <a:t>teilten</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5035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Fremde bewegliche </a:t>
            </a:r>
            <a:r>
              <a:rPr lang="de-DE" sz="3200" b="1" dirty="0" smtClean="0">
                <a:latin typeface="Arial" panose="020B0604020202020204" pitchFamily="34" charset="0"/>
                <a:cs typeface="Arial" panose="020B0604020202020204" pitchFamily="34" charset="0"/>
              </a:rPr>
              <a:t>Sache: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Zueignung</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Tatbestandslösung: </a:t>
            </a:r>
            <a:r>
              <a:rPr lang="de-DE" sz="3200" dirty="0" smtClean="0">
                <a:latin typeface="Arial" panose="020B0604020202020204" pitchFamily="34" charset="0"/>
                <a:cs typeface="Arial" panose="020B0604020202020204" pitchFamily="34" charset="0"/>
              </a:rPr>
              <a:t> </a:t>
            </a:r>
          </a:p>
          <a:p>
            <a:r>
              <a:rPr lang="de-DE" sz="3200" dirty="0" err="1" smtClean="0">
                <a:latin typeface="Arial" panose="020B0604020202020204" pitchFamily="34" charset="0"/>
                <a:cs typeface="Arial" panose="020B0604020202020204" pitchFamily="34" charset="0"/>
              </a:rPr>
              <a:t>BGHSt</a:t>
            </a:r>
            <a:r>
              <a:rPr lang="de-DE" sz="3200" dirty="0" smtClean="0">
                <a:latin typeface="Arial" panose="020B0604020202020204" pitchFamily="34" charset="0"/>
                <a:cs typeface="Arial" panose="020B0604020202020204" pitchFamily="34" charset="0"/>
              </a:rPr>
              <a:t> 14, 38: Täter</a:t>
            </a:r>
            <a:r>
              <a:rPr lang="de-DE" sz="3200" dirty="0">
                <a:latin typeface="Arial" panose="020B0604020202020204" pitchFamily="34" charset="0"/>
                <a:cs typeface="Arial" panose="020B0604020202020204" pitchFamily="34" charset="0"/>
              </a:rPr>
              <a:t>, der sich eine fremde Sache durch eine strafbare Handlung bereits zugeeignet hat, </a:t>
            </a:r>
            <a:r>
              <a:rPr lang="de-DE" sz="3200" dirty="0" smtClean="0">
                <a:latin typeface="Arial" panose="020B0604020202020204" pitchFamily="34" charset="0"/>
                <a:cs typeface="Arial" panose="020B0604020202020204" pitchFamily="34" charset="0"/>
              </a:rPr>
              <a:t>kann sie sich später </a:t>
            </a:r>
            <a:r>
              <a:rPr lang="de-DE" sz="3200" dirty="0">
                <a:latin typeface="Arial" panose="020B0604020202020204" pitchFamily="34" charset="0"/>
                <a:cs typeface="Arial" panose="020B0604020202020204" pitchFamily="34" charset="0"/>
              </a:rPr>
              <a:t>nicht noch einmal tatbestandlich </a:t>
            </a:r>
            <a:r>
              <a:rPr lang="de-DE" sz="3200" dirty="0" smtClean="0">
                <a:latin typeface="Arial" panose="020B0604020202020204" pitchFamily="34" charset="0"/>
                <a:cs typeface="Arial" panose="020B0604020202020204" pitchFamily="34" charset="0"/>
              </a:rPr>
              <a:t>zueignen</a:t>
            </a:r>
            <a:r>
              <a:rPr lang="de-DE" sz="3200" dirty="0">
                <a:latin typeface="Arial" panose="020B0604020202020204" pitchFamily="34" charset="0"/>
                <a:cs typeface="Arial" panose="020B0604020202020204" pitchFamily="34" charset="0"/>
              </a:rPr>
              <a:t>.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A </a:t>
            </a:r>
            <a:r>
              <a:rPr lang="de-DE" sz="3200" dirty="0">
                <a:latin typeface="Arial" panose="020B0604020202020204" pitchFamily="34" charset="0"/>
                <a:cs typeface="Arial" panose="020B0604020202020204" pitchFamily="34" charset="0"/>
              </a:rPr>
              <a:t>könnte jedoch </a:t>
            </a:r>
            <a:r>
              <a:rPr lang="de-DE" sz="3200" i="1" dirty="0">
                <a:latin typeface="Arial" panose="020B0604020202020204" pitchFamily="34" charset="0"/>
                <a:cs typeface="Arial" panose="020B0604020202020204" pitchFamily="34" charset="0"/>
              </a:rPr>
              <a:t>seine</a:t>
            </a:r>
            <a:r>
              <a:rPr lang="de-DE" sz="3200" dirty="0">
                <a:latin typeface="Arial" panose="020B0604020202020204" pitchFamily="34" charset="0"/>
                <a:cs typeface="Arial" panose="020B0604020202020204" pitchFamily="34" charset="0"/>
              </a:rPr>
              <a:t> Herrschaft erstmals mit dem Entgegennehmen der Geldscheine von B ausgeübt haben, so dass für ihn auch erst von diesem Moment an von einer Zueignung gesprochen werden kann.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Dagegen: B </a:t>
            </a:r>
            <a:r>
              <a:rPr lang="de-DE" sz="3200" dirty="0">
                <a:latin typeface="Arial" panose="020B0604020202020204" pitchFamily="34" charset="0"/>
                <a:cs typeface="Arial" panose="020B0604020202020204" pitchFamily="34" charset="0"/>
              </a:rPr>
              <a:t>und A </a:t>
            </a:r>
            <a:r>
              <a:rPr lang="de-DE" sz="3200" dirty="0" smtClean="0">
                <a:latin typeface="Arial" panose="020B0604020202020204" pitchFamily="34" charset="0"/>
                <a:cs typeface="Arial" panose="020B0604020202020204" pitchFamily="34" charset="0"/>
              </a:rPr>
              <a:t>haben </a:t>
            </a:r>
            <a:r>
              <a:rPr lang="de-DE" sz="3200" dirty="0" err="1" smtClean="0">
                <a:latin typeface="Arial" panose="020B0604020202020204" pitchFamily="34" charset="0"/>
                <a:cs typeface="Arial" panose="020B0604020202020204" pitchFamily="34" charset="0"/>
              </a:rPr>
              <a:t>mittäterschaftlich</a:t>
            </a:r>
            <a:r>
              <a:rPr lang="de-DE" sz="3200" dirty="0" smtClean="0">
                <a:latin typeface="Arial" panose="020B0604020202020204" pitchFamily="34" charset="0"/>
                <a:cs typeface="Arial" panose="020B0604020202020204" pitchFamily="34" charset="0"/>
              </a:rPr>
              <a:t> gehandelt.</a:t>
            </a:r>
          </a:p>
          <a:p>
            <a:r>
              <a:rPr lang="de-DE" sz="3200" dirty="0" smtClean="0">
                <a:latin typeface="Arial" panose="020B0604020202020204" pitchFamily="34" charset="0"/>
                <a:cs typeface="Arial" panose="020B0604020202020204" pitchFamily="34" charset="0"/>
              </a:rPr>
              <a:t>Zueignung nach </a:t>
            </a:r>
            <a:r>
              <a:rPr lang="de-DE" sz="3200" dirty="0" err="1">
                <a:latin typeface="Arial" panose="020B0604020202020204" pitchFamily="34" charset="0"/>
                <a:cs typeface="Arial" panose="020B0604020202020204" pitchFamily="34" charset="0"/>
              </a:rPr>
              <a:t>T</a:t>
            </a:r>
            <a:r>
              <a:rPr lang="de-DE" sz="3200" dirty="0" err="1" smtClean="0">
                <a:latin typeface="Arial" panose="020B0604020202020204" pitchFamily="34" charset="0"/>
                <a:cs typeface="Arial" panose="020B0604020202020204" pitchFamily="34" charset="0"/>
              </a:rPr>
              <a:t>blösung</a:t>
            </a:r>
            <a:r>
              <a:rPr lang="de-DE" sz="3200" dirty="0" smtClean="0">
                <a:latin typeface="Arial" panose="020B0604020202020204" pitchFamily="34" charset="0"/>
                <a:cs typeface="Arial" panose="020B0604020202020204" pitchFamily="34" charset="0"/>
              </a:rPr>
              <a:t> -</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361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1. Tatkomplex:</a:t>
            </a:r>
            <a:r>
              <a:rPr lang="de-DE" sz="3200" b="1" dirty="0">
                <a:latin typeface="Arial" panose="020B0604020202020204" pitchFamily="34" charset="0"/>
                <a:cs typeface="Arial" panose="020B0604020202020204" pitchFamily="34" charset="0"/>
              </a:rPr>
              <a:t> „Das Geschehen um die Bankkarte der N“</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Strafbarkeit des A</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A. Strafbarkeit wegen Diebstahls gemäß § 242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Indem A die N in ein freundliches Gespräch verstrickte, in dessen Verlauf er die Bankkarte aus ihrem Tragekorb ergriffen und in seine Jackentasche gesteckt </a:t>
            </a:r>
            <a:r>
              <a:rPr lang="de-DE" sz="3200" dirty="0" smtClean="0">
                <a:latin typeface="Arial" panose="020B0604020202020204" pitchFamily="34" charset="0"/>
                <a:cs typeface="Arial" panose="020B0604020202020204" pitchFamily="34" charset="0"/>
              </a:rPr>
              <a:t>hatte</a:t>
            </a:r>
            <a:r>
              <a:rPr lang="de-DE" sz="3200" b="1" dirty="0">
                <a:latin typeface="Arial" panose="020B0604020202020204" pitchFamily="34" charset="0"/>
                <a:cs typeface="Arial" panose="020B0604020202020204" pitchFamily="34" charset="0"/>
              </a:rPr>
              <a:t>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 Objektiver Tatbestand</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Bankkarte = fremde bewegliche Sache</a:t>
            </a:r>
          </a:p>
          <a:p>
            <a:r>
              <a:rPr lang="de-DE" sz="3200" dirty="0" smtClean="0">
                <a:latin typeface="Arial" panose="020B0604020202020204" pitchFamily="34" charset="0"/>
                <a:cs typeface="Arial" panose="020B0604020202020204" pitchFamily="34" charset="0"/>
              </a:rPr>
              <a:t>Wegnahme?</a:t>
            </a:r>
          </a:p>
          <a:p>
            <a:r>
              <a:rPr lang="de-DE" sz="3200" dirty="0" smtClean="0">
                <a:latin typeface="Arial" panose="020B0604020202020204" pitchFamily="34" charset="0"/>
                <a:cs typeface="Arial" panose="020B0604020202020204" pitchFamily="34" charset="0"/>
              </a:rPr>
              <a:t>N hatte Alleingewahrsam</a:t>
            </a:r>
            <a:r>
              <a:rPr lang="de-DE" sz="3200" dirty="0">
                <a:latin typeface="Arial" panose="020B0604020202020204" pitchFamily="34" charset="0"/>
                <a:cs typeface="Arial" panose="020B0604020202020204" pitchFamily="34" charset="0"/>
              </a:rPr>
              <a:t>, </a:t>
            </a:r>
            <a:r>
              <a:rPr lang="de-DE" sz="3200" dirty="0" smtClean="0">
                <a:latin typeface="Arial" panose="020B0604020202020204" pitchFamily="34" charset="0"/>
                <a:cs typeface="Arial" panose="020B0604020202020204" pitchFamily="34" charset="0"/>
              </a:rPr>
              <a:t>durch </a:t>
            </a:r>
            <a:r>
              <a:rPr lang="de-DE" sz="3200" dirty="0">
                <a:latin typeface="Arial" panose="020B0604020202020204" pitchFamily="34" charset="0"/>
                <a:cs typeface="Arial" panose="020B0604020202020204" pitchFamily="34" charset="0"/>
              </a:rPr>
              <a:t>das achtlose offene Ablegen im Einkaufskorb </a:t>
            </a:r>
            <a:r>
              <a:rPr lang="de-DE" sz="3200" dirty="0" smtClean="0">
                <a:latin typeface="Arial" panose="020B0604020202020204" pitchFamily="34" charset="0"/>
                <a:cs typeface="Arial" panose="020B0604020202020204" pitchFamily="34" charset="0"/>
              </a:rPr>
              <a:t>leicht gelockert</a:t>
            </a:r>
          </a:p>
        </p:txBody>
      </p:sp>
    </p:spTree>
    <p:extLst>
      <p:ext uri="{BB962C8B-B14F-4D97-AF65-F5344CB8AC3E}">
        <p14:creationId xmlns:p14="http://schemas.microsoft.com/office/powerpoint/2010/main" val="232212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1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10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left)">
                                      <p:cBhvr>
                                        <p:cTn id="30" dur="10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left)">
                                      <p:cBhvr>
                                        <p:cTn id="35" dur="10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wipe(left)">
                                      <p:cBhvr>
                                        <p:cTn id="40"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dirty="0" smtClean="0">
                <a:latin typeface="Arial" panose="020B0604020202020204" pitchFamily="34" charset="0"/>
                <a:cs typeface="Arial" panose="020B0604020202020204" pitchFamily="34" charset="0"/>
              </a:rPr>
              <a:t>Nach </a:t>
            </a:r>
            <a:r>
              <a:rPr lang="de-DE" sz="3200" dirty="0">
                <a:latin typeface="Arial" panose="020B0604020202020204" pitchFamily="34" charset="0"/>
                <a:cs typeface="Arial" panose="020B0604020202020204" pitchFamily="34" charset="0"/>
              </a:rPr>
              <a:t>der </a:t>
            </a:r>
            <a:r>
              <a:rPr lang="de-DE" sz="3200" b="1" dirty="0" smtClean="0">
                <a:latin typeface="Arial" panose="020B0604020202020204" pitchFamily="34" charset="0"/>
                <a:cs typeface="Arial" panose="020B0604020202020204" pitchFamily="34" charset="0"/>
              </a:rPr>
              <a:t>Konkurrenzlösung: </a:t>
            </a:r>
            <a:r>
              <a:rPr lang="de-DE" sz="3200" dirty="0" smtClean="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mitbestrafte Nachtat</a:t>
            </a:r>
          </a:p>
          <a:p>
            <a:r>
              <a:rPr lang="de-DE" sz="3200" dirty="0" smtClean="0">
                <a:latin typeface="Arial" panose="020B0604020202020204" pitchFamily="34" charset="0"/>
                <a:cs typeface="Arial" panose="020B0604020202020204" pitchFamily="34" charset="0"/>
              </a:rPr>
              <a:t>Zueignung </a:t>
            </a:r>
            <a:r>
              <a:rPr lang="de-DE" sz="3200" dirty="0">
                <a:latin typeface="Arial" panose="020B0604020202020204" pitchFamily="34" charset="0"/>
                <a:cs typeface="Arial" panose="020B0604020202020204" pitchFamily="34" charset="0"/>
              </a:rPr>
              <a:t>des A </a:t>
            </a:r>
            <a:r>
              <a:rPr lang="de-DE" sz="3200" dirty="0" smtClean="0">
                <a:latin typeface="Arial" panose="020B0604020202020204" pitchFamily="34" charset="0"/>
                <a:cs typeface="Arial" panose="020B0604020202020204" pitchFamily="34" charset="0"/>
              </a:rPr>
              <a:t>+ </a:t>
            </a:r>
          </a:p>
          <a:p>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je nachdem</a:t>
            </a:r>
            <a:endParaRPr lang="de-DE" sz="3200" dirty="0">
              <a:latin typeface="Arial" panose="020B0604020202020204" pitchFamily="34" charset="0"/>
              <a:cs typeface="Arial" panose="020B0604020202020204" pitchFamily="34" charset="0"/>
            </a:endParaRPr>
          </a:p>
          <a:p>
            <a:r>
              <a:rPr lang="de-DE" sz="3200" b="1" u="sng" dirty="0" smtClean="0">
                <a:latin typeface="Arial" panose="020B0604020202020204" pitchFamily="34" charset="0"/>
                <a:cs typeface="Arial" panose="020B0604020202020204" pitchFamily="34" charset="0"/>
              </a:rPr>
              <a:t>3</a:t>
            </a:r>
            <a:r>
              <a:rPr lang="de-DE" sz="3200" b="1" u="sng" dirty="0">
                <a:latin typeface="Arial" panose="020B0604020202020204" pitchFamily="34" charset="0"/>
                <a:cs typeface="Arial" panose="020B0604020202020204" pitchFamily="34" charset="0"/>
              </a:rPr>
              <a:t>. Tatkomplex:</a:t>
            </a:r>
            <a:r>
              <a:rPr lang="de-DE" sz="3200" b="1" dirty="0">
                <a:latin typeface="Arial" panose="020B0604020202020204" pitchFamily="34" charset="0"/>
                <a:cs typeface="Arial" panose="020B0604020202020204" pitchFamily="34" charset="0"/>
              </a:rPr>
              <a:t> „Das Bezahlen der Biere mit dem erbeuteten Geld bei G“</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A. Strafbarkeit wegen Hehlerei gemäß § 259 Abs. 1 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 A </a:t>
            </a:r>
            <a:r>
              <a:rPr lang="de-DE" sz="3200" dirty="0">
                <a:latin typeface="Arial" panose="020B0604020202020204" pitchFamily="34" charset="0"/>
                <a:cs typeface="Arial" panose="020B0604020202020204" pitchFamily="34" charset="0"/>
              </a:rPr>
              <a:t>ist </a:t>
            </a:r>
            <a:r>
              <a:rPr lang="de-DE" sz="3200" dirty="0" smtClean="0">
                <a:latin typeface="Arial" panose="020B0604020202020204" pitchFamily="34" charset="0"/>
                <a:cs typeface="Arial" panose="020B0604020202020204" pitchFamily="34" charset="0"/>
              </a:rPr>
              <a:t>Mittäter </a:t>
            </a:r>
          </a:p>
          <a:p>
            <a:r>
              <a:rPr lang="de-DE" sz="3200" b="1" i="1" u="sng" dirty="0" smtClean="0">
                <a:latin typeface="Arial" panose="020B0604020202020204" pitchFamily="34" charset="0"/>
                <a:cs typeface="Arial" panose="020B0604020202020204" pitchFamily="34" charset="0"/>
              </a:rPr>
              <a:t>Anm</a:t>
            </a:r>
            <a:r>
              <a:rPr lang="de-DE" sz="3200" b="1" i="1" u="sng"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smtClean="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261 Abs. 1 </a:t>
            </a:r>
            <a:r>
              <a:rPr lang="de-DE" sz="3200" i="1" dirty="0" smtClean="0">
                <a:latin typeface="Arial" panose="020B0604020202020204" pitchFamily="34" charset="0"/>
                <a:cs typeface="Arial" panose="020B0604020202020204" pitchFamily="34" charset="0"/>
              </a:rPr>
              <a:t>StGB -, da </a:t>
            </a:r>
            <a:r>
              <a:rPr lang="de-DE" sz="3200" i="1" dirty="0">
                <a:latin typeface="Arial" panose="020B0604020202020204" pitchFamily="34" charset="0"/>
                <a:cs typeface="Arial" panose="020B0604020202020204" pitchFamily="34" charset="0"/>
              </a:rPr>
              <a:t>keine Anhaltspunkte </a:t>
            </a:r>
            <a:r>
              <a:rPr lang="de-DE" sz="3200" i="1" dirty="0" smtClean="0">
                <a:latin typeface="Arial" panose="020B0604020202020204" pitchFamily="34" charset="0"/>
                <a:cs typeface="Arial" panose="020B0604020202020204" pitchFamily="34" charset="0"/>
              </a:rPr>
              <a:t>dafür, </a:t>
            </a:r>
            <a:r>
              <a:rPr lang="de-DE" sz="3200" i="1" dirty="0">
                <a:latin typeface="Arial" panose="020B0604020202020204" pitchFamily="34" charset="0"/>
                <a:cs typeface="Arial" panose="020B0604020202020204" pitchFamily="34" charset="0"/>
              </a:rPr>
              <a:t>dass A gewerbsmäßig oder als Mitglied einer Bande zur fortgesetzten Begehung der in § 261 StGB genannten Delikten handelte.</a:t>
            </a:r>
            <a:endParaRPr lang="de-DE" sz="3200" dirty="0">
              <a:latin typeface="Arial" panose="020B0604020202020204" pitchFamily="34" charset="0"/>
              <a:cs typeface="Arial" panose="020B0604020202020204" pitchFamily="34" charset="0"/>
            </a:endParaRPr>
          </a:p>
          <a:p>
            <a:r>
              <a:rPr lang="de-DE" sz="3200" i="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B</a:t>
            </a:r>
            <a:r>
              <a:rPr lang="de-DE" sz="3200" b="1" dirty="0">
                <a:latin typeface="Arial" panose="020B0604020202020204" pitchFamily="34" charset="0"/>
                <a:cs typeface="Arial" panose="020B0604020202020204" pitchFamily="34" charset="0"/>
              </a:rPr>
              <a:t>. Strafbarkeit wegen Betrugs gemäß § 263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a:t>
            </a:r>
            <a:r>
              <a:rPr lang="de-DE" sz="3200" dirty="0" smtClean="0">
                <a:latin typeface="Arial" panose="020B0604020202020204" pitchFamily="34" charset="0"/>
                <a:cs typeface="Arial" panose="020B0604020202020204" pitchFamily="34" charset="0"/>
              </a:rPr>
              <a:t>Verhaltens</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75313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b="1" dirty="0" smtClean="0">
                <a:latin typeface="Arial" panose="020B0604020202020204" pitchFamily="34" charset="0"/>
                <a:cs typeface="Arial" panose="020B0604020202020204" pitchFamily="34" charset="0"/>
              </a:rPr>
              <a:t>Täuschung </a:t>
            </a:r>
            <a:r>
              <a:rPr lang="de-DE" sz="3200" b="1" dirty="0">
                <a:latin typeface="Arial" panose="020B0604020202020204" pitchFamily="34" charset="0"/>
                <a:cs typeface="Arial" panose="020B0604020202020204" pitchFamily="34" charset="0"/>
              </a:rPr>
              <a:t>über </a:t>
            </a:r>
            <a:r>
              <a:rPr lang="de-DE" sz="3200" b="1" dirty="0" smtClean="0">
                <a:latin typeface="Arial" panose="020B0604020202020204" pitchFamily="34" charset="0"/>
                <a:cs typeface="Arial" panose="020B0604020202020204" pitchFamily="34" charset="0"/>
              </a:rPr>
              <a:t>Tatsachen?</a:t>
            </a:r>
          </a:p>
          <a:p>
            <a:r>
              <a:rPr lang="de-DE" sz="3200" dirty="0" smtClean="0">
                <a:latin typeface="Arial" panose="020B0604020202020204" pitchFamily="34" charset="0"/>
                <a:cs typeface="Arial" panose="020B0604020202020204" pitchFamily="34" charset="0"/>
              </a:rPr>
              <a:t>kann </a:t>
            </a:r>
            <a:r>
              <a:rPr lang="de-DE" sz="3200" dirty="0">
                <a:latin typeface="Arial" panose="020B0604020202020204" pitchFamily="34" charset="0"/>
                <a:cs typeface="Arial" panose="020B0604020202020204" pitchFamily="34" charset="0"/>
              </a:rPr>
              <a:t>eine Täuschung </a:t>
            </a:r>
            <a:r>
              <a:rPr lang="de-DE" sz="3200" dirty="0" smtClean="0">
                <a:latin typeface="Arial" panose="020B0604020202020204" pitchFamily="34" charset="0"/>
                <a:cs typeface="Arial" panose="020B0604020202020204" pitchFamily="34" charset="0"/>
              </a:rPr>
              <a:t>verneint werden, </a:t>
            </a:r>
            <a:r>
              <a:rPr lang="de-DE" sz="3200" dirty="0">
                <a:latin typeface="Arial" panose="020B0604020202020204" pitchFamily="34" charset="0"/>
                <a:cs typeface="Arial" panose="020B0604020202020204" pitchFamily="34" charset="0"/>
              </a:rPr>
              <a:t>da G auf dinglicher Ebene das Eigentum am Geld durch gutgläubigen Erwerb gemäß §§ 929 S. 1, 932 Abs. 1 BGB erlangt </a:t>
            </a:r>
            <a:r>
              <a:rPr lang="de-DE" sz="3200" dirty="0" smtClean="0">
                <a:latin typeface="Arial" panose="020B0604020202020204" pitchFamily="34" charset="0"/>
                <a:cs typeface="Arial" panose="020B0604020202020204" pitchFamily="34" charset="0"/>
              </a:rPr>
              <a:t>hat</a:t>
            </a:r>
          </a:p>
          <a:p>
            <a:r>
              <a:rPr lang="de-DE" sz="3200" dirty="0" smtClean="0">
                <a:latin typeface="Arial" panose="020B0604020202020204" pitchFamily="34" charset="0"/>
                <a:cs typeface="Arial" panose="020B0604020202020204" pitchFamily="34" charset="0"/>
              </a:rPr>
              <a:t>Jedenfalls aber messbarer Schaden –</a:t>
            </a:r>
          </a:p>
          <a:p>
            <a:r>
              <a:rPr lang="de-DE" sz="3200" dirty="0" smtClean="0">
                <a:latin typeface="Arial" panose="020B0604020202020204" pitchFamily="34" charset="0"/>
                <a:cs typeface="Arial" panose="020B0604020202020204" pitchFamily="34" charset="0"/>
              </a:rPr>
              <a:t>A </a:t>
            </a:r>
            <a:r>
              <a:rPr lang="de-DE" sz="3200" dirty="0">
                <a:latin typeface="Arial" panose="020B0604020202020204" pitchFamily="34" charset="0"/>
                <a:cs typeface="Arial" panose="020B0604020202020204" pitchFamily="34" charset="0"/>
              </a:rPr>
              <a:t>ist auf rechtsgeschäftlicher Ebene seiner Verpflichtung zur Kaufpreiszahlung gemäß § 433 Abs. 2 BGB nachgekommen. Bei dem Bezahlvorgang wird demzufolge nicht schlüssig miterklärt, dass der Bezahlende Eigentümer des Geldes ist, so dass eine konkludente Täuschung hier bereits abgelehnt werden kann.</a:t>
            </a:r>
          </a:p>
          <a:p>
            <a:endParaRPr lang="de-DE" sz="3200" dirty="0">
              <a:latin typeface="Arial" panose="020B0604020202020204" pitchFamily="34" charset="0"/>
              <a:cs typeface="Arial" panose="020B0604020202020204" pitchFamily="34" charset="0"/>
            </a:endParaRPr>
          </a:p>
          <a:p>
            <a:pPr marL="0" indent="0">
              <a:buNone/>
            </a:pP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6617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b="1" u="sng" dirty="0" smtClean="0">
                <a:latin typeface="Arial" panose="020B0604020202020204" pitchFamily="34" charset="0"/>
                <a:cs typeface="Arial" panose="020B0604020202020204" pitchFamily="34" charset="0"/>
              </a:rPr>
              <a:t>Gesamtergebnis </a:t>
            </a:r>
            <a:r>
              <a:rPr lang="de-DE" sz="3200" b="1" u="sng" dirty="0">
                <a:latin typeface="Arial" panose="020B0604020202020204" pitchFamily="34" charset="0"/>
                <a:cs typeface="Arial" panose="020B0604020202020204" pitchFamily="34" charset="0"/>
              </a:rPr>
              <a:t>und Konkurrenzen:</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1.TK „Das Geschehen um die Bankkarte der N“:</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Strafbarkeit des A:</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132 Var. 1, 263a Abs. 1 StGB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in </a:t>
            </a:r>
            <a:r>
              <a:rPr lang="de-DE" sz="3200" b="1" dirty="0">
                <a:latin typeface="Arial" panose="020B0604020202020204" pitchFamily="34" charset="0"/>
                <a:cs typeface="Arial" panose="020B0604020202020204" pitchFamily="34" charset="0"/>
              </a:rPr>
              <a:t>Tatmehrheit</a:t>
            </a:r>
            <a:r>
              <a:rPr lang="de-DE" sz="3200" dirty="0">
                <a:latin typeface="Arial" panose="020B0604020202020204" pitchFamily="34" charset="0"/>
                <a:cs typeface="Arial" panose="020B0604020202020204" pitchFamily="34" charset="0"/>
              </a:rPr>
              <a:t> gemäß § 53 Abs. 1 StGB.</a:t>
            </a:r>
          </a:p>
          <a:p>
            <a:r>
              <a:rPr lang="de-DE" sz="3200" b="1" u="sng" dirty="0">
                <a:latin typeface="Arial" panose="020B0604020202020204" pitchFamily="34" charset="0"/>
                <a:cs typeface="Arial" panose="020B0604020202020204" pitchFamily="34" charset="0"/>
              </a:rPr>
              <a:t>2. TK „Das Geschehen im Ferienhaus der M“:</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Strafbarkeit des 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Indem B die Geldscheine in die Innentaschen seiner Jacke verbrachte und die M würgte, hat sich B gemäß §§ 212 Abs. 1, 211 Abs. </a:t>
            </a:r>
            <a:r>
              <a:rPr lang="de-DE" sz="3200" dirty="0" smtClean="0">
                <a:latin typeface="Arial" panose="020B0604020202020204" pitchFamily="34" charset="0"/>
                <a:cs typeface="Arial" panose="020B0604020202020204" pitchFamily="34" charset="0"/>
              </a:rPr>
              <a:t>2, </a:t>
            </a:r>
            <a:r>
              <a:rPr lang="de-DE" sz="3200" dirty="0">
                <a:latin typeface="Arial" panose="020B0604020202020204" pitchFamily="34" charset="0"/>
                <a:cs typeface="Arial" panose="020B0604020202020204" pitchFamily="34" charset="0"/>
              </a:rPr>
              <a:t>242 Abs. 1, 244 Abs. 1 Nr. 3 StGB strafbar gemacht.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zueinander </a:t>
            </a:r>
            <a:r>
              <a:rPr lang="de-DE" sz="3200" dirty="0">
                <a:latin typeface="Arial" panose="020B0604020202020204" pitchFamily="34" charset="0"/>
                <a:cs typeface="Arial" panose="020B0604020202020204" pitchFamily="34" charset="0"/>
              </a:rPr>
              <a:t>in </a:t>
            </a:r>
            <a:r>
              <a:rPr lang="de-DE" sz="3200" b="1" dirty="0">
                <a:latin typeface="Arial" panose="020B0604020202020204" pitchFamily="34" charset="0"/>
                <a:cs typeface="Arial" panose="020B0604020202020204" pitchFamily="34" charset="0"/>
              </a:rPr>
              <a:t>Tatmehrheit</a:t>
            </a:r>
            <a:r>
              <a:rPr lang="de-DE" sz="3200" dirty="0">
                <a:latin typeface="Arial" panose="020B0604020202020204" pitchFamily="34" charset="0"/>
                <a:cs typeface="Arial" panose="020B0604020202020204" pitchFamily="34" charset="0"/>
              </a:rPr>
              <a:t> gemäß § 53 Abs. 1 StGB.</a:t>
            </a:r>
          </a:p>
          <a:p>
            <a:r>
              <a:rPr lang="de-DE" sz="3200" b="1" u="sng" dirty="0">
                <a:latin typeface="Arial" panose="020B0604020202020204" pitchFamily="34" charset="0"/>
                <a:cs typeface="Arial" panose="020B0604020202020204" pitchFamily="34" charset="0"/>
              </a:rPr>
              <a:t>Strafbarkeit des A</a:t>
            </a:r>
            <a:r>
              <a:rPr lang="de-DE" sz="3200" b="1" u="sng" dirty="0" smtClean="0">
                <a:latin typeface="Arial" panose="020B0604020202020204" pitchFamily="34" charset="0"/>
                <a:cs typeface="Arial" panose="020B0604020202020204" pitchFamily="34" charset="0"/>
              </a:rPr>
              <a:t>: straflos insoweit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65202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r>
              <a:rPr lang="de-DE" sz="3200" b="1" u="sng" dirty="0" smtClean="0">
                <a:latin typeface="Arial" panose="020B0604020202020204" pitchFamily="34" charset="0"/>
                <a:cs typeface="Arial" panose="020B0604020202020204" pitchFamily="34" charset="0"/>
              </a:rPr>
              <a:t>3</a:t>
            </a:r>
            <a:r>
              <a:rPr lang="de-DE" sz="3200" b="1" u="sng" dirty="0">
                <a:latin typeface="Arial" panose="020B0604020202020204" pitchFamily="34" charset="0"/>
                <a:cs typeface="Arial" panose="020B0604020202020204" pitchFamily="34" charset="0"/>
              </a:rPr>
              <a:t>. TK „Das Bezahlen der Biere mit dem erbeuteten Geld bei </a:t>
            </a:r>
            <a:r>
              <a:rPr lang="de-DE" sz="3200" b="1" u="sng">
                <a:latin typeface="Arial" panose="020B0604020202020204" pitchFamily="34" charset="0"/>
                <a:cs typeface="Arial" panose="020B0604020202020204" pitchFamily="34" charset="0"/>
              </a:rPr>
              <a:t>G</a:t>
            </a:r>
            <a:r>
              <a:rPr lang="de-DE" sz="3200" b="1" u="sng" smtClean="0">
                <a:latin typeface="Arial" panose="020B0604020202020204" pitchFamily="34" charset="0"/>
                <a:cs typeface="Arial" panose="020B0604020202020204" pitchFamily="34" charset="0"/>
              </a:rPr>
              <a:t>“: </a:t>
            </a:r>
            <a:r>
              <a:rPr lang="de-DE" sz="3200" smtClean="0">
                <a:latin typeface="Arial" panose="020B0604020202020204" pitchFamily="34" charset="0"/>
                <a:cs typeface="Arial" panose="020B0604020202020204" pitchFamily="34" charset="0"/>
              </a:rPr>
              <a:t>A </a:t>
            </a:r>
            <a:r>
              <a:rPr lang="de-DE" sz="3200" dirty="0">
                <a:latin typeface="Arial" panose="020B0604020202020204" pitchFamily="34" charset="0"/>
                <a:cs typeface="Arial" panose="020B0604020202020204" pitchFamily="34" charset="0"/>
              </a:rPr>
              <a:t>ist insoweit straflos</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1668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ohne </a:t>
            </a:r>
            <a:r>
              <a:rPr lang="de-DE" sz="3200" dirty="0" smtClean="0">
                <a:latin typeface="Arial" panose="020B0604020202020204" pitchFamily="34" charset="0"/>
                <a:cs typeface="Arial" panose="020B0604020202020204" pitchFamily="34" charset="0"/>
              </a:rPr>
              <a:t>Einverständnis der  N</a:t>
            </a:r>
          </a:p>
          <a:p>
            <a:r>
              <a:rPr lang="de-DE" sz="3200" dirty="0" smtClean="0">
                <a:latin typeface="Arial" panose="020B0604020202020204" pitchFamily="34" charset="0"/>
                <a:cs typeface="Arial" panose="020B0604020202020204" pitchFamily="34" charset="0"/>
              </a:rPr>
              <a:t>A hat neuen </a:t>
            </a:r>
            <a:r>
              <a:rPr lang="de-DE" sz="3200" dirty="0">
                <a:latin typeface="Arial" panose="020B0604020202020204" pitchFamily="34" charset="0"/>
                <a:cs typeface="Arial" panose="020B0604020202020204" pitchFamily="34" charset="0"/>
              </a:rPr>
              <a:t>eigenen Alleingewahrsam an der Bankkarte </a:t>
            </a:r>
            <a:r>
              <a:rPr lang="de-DE" sz="3200" dirty="0" smtClean="0">
                <a:latin typeface="Arial" panose="020B0604020202020204" pitchFamily="34" charset="0"/>
                <a:cs typeface="Arial" panose="020B0604020202020204" pitchFamily="34" charset="0"/>
              </a:rPr>
              <a:t>begründet:</a:t>
            </a:r>
          </a:p>
          <a:p>
            <a:r>
              <a:rPr lang="de-DE" sz="3200" dirty="0">
                <a:latin typeface="Arial" panose="020B0604020202020204" pitchFamily="34" charset="0"/>
                <a:cs typeface="Arial" panose="020B0604020202020204" pitchFamily="34" charset="0"/>
              </a:rPr>
              <a:t>durch das Verbringen in die Jackentasche = körpereigene Sphäre des A</a:t>
            </a:r>
          </a:p>
          <a:p>
            <a:r>
              <a:rPr lang="de-DE" sz="3200" dirty="0" smtClean="0">
                <a:latin typeface="Arial" panose="020B0604020202020204" pitchFamily="34" charset="0"/>
                <a:cs typeface="Arial" panose="020B0604020202020204" pitchFamily="34" charset="0"/>
              </a:rPr>
              <a:t>Wegnahme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 Subjektiver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a:t>
            </a:r>
            <a:r>
              <a:rPr lang="de-DE" sz="3200" b="1" dirty="0" smtClean="0">
                <a:latin typeface="Arial" panose="020B0604020202020204" pitchFamily="34" charset="0"/>
                <a:cs typeface="Arial" panose="020B0604020202020204" pitchFamily="34" charset="0"/>
              </a:rPr>
              <a:t>Vorsatz: unproblematisch</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Absicht rechtswidriger Zueignung</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Enteignungsabsicht -, </a:t>
            </a:r>
          </a:p>
          <a:p>
            <a:r>
              <a:rPr lang="de-DE" sz="3200" dirty="0" smtClean="0">
                <a:latin typeface="Arial" panose="020B0604020202020204" pitchFamily="34" charset="0"/>
                <a:cs typeface="Arial" panose="020B0604020202020204" pitchFamily="34" charset="0"/>
              </a:rPr>
              <a:t>von </a:t>
            </a:r>
            <a:r>
              <a:rPr lang="de-DE" sz="3200" dirty="0">
                <a:latin typeface="Arial" panose="020B0604020202020204" pitchFamily="34" charset="0"/>
                <a:cs typeface="Arial" panose="020B0604020202020204" pitchFamily="34" charset="0"/>
              </a:rPr>
              <a:t>Anfang an </a:t>
            </a:r>
            <a:r>
              <a:rPr lang="de-DE" sz="3200" dirty="0" smtClean="0">
                <a:latin typeface="Arial" panose="020B0604020202020204" pitchFamily="34" charset="0"/>
                <a:cs typeface="Arial" panose="020B0604020202020204" pitchFamily="34" charset="0"/>
              </a:rPr>
              <a:t>geplant, </a:t>
            </a:r>
            <a:r>
              <a:rPr lang="de-DE" sz="3200" dirty="0">
                <a:latin typeface="Arial" panose="020B0604020202020204" pitchFamily="34" charset="0"/>
                <a:cs typeface="Arial" panose="020B0604020202020204" pitchFamily="34" charset="0"/>
              </a:rPr>
              <a:t>die Bankkarte nach Abhebung des Geldes </a:t>
            </a:r>
            <a:r>
              <a:rPr lang="de-DE" sz="3200" dirty="0" smtClean="0">
                <a:latin typeface="Arial" panose="020B0604020202020204" pitchFamily="34" charset="0"/>
                <a:cs typeface="Arial" panose="020B0604020202020204" pitchFamily="34" charset="0"/>
              </a:rPr>
              <a:t>in </a:t>
            </a:r>
            <a:r>
              <a:rPr lang="de-DE" sz="3200" dirty="0">
                <a:latin typeface="Arial" panose="020B0604020202020204" pitchFamily="34" charset="0"/>
                <a:cs typeface="Arial" panose="020B0604020202020204" pitchFamily="34" charset="0"/>
              </a:rPr>
              <a:t>den Briefkasten der N zu werfen</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363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1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1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left)">
                                      <p:cBhvr>
                                        <p:cTn id="47"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i="1" dirty="0" smtClean="0">
                <a:latin typeface="Arial" panose="020B0604020202020204" pitchFamily="34" charset="0"/>
                <a:cs typeface="Arial" panose="020B0604020202020204" pitchFamily="34" charset="0"/>
              </a:rPr>
              <a:t>(weite Sachwerttheorie, die heute jedoch nicht mehr vertreten wird, würde hier Zueignungsabsicht annehmen)</a:t>
            </a:r>
            <a:endParaRPr lang="de-DE" sz="3200" dirty="0" smtClean="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III</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242 Abs. 1 StGB </a:t>
            </a:r>
            <a:r>
              <a:rPr lang="de-DE" sz="3200" dirty="0" smtClean="0">
                <a:latin typeface="Arial" panose="020B0604020202020204" pitchFamily="34" charset="0"/>
                <a:cs typeface="Arial" panose="020B0604020202020204" pitchFamily="34" charset="0"/>
              </a:rPr>
              <a:t>–</a:t>
            </a:r>
          </a:p>
          <a:p>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B. Strafbarkeit wegen Amtsanmaßung gemäß § 132 Var.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Indem A bei N anrief und mit verstellter Stimme vorgab ein Polizeibeamter zu </a:t>
            </a:r>
            <a:r>
              <a:rPr lang="de-DE" sz="3200" dirty="0" smtClean="0">
                <a:latin typeface="Arial" panose="020B0604020202020204" pitchFamily="34" charset="0"/>
                <a:cs typeface="Arial" panose="020B0604020202020204" pitchFamily="34" charset="0"/>
              </a:rPr>
              <a:t>sein</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Befassung mit der Ausübung eines öffentlichen Amtes </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510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1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 wer sich als Träger eines (inländischen) öffentlichen Amtes ausgibt und eine Handlung vornimmt, die aufgrund dessen </a:t>
            </a:r>
            <a:r>
              <a:rPr lang="de-DE" sz="3200" dirty="0">
                <a:latin typeface="Arial" panose="020B0604020202020204" pitchFamily="34" charset="0"/>
                <a:cs typeface="Arial" panose="020B0604020202020204" pitchFamily="34" charset="0"/>
              </a:rPr>
              <a:t>als Ausübung hoheitlicher Tätigkeit erscheint. </a:t>
            </a:r>
          </a:p>
          <a:p>
            <a:r>
              <a:rPr lang="de-DE" sz="3200" dirty="0" smtClean="0">
                <a:latin typeface="Arial" panose="020B0604020202020204" pitchFamily="34" charset="0"/>
                <a:cs typeface="Arial" panose="020B0604020202020204" pitchFamily="34" charset="0"/>
              </a:rPr>
              <a:t>Hier:  N </a:t>
            </a:r>
            <a:r>
              <a:rPr lang="de-DE" sz="3200" dirty="0">
                <a:latin typeface="Arial" panose="020B0604020202020204" pitchFamily="34" charset="0"/>
                <a:cs typeface="Arial" panose="020B0604020202020204" pitchFamily="34" charset="0"/>
              </a:rPr>
              <a:t>gegenüber als Polizist </a:t>
            </a:r>
            <a:r>
              <a:rPr lang="de-DE" sz="3200" dirty="0" smtClean="0">
                <a:latin typeface="Arial" panose="020B0604020202020204" pitchFamily="34" charset="0"/>
                <a:cs typeface="Arial" panose="020B0604020202020204" pitchFamily="34" charset="0"/>
              </a:rPr>
              <a:t>ausgegeben?</a:t>
            </a:r>
          </a:p>
          <a:p>
            <a:r>
              <a:rPr lang="de-DE" sz="3200" dirty="0" smtClean="0">
                <a:latin typeface="Arial" panose="020B0604020202020204" pitchFamily="34" charset="0"/>
                <a:cs typeface="Arial" panose="020B0604020202020204" pitchFamily="34" charset="0"/>
              </a:rPr>
              <a:t>Unterschied des </a:t>
            </a:r>
            <a:r>
              <a:rPr lang="de-DE" sz="3200" dirty="0">
                <a:latin typeface="Arial" panose="020B0604020202020204" pitchFamily="34" charset="0"/>
                <a:cs typeface="Arial" panose="020B0604020202020204" pitchFamily="34" charset="0"/>
              </a:rPr>
              <a:t>§ 132 StGB </a:t>
            </a:r>
            <a:r>
              <a:rPr lang="de-DE" sz="3200" dirty="0" smtClean="0">
                <a:latin typeface="Arial" panose="020B0604020202020204" pitchFamily="34" charset="0"/>
                <a:cs typeface="Arial" panose="020B0604020202020204" pitchFamily="34" charset="0"/>
              </a:rPr>
              <a:t>zu §</a:t>
            </a:r>
            <a:r>
              <a:rPr lang="de-DE" sz="3200" dirty="0">
                <a:latin typeface="Arial" panose="020B0604020202020204" pitchFamily="34" charset="0"/>
                <a:cs typeface="Arial" panose="020B0604020202020204" pitchFamily="34" charset="0"/>
              </a:rPr>
              <a:t> 132a </a:t>
            </a:r>
            <a:r>
              <a:rPr lang="de-DE" sz="3200" dirty="0" smtClean="0">
                <a:latin typeface="Arial" panose="020B0604020202020204" pitchFamily="34" charset="0"/>
                <a:cs typeface="Arial" panose="020B0604020202020204" pitchFamily="34" charset="0"/>
              </a:rPr>
              <a:t>StGB beachten:</a:t>
            </a:r>
          </a:p>
          <a:p>
            <a:r>
              <a:rPr lang="de-DE" sz="3200" dirty="0" smtClean="0">
                <a:latin typeface="Arial" panose="020B0604020202020204" pitchFamily="34" charset="0"/>
                <a:cs typeface="Arial" panose="020B0604020202020204" pitchFamily="34" charset="0"/>
              </a:rPr>
              <a:t>es reicht aus, </a:t>
            </a:r>
            <a:r>
              <a:rPr lang="de-DE" sz="3200" dirty="0">
                <a:latin typeface="Arial" panose="020B0604020202020204" pitchFamily="34" charset="0"/>
                <a:cs typeface="Arial" panose="020B0604020202020204" pitchFamily="34" charset="0"/>
              </a:rPr>
              <a:t>auf eine allgemein gehaltene Amtsstellung hinzuweisen, sich also etwa wie hier als Funktionsträger der Polizeigewalt zu </a:t>
            </a:r>
            <a:r>
              <a:rPr lang="de-DE" sz="3200" dirty="0" smtClean="0">
                <a:latin typeface="Arial" panose="020B0604020202020204" pitchFamily="34" charset="0"/>
                <a:cs typeface="Arial" panose="020B0604020202020204" pitchFamily="34" charset="0"/>
              </a:rPr>
              <a:t>bezeichnen</a:t>
            </a:r>
          </a:p>
          <a:p>
            <a:r>
              <a:rPr lang="de-DE" sz="3200" dirty="0" smtClean="0">
                <a:latin typeface="Arial" panose="020B0604020202020204" pitchFamily="34" charset="0"/>
                <a:cs typeface="Arial" panose="020B0604020202020204" pitchFamily="34" charset="0"/>
              </a:rPr>
              <a:t>Täterverhalten </a:t>
            </a:r>
            <a:r>
              <a:rPr lang="de-DE" sz="3200" dirty="0">
                <a:latin typeface="Arial" panose="020B0604020202020204" pitchFamily="34" charset="0"/>
                <a:cs typeface="Arial" panose="020B0604020202020204" pitchFamily="34" charset="0"/>
              </a:rPr>
              <a:t>nach außen als </a:t>
            </a:r>
            <a:r>
              <a:rPr lang="de-DE" sz="3200" i="1" dirty="0">
                <a:latin typeface="Arial" panose="020B0604020202020204" pitchFamily="34" charset="0"/>
                <a:cs typeface="Arial" panose="020B0604020202020204" pitchFamily="34" charset="0"/>
              </a:rPr>
              <a:t>hoheitliche</a:t>
            </a:r>
            <a:r>
              <a:rPr lang="de-DE" sz="3200" dirty="0">
                <a:latin typeface="Arial" panose="020B0604020202020204" pitchFamily="34" charset="0"/>
                <a:cs typeface="Arial" panose="020B0604020202020204" pitchFamily="34" charset="0"/>
              </a:rPr>
              <a:t> Tätigkeit </a:t>
            </a:r>
            <a:r>
              <a:rPr lang="de-DE" sz="3200" dirty="0" smtClean="0">
                <a:latin typeface="Arial" panose="020B0604020202020204" pitchFamily="34" charset="0"/>
                <a:cs typeface="Arial" panose="020B0604020202020204" pitchFamily="34" charset="0"/>
              </a:rPr>
              <a:t>erkennbar?</a:t>
            </a:r>
          </a:p>
          <a:p>
            <a:r>
              <a:rPr lang="de-DE" sz="3200" dirty="0" smtClean="0">
                <a:latin typeface="Arial" panose="020B0604020202020204" pitchFamily="34" charset="0"/>
                <a:cs typeface="Arial" panose="020B0604020202020204" pitchFamily="34" charset="0"/>
              </a:rPr>
              <a:t>objektiver Empfängerhorizont</a:t>
            </a:r>
          </a:p>
          <a:p>
            <a:r>
              <a:rPr lang="de-DE" sz="3200" dirty="0" smtClean="0">
                <a:latin typeface="Arial" panose="020B0604020202020204" pitchFamily="34" charset="0"/>
                <a:cs typeface="Arial" panose="020B0604020202020204" pitchFamily="34" charset="0"/>
              </a:rPr>
              <a:t>Telefonat reicht</a:t>
            </a:r>
          </a:p>
          <a:p>
            <a:r>
              <a:rPr lang="de-DE" sz="3200" dirty="0" smtClean="0">
                <a:latin typeface="Arial" panose="020B0604020202020204" pitchFamily="34" charset="0"/>
                <a:cs typeface="Arial" panose="020B0604020202020204" pitchFamily="34" charset="0"/>
              </a:rPr>
              <a:t>A </a:t>
            </a:r>
            <a:r>
              <a:rPr lang="de-DE" sz="3200" dirty="0">
                <a:latin typeface="Arial" panose="020B0604020202020204" pitchFamily="34" charset="0"/>
                <a:cs typeface="Arial" panose="020B0604020202020204" pitchFamily="34" charset="0"/>
              </a:rPr>
              <a:t>spiegelte </a:t>
            </a:r>
            <a:r>
              <a:rPr lang="de-DE" sz="3200" i="1" dirty="0" smtClean="0">
                <a:latin typeface="Arial" panose="020B0604020202020204" pitchFamily="34" charset="0"/>
                <a:cs typeface="Arial" panose="020B0604020202020204" pitchFamily="34" charset="0"/>
              </a:rPr>
              <a:t>Gefahrenabwehr</a:t>
            </a:r>
            <a:r>
              <a:rPr lang="de-DE" sz="3200" dirty="0" smtClean="0">
                <a:latin typeface="Arial" panose="020B0604020202020204" pitchFamily="34" charset="0"/>
                <a:cs typeface="Arial" panose="020B0604020202020204" pitchFamily="34" charset="0"/>
              </a:rPr>
              <a:t> vor</a:t>
            </a:r>
          </a:p>
        </p:txBody>
      </p:sp>
    </p:spTree>
    <p:extLst>
      <p:ext uri="{BB962C8B-B14F-4D97-AF65-F5344CB8AC3E}">
        <p14:creationId xmlns:p14="http://schemas.microsoft.com/office/powerpoint/2010/main" val="59156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100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„Ausübung </a:t>
            </a:r>
            <a:r>
              <a:rPr lang="de-DE" sz="3200" dirty="0">
                <a:latin typeface="Arial" panose="020B0604020202020204" pitchFamily="34" charset="0"/>
                <a:cs typeface="Arial" panose="020B0604020202020204" pitchFamily="34" charset="0"/>
              </a:rPr>
              <a:t>eines öffentlichen Amtes</a:t>
            </a:r>
            <a:r>
              <a:rPr lang="de-DE" sz="3200" dirty="0" smtClean="0">
                <a:latin typeface="Arial" panose="020B0604020202020204" pitchFamily="34" charset="0"/>
                <a:cs typeface="Arial" panose="020B0604020202020204" pitchFamily="34" charset="0"/>
              </a:rPr>
              <a:t>“ +</a:t>
            </a:r>
            <a:endParaRPr lang="de-DE" sz="3200" dirty="0">
              <a:latin typeface="Arial" panose="020B0604020202020204" pitchFamily="34" charset="0"/>
              <a:cs typeface="Arial" panose="020B0604020202020204" pitchFamily="34" charset="0"/>
            </a:endParaRPr>
          </a:p>
          <a:p>
            <a:r>
              <a:rPr lang="de-DE" sz="3200" b="1" i="1" u="sng" dirty="0">
                <a:latin typeface="Arial" panose="020B0604020202020204" pitchFamily="34" charset="0"/>
                <a:cs typeface="Arial" panose="020B0604020202020204" pitchFamily="34" charset="0"/>
              </a:rPr>
              <a:t>Anm.:</a:t>
            </a:r>
            <a:r>
              <a:rPr lang="de-DE" sz="3200" i="1" dirty="0">
                <a:latin typeface="Arial" panose="020B0604020202020204" pitchFamily="34" charset="0"/>
                <a:cs typeface="Arial" panose="020B0604020202020204" pitchFamily="34" charset="0"/>
              </a:rPr>
              <a:t> Eine </a:t>
            </a:r>
            <a:r>
              <a:rPr lang="de-DE" sz="3200" i="1" dirty="0" err="1">
                <a:latin typeface="Arial" panose="020B0604020202020204" pitchFamily="34" charset="0"/>
                <a:cs typeface="Arial" panose="020B0604020202020204" pitchFamily="34" charset="0"/>
              </a:rPr>
              <a:t>a.A</a:t>
            </a:r>
            <a:r>
              <a:rPr lang="de-DE" sz="3200" i="1" dirty="0">
                <a:latin typeface="Arial" panose="020B0604020202020204" pitchFamily="34" charset="0"/>
                <a:cs typeface="Arial" panose="020B0604020202020204" pitchFamily="34" charset="0"/>
              </a:rPr>
              <a:t>. ist vertretbar.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2. </a:t>
            </a:r>
            <a:r>
              <a:rPr lang="de-DE" sz="3200" b="1" dirty="0" smtClean="0">
                <a:latin typeface="Arial" panose="020B0604020202020204" pitchFamily="34" charset="0"/>
                <a:cs typeface="Arial" panose="020B0604020202020204" pitchFamily="34" charset="0"/>
              </a:rPr>
              <a:t>Unbefugt: unproblematisch</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Subjektiver </a:t>
            </a:r>
            <a:r>
              <a:rPr lang="de-DE" sz="3200" b="1" dirty="0" smtClean="0">
                <a:latin typeface="Arial" panose="020B0604020202020204" pitchFamily="34" charset="0"/>
                <a:cs typeface="Arial" panose="020B0604020202020204" pitchFamily="34" charset="0"/>
              </a:rPr>
              <a:t>Tatbestand: unproblematisch</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III</a:t>
            </a:r>
            <a:r>
              <a:rPr lang="de-DE" sz="3200" b="1" dirty="0">
                <a:latin typeface="Arial" panose="020B0604020202020204" pitchFamily="34" charset="0"/>
                <a:cs typeface="Arial" panose="020B0604020202020204" pitchFamily="34" charset="0"/>
              </a:rPr>
              <a:t>. Rechtswidrigkeit und </a:t>
            </a:r>
            <a:r>
              <a:rPr lang="de-DE" sz="3200" b="1" dirty="0" smtClean="0">
                <a:latin typeface="Arial" panose="020B0604020202020204" pitchFamily="34" charset="0"/>
                <a:cs typeface="Arial" panose="020B0604020202020204" pitchFamily="34" charset="0"/>
              </a:rPr>
              <a:t>Schuld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132 Var. 1 StGB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dirty="0"/>
              <a:t>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C. Strafbarkeit wegen des Ausspähens von Daten gemäß § 202a Abs. 1 StGB </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a:t>
            </a:r>
            <a:r>
              <a:rPr lang="de-DE" sz="3200" dirty="0" smtClean="0">
                <a:latin typeface="Arial" panose="020B0604020202020204" pitchFamily="34" charset="0"/>
                <a:cs typeface="Arial" panose="020B0604020202020204" pitchFamily="34" charset="0"/>
              </a:rPr>
              <a:t>Verhaltens</a:t>
            </a:r>
          </a:p>
        </p:txBody>
      </p:sp>
    </p:spTree>
    <p:extLst>
      <p:ext uri="{BB962C8B-B14F-4D97-AF65-F5344CB8AC3E}">
        <p14:creationId xmlns:p14="http://schemas.microsoft.com/office/powerpoint/2010/main" val="1136631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 A </a:t>
            </a:r>
            <a:r>
              <a:rPr lang="de-DE" sz="3200" dirty="0">
                <a:latin typeface="Arial" panose="020B0604020202020204" pitchFamily="34" charset="0"/>
                <a:cs typeface="Arial" panose="020B0604020202020204" pitchFamily="34" charset="0"/>
              </a:rPr>
              <a:t>„verschafft“ sich das Wissen </a:t>
            </a:r>
            <a:r>
              <a:rPr lang="de-DE" sz="3200" dirty="0" smtClean="0">
                <a:latin typeface="Arial" panose="020B0604020202020204" pitchFamily="34" charset="0"/>
                <a:cs typeface="Arial" panose="020B0604020202020204" pitchFamily="34" charset="0"/>
              </a:rPr>
              <a:t>um die Geheimzahl auf </a:t>
            </a:r>
            <a:r>
              <a:rPr lang="de-DE" sz="3200" dirty="0">
                <a:latin typeface="Arial" panose="020B0604020202020204" pitchFamily="34" charset="0"/>
                <a:cs typeface="Arial" panose="020B0604020202020204" pitchFamily="34" charset="0"/>
              </a:rPr>
              <a:t>anderem Wege als durch Auslesen der Karte.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Außerdem: nicht </a:t>
            </a:r>
            <a:r>
              <a:rPr lang="de-DE" sz="3200" dirty="0">
                <a:latin typeface="Arial" panose="020B0604020202020204" pitchFamily="34" charset="0"/>
                <a:cs typeface="Arial" panose="020B0604020202020204" pitchFamily="34" charset="0"/>
              </a:rPr>
              <a:t>„unter Überwindung der Zugangssicherung</a:t>
            </a:r>
            <a:r>
              <a:rPr lang="de-DE" sz="3200" dirty="0" smtClean="0">
                <a:latin typeface="Arial" panose="020B0604020202020204" pitchFamily="34" charset="0"/>
                <a:cs typeface="Arial" panose="020B0604020202020204" pitchFamily="34" charset="0"/>
              </a:rPr>
              <a:t>“, sondern  durch Täuschung </a:t>
            </a:r>
          </a:p>
          <a:p>
            <a:r>
              <a:rPr lang="de-DE" sz="3200" b="1" dirty="0" smtClean="0">
                <a:latin typeface="Arial" panose="020B0604020202020204" pitchFamily="34" charset="0"/>
                <a:cs typeface="Arial" panose="020B0604020202020204" pitchFamily="34" charset="0"/>
              </a:rPr>
              <a:t>D</a:t>
            </a:r>
            <a:r>
              <a:rPr lang="de-DE" sz="3200" b="1" dirty="0">
                <a:latin typeface="Arial" panose="020B0604020202020204" pitchFamily="34" charset="0"/>
                <a:cs typeface="Arial" panose="020B0604020202020204" pitchFamily="34" charset="0"/>
              </a:rPr>
              <a:t>. Strafbarkeit wegen Betrugs gemäß § 263 Abs. 1 StGB </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Verhaltens </a:t>
            </a:r>
            <a:endParaRPr lang="de-DE" sz="3200" dirty="0" smtClean="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Täuschung über Tatsachen</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Falsche Behauptung, </a:t>
            </a:r>
            <a:r>
              <a:rPr lang="de-DE" sz="3200" dirty="0">
                <a:latin typeface="Arial" panose="020B0604020202020204" pitchFamily="34" charset="0"/>
                <a:cs typeface="Arial" panose="020B0604020202020204" pitchFamily="34" charset="0"/>
              </a:rPr>
              <a:t>Polizist sowie in der Lage und willens zu sein, die von ihm gesperrte Bankkarte zu </a:t>
            </a:r>
            <a:r>
              <a:rPr lang="de-DE" sz="3200" dirty="0" smtClean="0">
                <a:latin typeface="Arial" panose="020B0604020202020204" pitchFamily="34" charset="0"/>
                <a:cs typeface="Arial" panose="020B0604020202020204" pitchFamily="34" charset="0"/>
              </a:rPr>
              <a:t>entsperren</a:t>
            </a: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Irrtum: entsprechend</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III</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Vermögensverfügung</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Überlassung </a:t>
            </a:r>
            <a:r>
              <a:rPr lang="de-DE" sz="3200" dirty="0">
                <a:latin typeface="Arial" panose="020B0604020202020204" pitchFamily="34" charset="0"/>
                <a:cs typeface="Arial" panose="020B0604020202020204" pitchFamily="34" charset="0"/>
              </a:rPr>
              <a:t>der </a:t>
            </a:r>
            <a:r>
              <a:rPr lang="de-DE" sz="3200" dirty="0" smtClean="0">
                <a:latin typeface="Arial" panose="020B0604020202020204" pitchFamily="34" charset="0"/>
                <a:cs typeface="Arial" panose="020B0604020202020204" pitchFamily="34" charset="0"/>
              </a:rPr>
              <a:t>Geheimzahl?</a:t>
            </a:r>
          </a:p>
        </p:txBody>
      </p:sp>
    </p:spTree>
    <p:extLst>
      <p:ext uri="{BB962C8B-B14F-4D97-AF65-F5344CB8AC3E}">
        <p14:creationId xmlns:p14="http://schemas.microsoft.com/office/powerpoint/2010/main" val="1401005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erst das Abheben schädigt das </a:t>
            </a:r>
            <a:r>
              <a:rPr lang="de-DE" sz="3200" dirty="0">
                <a:latin typeface="Arial" panose="020B0604020202020204" pitchFamily="34" charset="0"/>
                <a:cs typeface="Arial" panose="020B0604020202020204" pitchFamily="34" charset="0"/>
              </a:rPr>
              <a:t>Vermögen (des Berechtigten oder des Geldinstituts) endgültig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zum </a:t>
            </a:r>
            <a:r>
              <a:rPr lang="de-DE" sz="3200" dirty="0">
                <a:latin typeface="Arial" panose="020B0604020202020204" pitchFamily="34" charset="0"/>
                <a:cs typeface="Arial" panose="020B0604020202020204" pitchFamily="34" charset="0"/>
              </a:rPr>
              <a:t>Zeitpunkt der Kundgabe der Geheimzahl lediglich </a:t>
            </a:r>
            <a:r>
              <a:rPr lang="de-DE" sz="3200" dirty="0" smtClean="0">
                <a:latin typeface="Arial" panose="020B0604020202020204" pitchFamily="34" charset="0"/>
                <a:cs typeface="Arial" panose="020B0604020202020204" pitchFamily="34" charset="0"/>
              </a:rPr>
              <a:t>Gefährdung </a:t>
            </a:r>
            <a:r>
              <a:rPr lang="de-DE" sz="3200" dirty="0">
                <a:latin typeface="Arial" panose="020B0604020202020204" pitchFamily="34" charset="0"/>
                <a:cs typeface="Arial" panose="020B0604020202020204" pitchFamily="34" charset="0"/>
              </a:rPr>
              <a:t>des </a:t>
            </a:r>
            <a:r>
              <a:rPr lang="de-DE" sz="3200" dirty="0" smtClean="0">
                <a:latin typeface="Arial" panose="020B0604020202020204" pitchFamily="34" charset="0"/>
                <a:cs typeface="Arial" panose="020B0604020202020204" pitchFamily="34" charset="0"/>
              </a:rPr>
              <a:t>Vermögens</a:t>
            </a:r>
          </a:p>
          <a:p>
            <a:r>
              <a:rPr lang="de-DE" sz="3200" dirty="0" smtClean="0">
                <a:latin typeface="Arial" panose="020B0604020202020204" pitchFamily="34" charset="0"/>
                <a:cs typeface="Arial" panose="020B0604020202020204" pitchFamily="34" charset="0"/>
              </a:rPr>
              <a:t>aber </a:t>
            </a:r>
            <a:r>
              <a:rPr lang="de-DE" sz="3200" dirty="0">
                <a:latin typeface="Arial" panose="020B0604020202020204" pitchFamily="34" charset="0"/>
                <a:cs typeface="Arial" panose="020B0604020202020204" pitchFamily="34" charset="0"/>
              </a:rPr>
              <a:t>noch nicht hinreichend </a:t>
            </a:r>
            <a:r>
              <a:rPr lang="de-DE" sz="3200" dirty="0" smtClean="0">
                <a:latin typeface="Arial" panose="020B0604020202020204" pitchFamily="34" charset="0"/>
                <a:cs typeface="Arial" panose="020B0604020202020204" pitchFamily="34" charset="0"/>
              </a:rPr>
              <a:t>konkret:</a:t>
            </a:r>
          </a:p>
          <a:p>
            <a:r>
              <a:rPr lang="de-DE" sz="3200" dirty="0" smtClean="0">
                <a:latin typeface="Arial" panose="020B0604020202020204" pitchFamily="34" charset="0"/>
                <a:cs typeface="Arial" panose="020B0604020202020204" pitchFamily="34" charset="0"/>
              </a:rPr>
              <a:t>es fehlt an </a:t>
            </a:r>
            <a:r>
              <a:rPr lang="de-DE" sz="3200" dirty="0" smtClean="0">
                <a:latin typeface="Arial" panose="020B0604020202020204" pitchFamily="34" charset="0"/>
                <a:cs typeface="Arial" panose="020B0604020202020204" pitchFamily="34" charset="0"/>
              </a:rPr>
              <a:t>der Unmittelbarkeit </a:t>
            </a:r>
            <a:r>
              <a:rPr lang="de-DE" sz="3200" dirty="0" smtClean="0">
                <a:latin typeface="Arial" panose="020B0604020202020204" pitchFamily="34" charset="0"/>
                <a:cs typeface="Arial" panose="020B0604020202020204" pitchFamily="34" charset="0"/>
              </a:rPr>
              <a:t>der Verfügung, da lediglich </a:t>
            </a:r>
            <a:r>
              <a:rPr lang="de-DE" sz="3200" dirty="0">
                <a:latin typeface="Arial" panose="020B0604020202020204" pitchFamily="34" charset="0"/>
                <a:cs typeface="Arial" panose="020B0604020202020204" pitchFamily="34" charset="0"/>
              </a:rPr>
              <a:t>eine Zugriffsmöglichkeit für den Täter geschaffen wird</a:t>
            </a:r>
            <a:r>
              <a:rPr lang="de-DE" sz="3200" dirty="0" smtClean="0">
                <a:latin typeface="Arial" panose="020B0604020202020204" pitchFamily="34" charset="0"/>
                <a:cs typeface="Arial" panose="020B0604020202020204" pitchFamily="34" charset="0"/>
              </a:rPr>
              <a:t>.</a:t>
            </a:r>
          </a:p>
          <a:p>
            <a:r>
              <a:rPr lang="de-DE" sz="3200" dirty="0" smtClean="0">
                <a:latin typeface="Arial" panose="020B0604020202020204" pitchFamily="34" charset="0"/>
                <a:cs typeface="Arial" panose="020B0604020202020204" pitchFamily="34" charset="0"/>
              </a:rPr>
              <a:t>Vermögensverfügung –</a:t>
            </a:r>
          </a:p>
          <a:p>
            <a:r>
              <a:rPr lang="de-DE" sz="3200" i="1" u="sng" dirty="0" smtClean="0">
                <a:latin typeface="Arial" panose="020B0604020202020204" pitchFamily="34" charset="0"/>
                <a:cs typeface="Arial" panose="020B0604020202020204" pitchFamily="34" charset="0"/>
              </a:rPr>
              <a:t>(</a:t>
            </a:r>
            <a:r>
              <a:rPr lang="de-DE" sz="3200" b="1" i="1" u="sng" dirty="0" smtClean="0">
                <a:latin typeface="Arial" panose="020B0604020202020204" pitchFamily="34" charset="0"/>
                <a:cs typeface="Arial" panose="020B0604020202020204" pitchFamily="34" charset="0"/>
              </a:rPr>
              <a:t>Anm</a:t>
            </a:r>
            <a:r>
              <a:rPr lang="de-DE" sz="3200" b="1" i="1" u="sng" dirty="0">
                <a:latin typeface="Arial" panose="020B0604020202020204" pitchFamily="34" charset="0"/>
                <a:cs typeface="Arial" panose="020B0604020202020204" pitchFamily="34" charset="0"/>
              </a:rPr>
              <a:t>.:</a:t>
            </a:r>
            <a:r>
              <a:rPr lang="de-DE" sz="3200" b="1" i="1" dirty="0">
                <a:latin typeface="Arial" panose="020B0604020202020204" pitchFamily="34" charset="0"/>
                <a:cs typeface="Arial" panose="020B0604020202020204" pitchFamily="34" charset="0"/>
              </a:rPr>
              <a:t> </a:t>
            </a:r>
            <a:r>
              <a:rPr lang="de-DE" sz="3200" i="1" dirty="0" err="1" smtClean="0">
                <a:latin typeface="Arial" panose="020B0604020202020204" pitchFamily="34" charset="0"/>
                <a:cs typeface="Arial" panose="020B0604020202020204" pitchFamily="34" charset="0"/>
              </a:rPr>
              <a:t>a.A</a:t>
            </a:r>
            <a:r>
              <a:rPr lang="de-DE" sz="3200" i="1" dirty="0">
                <a:latin typeface="Arial" panose="020B0604020202020204" pitchFamily="34" charset="0"/>
                <a:cs typeface="Arial" panose="020B0604020202020204" pitchFamily="34" charset="0"/>
              </a:rPr>
              <a:t>. </a:t>
            </a:r>
            <a:r>
              <a:rPr lang="de-DE" sz="3200" i="1" dirty="0" smtClean="0">
                <a:latin typeface="Arial" panose="020B0604020202020204" pitchFamily="34" charset="0"/>
                <a:cs typeface="Arial" panose="020B0604020202020204" pitchFamily="34" charset="0"/>
              </a:rPr>
              <a:t>vertretbar (</a:t>
            </a:r>
            <a:r>
              <a:rPr lang="de-DE" sz="3200" b="1" i="1" dirty="0" smtClean="0">
                <a:latin typeface="Arial" panose="020B0604020202020204" pitchFamily="34" charset="0"/>
                <a:cs typeface="Arial" panose="020B0604020202020204" pitchFamily="34" charset="0"/>
              </a:rPr>
              <a:t>Gefährdungsschaden)</a:t>
            </a:r>
          </a:p>
          <a:p>
            <a:r>
              <a:rPr lang="de-DE" sz="3200" i="1" dirty="0" smtClean="0">
                <a:latin typeface="Arial" panose="020B0604020202020204" pitchFamily="34" charset="0"/>
                <a:cs typeface="Arial" panose="020B0604020202020204" pitchFamily="34" charset="0"/>
              </a:rPr>
              <a:t>Wenn </a:t>
            </a:r>
            <a:r>
              <a:rPr lang="de-DE" sz="3200" i="1" dirty="0">
                <a:latin typeface="Arial" panose="020B0604020202020204" pitchFamily="34" charset="0"/>
                <a:cs typeface="Arial" panose="020B0604020202020204" pitchFamily="34" charset="0"/>
              </a:rPr>
              <a:t>die </a:t>
            </a:r>
            <a:r>
              <a:rPr lang="de-DE" sz="3200" i="1" dirty="0" smtClean="0">
                <a:latin typeface="Arial" panose="020B0604020202020204" pitchFamily="34" charset="0"/>
                <a:cs typeface="Arial" panose="020B0604020202020204" pitchFamily="34" charset="0"/>
              </a:rPr>
              <a:t>Bearbeiter </a:t>
            </a:r>
            <a:r>
              <a:rPr lang="de-DE" sz="3200" i="1" dirty="0">
                <a:latin typeface="Arial" panose="020B0604020202020204" pitchFamily="34" charset="0"/>
                <a:cs typeface="Arial" panose="020B0604020202020204" pitchFamily="34" charset="0"/>
              </a:rPr>
              <a:t>annehmen, dass </a:t>
            </a:r>
            <a:r>
              <a:rPr lang="de-DE" sz="3200" i="1" dirty="0" smtClean="0">
                <a:latin typeface="Arial" panose="020B0604020202020204" pitchFamily="34" charset="0"/>
                <a:cs typeface="Arial" panose="020B0604020202020204" pitchFamily="34" charset="0"/>
              </a:rPr>
              <a:t>allein </a:t>
            </a:r>
            <a:r>
              <a:rPr lang="de-DE" sz="3200" i="1" dirty="0">
                <a:latin typeface="Arial" panose="020B0604020202020204" pitchFamily="34" charset="0"/>
                <a:cs typeface="Arial" panose="020B0604020202020204" pitchFamily="34" charset="0"/>
              </a:rPr>
              <a:t>das Vermögen der S verletzt wird, </a:t>
            </a:r>
            <a:r>
              <a:rPr lang="de-DE" sz="3200" i="1" dirty="0" smtClean="0">
                <a:latin typeface="Arial" panose="020B0604020202020204" pitchFamily="34" charset="0"/>
                <a:cs typeface="Arial" panose="020B0604020202020204" pitchFamily="34" charset="0"/>
              </a:rPr>
              <a:t>muss „</a:t>
            </a:r>
            <a:r>
              <a:rPr lang="de-DE" sz="3200" b="1" i="1" dirty="0" smtClean="0">
                <a:latin typeface="Arial" panose="020B0604020202020204" pitchFamily="34" charset="0"/>
                <a:cs typeface="Arial" panose="020B0604020202020204" pitchFamily="34" charset="0"/>
              </a:rPr>
              <a:t>Dreiecksbetrug</a:t>
            </a:r>
            <a:r>
              <a:rPr lang="de-DE" sz="3200" i="1" dirty="0" smtClean="0">
                <a:latin typeface="Arial" panose="020B0604020202020204" pitchFamily="34" charset="0"/>
                <a:cs typeface="Arial" panose="020B0604020202020204" pitchFamily="34" charset="0"/>
              </a:rPr>
              <a:t>“ </a:t>
            </a:r>
            <a:r>
              <a:rPr lang="de-DE" sz="3200" i="1" dirty="0">
                <a:latin typeface="Arial" panose="020B0604020202020204" pitchFamily="34" charset="0"/>
                <a:cs typeface="Arial" panose="020B0604020202020204" pitchFamily="34" charset="0"/>
              </a:rPr>
              <a:t>erörtert </a:t>
            </a:r>
            <a:r>
              <a:rPr lang="de-DE" sz="3200" i="1" dirty="0" smtClean="0">
                <a:latin typeface="Arial" panose="020B0604020202020204" pitchFamily="34" charset="0"/>
                <a:cs typeface="Arial" panose="020B0604020202020204" pitchFamily="34" charset="0"/>
              </a:rPr>
              <a:t>werden</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5100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 G E R M A N Y _ C L I E N T ! 1 2 8 0 6 8 0 7 . 1 < / d o c u m e n t i d >  
     < s e n d e r i d > T O E P E L F < / s e n d e r i d >  
     < s e n d e r e m a i l > F R I E D R I C H . T O E P E L @ D E N T O N S . C O M < / s e n d e r e m a i l >  
     < l a s t m o d i f i e d > 2 0 2 2 - 0 2 - 1 4 T 1 2 : 3 6 : 0 1 . 0 0 0 0 0 0 0 + 0 1 : 0 0 < / l a s t m o d i f i e d >  
     < d a t a b a s e > G E R M A N Y _ C L I E N T < / d a t a b a s e >  
 < / p r o p e r t i e s > 
</file>

<file path=customXml/itemProps1.xml><?xml version="1.0" encoding="utf-8"?>
<ds:datastoreItem xmlns:ds="http://schemas.openxmlformats.org/officeDocument/2006/customXml" ds:itemID="{BC98B4D9-8A36-4CE3-9578-53226D30CC91}">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0</TotalTime>
  <Words>1319</Words>
  <Application>Microsoft Office PowerPoint</Application>
  <PresentationFormat>Breitbild</PresentationFormat>
  <Paragraphs>263</Paragraphs>
  <Slides>33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33</vt:i4>
      </vt:variant>
    </vt:vector>
  </HeadingPairs>
  <TitlesOfParts>
    <vt:vector size="38" baseType="lpstr">
      <vt:lpstr>Arial</vt:lpstr>
      <vt:lpstr>Calibri</vt:lpstr>
      <vt:lpstr>Calibri Light</vt:lpstr>
      <vt:lpstr>Symbol</vt:lpstr>
      <vt:lpstr>Office Theme</vt:lpstr>
      <vt:lpstr>Klausur S 1129 Strafrecht WS 2021 / 2022</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Klausur S 1117 Strafrecht WS 2021 / 2022</dc:title>
  <dc:creator/>
  <cp:lastModifiedBy>Friedrich Toepel</cp:lastModifiedBy>
  <cp:revision>81</cp:revision>
  <cp:lastPrinted>1900-01-01T00:00:00Z</cp:lastPrinted>
  <dcterms:created xsi:type="dcterms:W3CDTF">1900-01-01T00:00:00Z</dcterms:created>
  <dcterms:modified xsi:type="dcterms:W3CDTF">2022-04-24T22:36:53Z</dcterms:modified>
</cp:coreProperties>
</file>