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6"/>
  </p:notesMasterIdLst>
  <p:sldIdLst>
    <p:sldId id="256" r:id="rId3"/>
    <p:sldId id="258" r:id="rId4"/>
    <p:sldId id="257" r:id="rId5"/>
    <p:sldId id="405" r:id="rId6"/>
    <p:sldId id="407" r:id="rId7"/>
    <p:sldId id="408" r:id="rId8"/>
    <p:sldId id="409" r:id="rId9"/>
    <p:sldId id="410" r:id="rId10"/>
    <p:sldId id="411" r:id="rId11"/>
    <p:sldId id="412" r:id="rId12"/>
    <p:sldId id="413" r:id="rId13"/>
    <p:sldId id="414" r:id="rId14"/>
    <p:sldId id="415" r:id="rId15"/>
    <p:sldId id="416" r:id="rId16"/>
    <p:sldId id="417" r:id="rId17"/>
    <p:sldId id="418" r:id="rId18"/>
    <p:sldId id="419" r:id="rId19"/>
    <p:sldId id="420" r:id="rId20"/>
    <p:sldId id="406" r:id="rId21"/>
    <p:sldId id="422" r:id="rId22"/>
    <p:sldId id="423" r:id="rId23"/>
    <p:sldId id="424" r:id="rId24"/>
    <p:sldId id="436" r:id="rId25"/>
    <p:sldId id="425" r:id="rId26"/>
    <p:sldId id="427" r:id="rId27"/>
    <p:sldId id="429" r:id="rId28"/>
    <p:sldId id="428" r:id="rId29"/>
    <p:sldId id="430" r:id="rId30"/>
    <p:sldId id="431" r:id="rId31"/>
    <p:sldId id="433" r:id="rId32"/>
    <p:sldId id="432" r:id="rId33"/>
    <p:sldId id="434" r:id="rId34"/>
    <p:sldId id="435" r:id="rId3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259" autoAdjust="0"/>
  </p:normalViewPr>
  <p:slideViewPr>
    <p:cSldViewPr snapToGrid="0">
      <p:cViewPr varScale="1">
        <p:scale>
          <a:sx n="99" d="100"/>
          <a:sy n="99" d="100"/>
        </p:scale>
        <p:origin x="99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2C1144-F4F9-4B13-9824-E7E8F9650D04}" type="datetimeFigureOut">
              <a:rPr lang="de-DE" smtClean="0"/>
              <a:t>25.04.2022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5873B7-65A2-49E7-B975-7A568B9F9179}" type="slidenum">
              <a:rPr lang="de-DE" smtClean="0"/>
              <a:t>‹Nr.›</a:t>
            </a:fld>
            <a:endParaRPr lang="de-DE"/>
          </a:p>
        </p:txBody>
      </p:sp>
    </p:spTree>
    <p:extLst>
      <p:ext uri="{BB962C8B-B14F-4D97-AF65-F5344CB8AC3E}">
        <p14:creationId xmlns:p14="http://schemas.microsoft.com/office/powerpoint/2010/main" val="1714860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5A5B7DB0-5D1B-40FA-89E5-7C191015066F}" type="datetimeFigureOut">
              <a:rPr lang="de-DE" smtClean="0"/>
              <a:t>25.04.2022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3667317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A5B7DB0-5D1B-40FA-89E5-7C191015066F}" type="datetimeFigureOut">
              <a:rPr lang="de-DE" smtClean="0"/>
              <a:t>25.04.2022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31608461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A5B7DB0-5D1B-40FA-89E5-7C191015066F}" type="datetimeFigureOut">
              <a:rPr lang="de-DE" smtClean="0"/>
              <a:t>25.04.2022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8543887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A5B7DB0-5D1B-40FA-89E5-7C191015066F}" type="datetimeFigureOut">
              <a:rPr lang="de-DE" smtClean="0"/>
              <a:t>25.04.2022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21981642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5A5B7DB0-5D1B-40FA-89E5-7C191015066F}" type="datetimeFigureOut">
              <a:rPr lang="de-DE" smtClean="0"/>
              <a:t>25.04.2022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20565232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5A5B7DB0-5D1B-40FA-89E5-7C191015066F}" type="datetimeFigureOut">
              <a:rPr lang="de-DE" smtClean="0"/>
              <a:t>25.04.2022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33503851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5A5B7DB0-5D1B-40FA-89E5-7C191015066F}" type="datetimeFigureOut">
              <a:rPr lang="de-DE" smtClean="0"/>
              <a:t>25.04.2022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39296034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5A5B7DB0-5D1B-40FA-89E5-7C191015066F}" type="datetimeFigureOut">
              <a:rPr lang="de-DE" smtClean="0"/>
              <a:t>25.04.2022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82403511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A5B7DB0-5D1B-40FA-89E5-7C191015066F}" type="datetimeFigureOut">
              <a:rPr lang="de-DE" smtClean="0"/>
              <a:t>25.04.2022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238965556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5A5B7DB0-5D1B-40FA-89E5-7C191015066F}" type="datetimeFigureOut">
              <a:rPr lang="de-DE" smtClean="0"/>
              <a:t>25.04.2022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28175555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5A5B7DB0-5D1B-40FA-89E5-7C191015066F}" type="datetimeFigureOut">
              <a:rPr lang="de-DE" smtClean="0"/>
              <a:t>25.04.2022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29634078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B7DB0-5D1B-40FA-89E5-7C191015066F}" type="datetimeFigureOut">
              <a:rPr lang="de-DE" smtClean="0"/>
              <a:t>25.04.2022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3D88A-4721-4C31-96A2-24F8118E0E5A}" type="slidenum">
              <a:rPr lang="de-DE" smtClean="0"/>
              <a:t>‹Nr.›</a:t>
            </a:fld>
            <a:endParaRPr lang="de-DE"/>
          </a:p>
        </p:txBody>
      </p:sp>
    </p:spTree>
    <p:extLst>
      <p:ext uri="{BB962C8B-B14F-4D97-AF65-F5344CB8AC3E}">
        <p14:creationId xmlns:p14="http://schemas.microsoft.com/office/powerpoint/2010/main" val="1000296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Klausur S </a:t>
            </a:r>
            <a:r>
              <a:rPr lang="de-DE" dirty="0" smtClean="0"/>
              <a:t>1129 </a:t>
            </a:r>
            <a:r>
              <a:rPr lang="de-DE" dirty="0"/>
              <a:t>Strafrecht</a:t>
            </a:r>
            <a:br>
              <a:rPr lang="de-DE" dirty="0"/>
            </a:br>
            <a:r>
              <a:rPr lang="de-DE" dirty="0"/>
              <a:t>WS 2021 / 2022</a:t>
            </a:r>
          </a:p>
        </p:txBody>
      </p:sp>
      <p:sp>
        <p:nvSpPr>
          <p:cNvPr id="3" name="Untertitel 2"/>
          <p:cNvSpPr>
            <a:spLocks noGrp="1"/>
          </p:cNvSpPr>
          <p:nvPr>
            <p:ph type="subTitle" idx="1"/>
          </p:nvPr>
        </p:nvSpPr>
        <p:spPr/>
        <p:txBody>
          <a:bodyPr/>
          <a:lstStyle/>
          <a:p>
            <a:r>
              <a:rPr lang="de-DE"/>
              <a:t>Friedrich Toepel</a:t>
            </a:r>
          </a:p>
          <a:p>
            <a:endParaRPr lang="de-DE"/>
          </a:p>
        </p:txBody>
      </p:sp>
    </p:spTree>
    <p:extLst>
      <p:ext uri="{BB962C8B-B14F-4D97-AF65-F5344CB8AC3E}">
        <p14:creationId xmlns:p14="http://schemas.microsoft.com/office/powerpoint/2010/main" val="3116851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r>
              <a:rPr lang="de-DE" sz="3200" i="1" dirty="0" smtClean="0">
                <a:latin typeface="Arial" panose="020B0604020202020204" pitchFamily="34" charset="0"/>
                <a:cs typeface="Arial" panose="020B0604020202020204" pitchFamily="34" charset="0"/>
              </a:rPr>
              <a:t>N </a:t>
            </a:r>
            <a:r>
              <a:rPr lang="de-DE" sz="3200" i="1" dirty="0" smtClean="0">
                <a:latin typeface="Arial" panose="020B0604020202020204" pitchFamily="34" charset="0"/>
                <a:cs typeface="Arial" panose="020B0604020202020204" pitchFamily="34" charset="0"/>
              </a:rPr>
              <a:t>war zivilrechtlich </a:t>
            </a:r>
            <a:r>
              <a:rPr lang="de-DE" sz="3200" i="1" dirty="0">
                <a:latin typeface="Arial" panose="020B0604020202020204" pitchFamily="34" charset="0"/>
                <a:cs typeface="Arial" panose="020B0604020202020204" pitchFamily="34" charset="0"/>
              </a:rPr>
              <a:t>nicht </a:t>
            </a:r>
            <a:r>
              <a:rPr lang="de-DE" sz="3200" i="1" dirty="0" smtClean="0">
                <a:latin typeface="Arial" panose="020B0604020202020204" pitchFamily="34" charset="0"/>
                <a:cs typeface="Arial" panose="020B0604020202020204" pitchFamily="34" charset="0"/>
              </a:rPr>
              <a:t>erlaubt, </a:t>
            </a:r>
            <a:r>
              <a:rPr lang="de-DE" sz="3200" i="1" dirty="0">
                <a:latin typeface="Arial" panose="020B0604020202020204" pitchFamily="34" charset="0"/>
                <a:cs typeface="Arial" panose="020B0604020202020204" pitchFamily="34" charset="0"/>
              </a:rPr>
              <a:t>das personalisierte Sicherheitsmerkmal in Form der PIN </a:t>
            </a:r>
            <a:r>
              <a:rPr lang="de-DE" sz="3200" i="1" dirty="0" smtClean="0">
                <a:latin typeface="Arial" panose="020B0604020202020204" pitchFamily="34" charset="0"/>
                <a:cs typeface="Arial" panose="020B0604020202020204" pitchFamily="34" charset="0"/>
              </a:rPr>
              <a:t>weiterzugeben</a:t>
            </a:r>
          </a:p>
          <a:p>
            <a:r>
              <a:rPr lang="de-DE" sz="3200" i="1" dirty="0" smtClean="0">
                <a:latin typeface="Arial" panose="020B0604020202020204" pitchFamily="34" charset="0"/>
                <a:cs typeface="Arial" panose="020B0604020202020204" pitchFamily="34" charset="0"/>
              </a:rPr>
              <a:t>daher </a:t>
            </a:r>
            <a:r>
              <a:rPr lang="de-DE" sz="3200" i="1" dirty="0">
                <a:latin typeface="Arial" panose="020B0604020202020204" pitchFamily="34" charset="0"/>
                <a:cs typeface="Arial" panose="020B0604020202020204" pitchFamily="34" charset="0"/>
              </a:rPr>
              <a:t>gemäß § 675l Abs. 1 S. 1 </a:t>
            </a:r>
            <a:r>
              <a:rPr lang="de-DE" sz="3200" i="1" dirty="0" smtClean="0">
                <a:latin typeface="Arial" panose="020B0604020202020204" pitchFamily="34" charset="0"/>
                <a:cs typeface="Arial" panose="020B0604020202020204" pitchFamily="34" charset="0"/>
              </a:rPr>
              <a:t>BGB keine Zurechnung </a:t>
            </a:r>
            <a:r>
              <a:rPr lang="de-DE" sz="3200" i="1" dirty="0">
                <a:latin typeface="Arial" panose="020B0604020202020204" pitchFamily="34" charset="0"/>
                <a:cs typeface="Arial" panose="020B0604020202020204" pitchFamily="34" charset="0"/>
              </a:rPr>
              <a:t>nach der „</a:t>
            </a:r>
            <a:r>
              <a:rPr lang="de-DE" sz="3200" b="1" i="1" dirty="0" err="1">
                <a:latin typeface="Arial" panose="020B0604020202020204" pitchFamily="34" charset="0"/>
                <a:cs typeface="Arial" panose="020B0604020202020204" pitchFamily="34" charset="0"/>
              </a:rPr>
              <a:t>Befugnistheorie</a:t>
            </a:r>
            <a:r>
              <a:rPr lang="de-DE" sz="3200" i="1" dirty="0" smtClean="0">
                <a:latin typeface="Arial" panose="020B0604020202020204" pitchFamily="34" charset="0"/>
                <a:cs typeface="Arial" panose="020B0604020202020204" pitchFamily="34" charset="0"/>
              </a:rPr>
              <a:t>“</a:t>
            </a:r>
          </a:p>
          <a:p>
            <a:r>
              <a:rPr lang="de-DE" sz="3200" i="1" dirty="0" smtClean="0">
                <a:latin typeface="Arial" panose="020B0604020202020204" pitchFamily="34" charset="0"/>
                <a:cs typeface="Arial" panose="020B0604020202020204" pitchFamily="34" charset="0"/>
              </a:rPr>
              <a:t>Nach „</a:t>
            </a:r>
            <a:r>
              <a:rPr lang="de-DE" sz="3200" b="1" i="1" dirty="0" smtClean="0">
                <a:latin typeface="Arial" panose="020B0604020202020204" pitchFamily="34" charset="0"/>
                <a:cs typeface="Arial" panose="020B0604020202020204" pitchFamily="34" charset="0"/>
              </a:rPr>
              <a:t>Lagertheorie</a:t>
            </a:r>
            <a:r>
              <a:rPr lang="de-DE" sz="3200" i="1" dirty="0">
                <a:latin typeface="Arial" panose="020B0604020202020204" pitchFamily="34" charset="0"/>
                <a:cs typeface="Arial" panose="020B0604020202020204" pitchFamily="34" charset="0"/>
              </a:rPr>
              <a:t>“ </a:t>
            </a:r>
            <a:r>
              <a:rPr lang="de-DE" sz="3200" i="1" dirty="0" smtClean="0">
                <a:latin typeface="Arial" panose="020B0604020202020204" pitchFamily="34" charset="0"/>
                <a:cs typeface="Arial" panose="020B0604020202020204" pitchFamily="34" charset="0"/>
              </a:rPr>
              <a:t>hingegen hinreichendes </a:t>
            </a:r>
            <a:r>
              <a:rPr lang="de-DE" sz="3200" i="1" dirty="0" err="1" smtClean="0">
                <a:latin typeface="Arial" panose="020B0604020202020204" pitchFamily="34" charset="0"/>
                <a:cs typeface="Arial" panose="020B0604020202020204" pitchFamily="34" charset="0"/>
              </a:rPr>
              <a:t>Näheverhältnis</a:t>
            </a:r>
            <a:r>
              <a:rPr lang="de-DE" sz="3200" i="1" dirty="0" smtClean="0">
                <a:latin typeface="Arial" panose="020B0604020202020204" pitchFamily="34" charset="0"/>
                <a:cs typeface="Arial" panose="020B0604020202020204" pitchFamily="34" charset="0"/>
              </a:rPr>
              <a:t>, </a:t>
            </a:r>
            <a:r>
              <a:rPr lang="de-DE" sz="3200" i="1" dirty="0">
                <a:latin typeface="Arial" panose="020B0604020202020204" pitchFamily="34" charset="0"/>
                <a:cs typeface="Arial" panose="020B0604020202020204" pitchFamily="34" charset="0"/>
              </a:rPr>
              <a:t>da das Geldinstitut nur N durch Überlassung der PIN eine hinreichend enge legitimierende Beziehung zu ihrem Vermögenskreis gewährt </a:t>
            </a:r>
            <a:r>
              <a:rPr lang="de-DE" sz="3200" i="1" dirty="0" smtClean="0">
                <a:latin typeface="Arial" panose="020B0604020202020204" pitchFamily="34" charset="0"/>
                <a:cs typeface="Arial" panose="020B0604020202020204" pitchFamily="34" charset="0"/>
              </a:rPr>
              <a:t>hat)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IV</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Ergebnis:</a:t>
            </a:r>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263 Abs. 1 StGB </a:t>
            </a:r>
            <a:r>
              <a:rPr lang="de-DE" sz="3200"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E. Strafbarkeit wegen Computerbetrugs gemäß § 263a Abs. 1 Var. 3 StGB </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Durch das Abheben des </a:t>
            </a:r>
            <a:r>
              <a:rPr lang="de-DE" sz="3200" dirty="0" smtClean="0">
                <a:latin typeface="Arial" panose="020B0604020202020204" pitchFamily="34" charset="0"/>
                <a:cs typeface="Arial" panose="020B0604020202020204" pitchFamily="34" charset="0"/>
              </a:rPr>
              <a:t>Geldes</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4205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r>
              <a:rPr lang="de-DE" sz="3200" b="1" dirty="0" smtClean="0">
                <a:latin typeface="Arial" panose="020B0604020202020204" pitchFamily="34" charset="0"/>
                <a:cs typeface="Arial" panose="020B0604020202020204" pitchFamily="34" charset="0"/>
              </a:rPr>
              <a:t>I</a:t>
            </a:r>
            <a:r>
              <a:rPr lang="de-DE" sz="3200" b="1" dirty="0">
                <a:latin typeface="Arial" panose="020B0604020202020204" pitchFamily="34" charset="0"/>
                <a:cs typeface="Arial" panose="020B0604020202020204" pitchFamily="34" charset="0"/>
              </a:rPr>
              <a:t>. Objektiver Tatbestand</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1. „Unbefugte“ Verwendung von Daten</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A müsste Daten „unbefugt“ verwendet </a:t>
            </a:r>
            <a:r>
              <a:rPr lang="de-DE" sz="3200" dirty="0" smtClean="0">
                <a:latin typeface="Arial" panose="020B0604020202020204" pitchFamily="34" charset="0"/>
                <a:cs typeface="Arial" panose="020B0604020202020204" pitchFamily="34" charset="0"/>
              </a:rPr>
              <a:t>haben, </a:t>
            </a:r>
            <a:br>
              <a:rPr lang="de-DE" sz="3200" dirty="0" smtClean="0">
                <a:latin typeface="Arial" panose="020B0604020202020204" pitchFamily="34" charset="0"/>
                <a:cs typeface="Arial" panose="020B0604020202020204" pitchFamily="34" charset="0"/>
              </a:rPr>
            </a:br>
            <a:r>
              <a:rPr lang="de-DE" sz="3200" dirty="0" smtClean="0">
                <a:latin typeface="Arial" panose="020B0604020202020204" pitchFamily="34" charset="0"/>
                <a:cs typeface="Arial" panose="020B0604020202020204" pitchFamily="34" charset="0"/>
              </a:rPr>
              <a:t>§</a:t>
            </a:r>
            <a:r>
              <a:rPr lang="de-DE" sz="3200" dirty="0">
                <a:latin typeface="Arial" panose="020B0604020202020204" pitchFamily="34" charset="0"/>
                <a:cs typeface="Arial" panose="020B0604020202020204" pitchFamily="34" charset="0"/>
              </a:rPr>
              <a:t> 263a Abs. 1 Var. 3 StGB </a:t>
            </a:r>
            <a:endParaRPr lang="de-DE" sz="3200" dirty="0" smtClean="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a</a:t>
            </a:r>
            <a:r>
              <a:rPr lang="de-DE" sz="3200" b="1" dirty="0">
                <a:latin typeface="Arial" panose="020B0604020202020204" pitchFamily="34" charset="0"/>
                <a:cs typeface="Arial" panose="020B0604020202020204" pitchFamily="34" charset="0"/>
              </a:rPr>
              <a:t>) „Unbefugt“</a:t>
            </a:r>
            <a:endParaRPr lang="de-DE" sz="3200" dirty="0">
              <a:latin typeface="Arial" panose="020B0604020202020204" pitchFamily="34" charset="0"/>
              <a:cs typeface="Arial" panose="020B0604020202020204" pitchFamily="34" charset="0"/>
            </a:endParaRPr>
          </a:p>
          <a:p>
            <a:r>
              <a:rPr lang="de-DE" sz="3200" dirty="0" err="1" smtClean="0">
                <a:latin typeface="Arial" panose="020B0604020202020204" pitchFamily="34" charset="0"/>
                <a:cs typeface="Arial" panose="020B0604020202020204" pitchFamily="34" charset="0"/>
              </a:rPr>
              <a:t>aa</a:t>
            </a:r>
            <a:r>
              <a:rPr lang="de-DE" sz="3200" dirty="0" smtClean="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a:t>
            </a:r>
            <a:r>
              <a:rPr lang="de-DE" sz="3200" b="1" dirty="0">
                <a:latin typeface="Arial" panose="020B0604020202020204" pitchFamily="34" charset="0"/>
                <a:cs typeface="Arial" panose="020B0604020202020204" pitchFamily="34" charset="0"/>
              </a:rPr>
              <a:t>weiten) </a:t>
            </a:r>
            <a:r>
              <a:rPr lang="de-DE" sz="3200" b="1" i="1" dirty="0">
                <a:latin typeface="Arial" panose="020B0604020202020204" pitchFamily="34" charset="0"/>
                <a:cs typeface="Arial" panose="020B0604020202020204" pitchFamily="34" charset="0"/>
              </a:rPr>
              <a:t>subjektivierenden </a:t>
            </a:r>
            <a:r>
              <a:rPr lang="de-DE" sz="3200" b="1" i="1" dirty="0" smtClean="0">
                <a:latin typeface="Arial" panose="020B0604020202020204" pitchFamily="34" charset="0"/>
                <a:cs typeface="Arial" panose="020B0604020202020204" pitchFamily="34" charset="0"/>
              </a:rPr>
              <a:t>Auslegung:</a:t>
            </a:r>
          </a:p>
          <a:p>
            <a:r>
              <a:rPr lang="de-DE" sz="3200" dirty="0" smtClean="0">
                <a:latin typeface="Arial" panose="020B0604020202020204" pitchFamily="34" charset="0"/>
                <a:cs typeface="Arial" panose="020B0604020202020204" pitchFamily="34" charset="0"/>
              </a:rPr>
              <a:t>Datenverwendung „im </a:t>
            </a:r>
            <a:r>
              <a:rPr lang="de-DE" sz="3200" dirty="0">
                <a:latin typeface="Arial" panose="020B0604020202020204" pitchFamily="34" charset="0"/>
                <a:cs typeface="Arial" panose="020B0604020202020204" pitchFamily="34" charset="0"/>
              </a:rPr>
              <a:t>Widerspruch zum (wirklichen oder mutmaßlichen) Willen des </a:t>
            </a:r>
            <a:r>
              <a:rPr lang="de-DE" sz="3200" dirty="0" smtClean="0">
                <a:latin typeface="Arial" panose="020B0604020202020204" pitchFamily="34" charset="0"/>
                <a:cs typeface="Arial" panose="020B0604020202020204" pitchFamily="34" charset="0"/>
              </a:rPr>
              <a:t>Verfügungsberechtigten</a:t>
            </a:r>
          </a:p>
          <a:p>
            <a:r>
              <a:rPr lang="de-DE" sz="3200" dirty="0" smtClean="0">
                <a:latin typeface="Arial" panose="020B0604020202020204" pitchFamily="34" charset="0"/>
                <a:cs typeface="Arial" panose="020B0604020202020204" pitchFamily="34" charset="0"/>
              </a:rPr>
              <a:t>Hier: unbefugt +</a:t>
            </a:r>
          </a:p>
          <a:p>
            <a:r>
              <a:rPr lang="de-DE" sz="3200" dirty="0" err="1" smtClean="0">
                <a:latin typeface="Arial" panose="020B0604020202020204" pitchFamily="34" charset="0"/>
                <a:cs typeface="Arial" panose="020B0604020202020204" pitchFamily="34" charset="0"/>
              </a:rPr>
              <a:t>bb</a:t>
            </a:r>
            <a:r>
              <a:rPr lang="de-DE" sz="3200" dirty="0" smtClean="0">
                <a:latin typeface="Arial" panose="020B0604020202020204" pitchFamily="34" charset="0"/>
                <a:cs typeface="Arial" panose="020B0604020202020204" pitchFamily="34" charset="0"/>
              </a:rPr>
              <a:t>) </a:t>
            </a:r>
            <a:r>
              <a:rPr lang="de-DE" sz="3200" b="1" i="1" dirty="0" smtClean="0">
                <a:latin typeface="Arial" panose="020B0604020202020204" pitchFamily="34" charset="0"/>
                <a:cs typeface="Arial" panose="020B0604020202020204" pitchFamily="34" charset="0"/>
              </a:rPr>
              <a:t>computerspezifische</a:t>
            </a:r>
            <a:r>
              <a:rPr lang="de-DE" sz="3200" b="1" dirty="0" smtClean="0">
                <a:latin typeface="Arial" panose="020B0604020202020204" pitchFamily="34" charset="0"/>
                <a:cs typeface="Arial" panose="020B0604020202020204" pitchFamily="34" charset="0"/>
              </a:rPr>
              <a:t> Auslegung:</a:t>
            </a:r>
          </a:p>
        </p:txBody>
      </p:sp>
    </p:spTree>
    <p:extLst>
      <p:ext uri="{BB962C8B-B14F-4D97-AF65-F5344CB8AC3E}">
        <p14:creationId xmlns:p14="http://schemas.microsoft.com/office/powerpoint/2010/main" val="216429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r>
              <a:rPr lang="de-DE" sz="3200" dirty="0" smtClean="0">
                <a:latin typeface="Arial" panose="020B0604020202020204" pitchFamily="34" charset="0"/>
                <a:cs typeface="Arial" panose="020B0604020202020204" pitchFamily="34" charset="0"/>
              </a:rPr>
              <a:t>wenn </a:t>
            </a:r>
            <a:r>
              <a:rPr lang="de-DE" sz="3200" dirty="0">
                <a:latin typeface="Arial" panose="020B0604020202020204" pitchFamily="34" charset="0"/>
                <a:cs typeface="Arial" panose="020B0604020202020204" pitchFamily="34" charset="0"/>
              </a:rPr>
              <a:t>der entgegenstehende Wille des Betreibers auch tatsächlich im Programm (durch spezifische </a:t>
            </a:r>
            <a:r>
              <a:rPr lang="de-DE" sz="3200" dirty="0" smtClean="0">
                <a:latin typeface="Arial" panose="020B0604020202020204" pitchFamily="34" charset="0"/>
                <a:cs typeface="Arial" panose="020B0604020202020204" pitchFamily="34" charset="0"/>
              </a:rPr>
              <a:t>Sicherungs-vorkehrungen</a:t>
            </a:r>
            <a:r>
              <a:rPr lang="de-DE" sz="3200" dirty="0">
                <a:latin typeface="Arial" panose="020B0604020202020204" pitchFamily="34" charset="0"/>
                <a:cs typeface="Arial" panose="020B0604020202020204" pitchFamily="34" charset="0"/>
              </a:rPr>
              <a:t>) Niederschlag gefunden hat und durch die Datenverwendung verletzt </a:t>
            </a:r>
            <a:r>
              <a:rPr lang="de-DE" sz="3200" dirty="0" smtClean="0">
                <a:latin typeface="Arial" panose="020B0604020202020204" pitchFamily="34" charset="0"/>
                <a:cs typeface="Arial" panose="020B0604020202020204" pitchFamily="34" charset="0"/>
              </a:rPr>
              <a:t>wird</a:t>
            </a:r>
          </a:p>
          <a:p>
            <a:r>
              <a:rPr lang="de-DE" sz="3200" dirty="0" smtClean="0">
                <a:latin typeface="Arial" panose="020B0604020202020204" pitchFamily="34" charset="0"/>
                <a:cs typeface="Arial" panose="020B0604020202020204" pitchFamily="34" charset="0"/>
              </a:rPr>
              <a:t>bei </a:t>
            </a:r>
            <a:r>
              <a:rPr lang="de-DE" sz="3200" dirty="0">
                <a:latin typeface="Arial" panose="020B0604020202020204" pitchFamily="34" charset="0"/>
                <a:cs typeface="Arial" panose="020B0604020202020204" pitchFamily="34" charset="0"/>
              </a:rPr>
              <a:t>der Abhebung am </a:t>
            </a:r>
            <a:r>
              <a:rPr lang="de-DE" sz="3200" dirty="0" smtClean="0">
                <a:latin typeface="Arial" panose="020B0604020202020204" pitchFamily="34" charset="0"/>
                <a:cs typeface="Arial" panose="020B0604020202020204" pitchFamily="34" charset="0"/>
              </a:rPr>
              <a:t>Geldautomaten: </a:t>
            </a:r>
          </a:p>
          <a:p>
            <a:r>
              <a:rPr lang="de-DE" sz="3200" dirty="0" smtClean="0">
                <a:latin typeface="Arial" panose="020B0604020202020204" pitchFamily="34" charset="0"/>
                <a:cs typeface="Arial" panose="020B0604020202020204" pitchFamily="34" charset="0"/>
              </a:rPr>
              <a:t>Nicht durch </a:t>
            </a:r>
            <a:r>
              <a:rPr lang="de-DE" sz="3200" dirty="0" smtClean="0">
                <a:latin typeface="Arial" panose="020B0604020202020204" pitchFamily="34" charset="0"/>
                <a:cs typeface="Arial" panose="020B0604020202020204" pitchFamily="34" charset="0"/>
              </a:rPr>
              <a:t>Nichtberechtigten </a:t>
            </a:r>
            <a:r>
              <a:rPr lang="de-DE" sz="3200" dirty="0">
                <a:latin typeface="Arial" panose="020B0604020202020204" pitchFamily="34" charset="0"/>
                <a:cs typeface="Arial" panose="020B0604020202020204" pitchFamily="34" charset="0"/>
              </a:rPr>
              <a:t>mit richtiger </a:t>
            </a:r>
            <a:r>
              <a:rPr lang="de-DE" sz="3200" dirty="0" smtClean="0">
                <a:latin typeface="Arial" panose="020B0604020202020204" pitchFamily="34" charset="0"/>
                <a:cs typeface="Arial" panose="020B0604020202020204" pitchFamily="34" charset="0"/>
              </a:rPr>
              <a:t>Geheimzahl, also </a:t>
            </a:r>
            <a:r>
              <a:rPr lang="de-DE" sz="3200" dirty="0" smtClean="0">
                <a:latin typeface="Arial" panose="020B0604020202020204" pitchFamily="34" charset="0"/>
                <a:cs typeface="Arial" panose="020B0604020202020204" pitchFamily="34" charset="0"/>
              </a:rPr>
              <a:t>: </a:t>
            </a:r>
            <a:r>
              <a:rPr lang="de-DE" sz="3200" dirty="0" smtClean="0">
                <a:latin typeface="Arial" panose="020B0604020202020204" pitchFamily="34" charset="0"/>
                <a:cs typeface="Arial" panose="020B0604020202020204" pitchFamily="34" charset="0"/>
              </a:rPr>
              <a:t>unbefugt -</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cc) </a:t>
            </a:r>
            <a:r>
              <a:rPr lang="de-DE" sz="3200" b="1" dirty="0">
                <a:latin typeface="Arial" panose="020B0604020202020204" pitchFamily="34" charset="0"/>
                <a:cs typeface="Arial" panose="020B0604020202020204" pitchFamily="34" charset="0"/>
              </a:rPr>
              <a:t>überwiegende </a:t>
            </a:r>
            <a:r>
              <a:rPr lang="de-DE" sz="3200" b="1" dirty="0" smtClean="0">
                <a:latin typeface="Arial" panose="020B0604020202020204" pitchFamily="34" charset="0"/>
                <a:cs typeface="Arial" panose="020B0604020202020204" pitchFamily="34" charset="0"/>
              </a:rPr>
              <a:t>Ansicht:</a:t>
            </a:r>
          </a:p>
          <a:p>
            <a:r>
              <a:rPr lang="de-DE" sz="3200" dirty="0" smtClean="0">
                <a:latin typeface="Arial" panose="020B0604020202020204" pitchFamily="34" charset="0"/>
                <a:cs typeface="Arial" panose="020B0604020202020204" pitchFamily="34" charset="0"/>
              </a:rPr>
              <a:t>die </a:t>
            </a:r>
            <a:r>
              <a:rPr lang="de-DE" sz="3200" dirty="0">
                <a:latin typeface="Arial" panose="020B0604020202020204" pitchFamily="34" charset="0"/>
                <a:cs typeface="Arial" panose="020B0604020202020204" pitchFamily="34" charset="0"/>
              </a:rPr>
              <a:t>Verwendung </a:t>
            </a:r>
            <a:r>
              <a:rPr lang="de-DE" sz="3200" dirty="0" smtClean="0">
                <a:latin typeface="Arial" panose="020B0604020202020204" pitchFamily="34" charset="0"/>
                <a:cs typeface="Arial" panose="020B0604020202020204" pitchFamily="34" charset="0"/>
              </a:rPr>
              <a:t>muss „täuschungsäquivalent</a:t>
            </a:r>
            <a:r>
              <a:rPr lang="de-DE" sz="3200" dirty="0">
                <a:latin typeface="Arial" panose="020B0604020202020204" pitchFamily="34" charset="0"/>
                <a:cs typeface="Arial" panose="020B0604020202020204" pitchFamily="34" charset="0"/>
              </a:rPr>
              <a:t>“ </a:t>
            </a:r>
            <a:r>
              <a:rPr lang="de-DE" sz="3200" dirty="0" smtClean="0">
                <a:latin typeface="Arial" panose="020B0604020202020204" pitchFamily="34" charset="0"/>
                <a:cs typeface="Arial" panose="020B0604020202020204" pitchFamily="34" charset="0"/>
              </a:rPr>
              <a:t>sein</a:t>
            </a:r>
          </a:p>
          <a:p>
            <a:r>
              <a:rPr lang="de-DE" sz="3200" dirty="0" smtClean="0">
                <a:latin typeface="Arial" panose="020B0604020202020204" pitchFamily="34" charset="0"/>
                <a:cs typeface="Arial" panose="020B0604020202020204" pitchFamily="34" charset="0"/>
              </a:rPr>
              <a:t>Hier </a:t>
            </a:r>
            <a:r>
              <a:rPr lang="de-DE" sz="3200" dirty="0">
                <a:latin typeface="Arial" panose="020B0604020202020204" pitchFamily="34" charset="0"/>
                <a:cs typeface="Arial" panose="020B0604020202020204" pitchFamily="34" charset="0"/>
              </a:rPr>
              <a:t>liegt jedoch eine „konkludente Täuschung“ des A über seine wahre Identität und über die </a:t>
            </a:r>
            <a:r>
              <a:rPr lang="de-DE" sz="3200" dirty="0" smtClean="0">
                <a:latin typeface="Arial" panose="020B0604020202020204" pitchFamily="34" charset="0"/>
                <a:cs typeface="Arial" panose="020B0604020202020204" pitchFamily="34" charset="0"/>
              </a:rPr>
              <a:t>Verwendungsbefugnis</a:t>
            </a:r>
          </a:p>
          <a:p>
            <a:r>
              <a:rPr lang="de-DE" sz="3200" dirty="0" smtClean="0">
                <a:latin typeface="Arial" panose="020B0604020202020204" pitchFamily="34" charset="0"/>
                <a:cs typeface="Arial" panose="020B0604020202020204" pitchFamily="34" charset="0"/>
              </a:rPr>
              <a:t>Bankangestellter an Stelle </a:t>
            </a:r>
            <a:r>
              <a:rPr lang="de-DE" sz="3200" dirty="0">
                <a:latin typeface="Arial" panose="020B0604020202020204" pitchFamily="34" charset="0"/>
                <a:cs typeface="Arial" panose="020B0604020202020204" pitchFamily="34" charset="0"/>
              </a:rPr>
              <a:t>des </a:t>
            </a:r>
            <a:r>
              <a:rPr lang="de-DE" sz="3200" dirty="0" smtClean="0">
                <a:latin typeface="Arial" panose="020B0604020202020204" pitchFamily="34" charset="0"/>
                <a:cs typeface="Arial" panose="020B0604020202020204" pitchFamily="34" charset="0"/>
              </a:rPr>
              <a:t>Automaten: würde getäuscht</a:t>
            </a:r>
          </a:p>
          <a:p>
            <a:r>
              <a:rPr lang="de-DE" sz="3200" dirty="0" smtClean="0">
                <a:latin typeface="Arial" panose="020B0604020202020204" pitchFamily="34" charset="0"/>
                <a:cs typeface="Arial" panose="020B0604020202020204" pitchFamily="34" charset="0"/>
              </a:rPr>
              <a:t>Reicht für „unbefugt“: +</a:t>
            </a:r>
          </a:p>
        </p:txBody>
      </p:sp>
    </p:spTree>
    <p:extLst>
      <p:ext uri="{BB962C8B-B14F-4D97-AF65-F5344CB8AC3E}">
        <p14:creationId xmlns:p14="http://schemas.microsoft.com/office/powerpoint/2010/main" val="1599877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r>
              <a:rPr lang="de-DE" sz="3200" b="1" i="1" u="sng" dirty="0" smtClean="0">
                <a:latin typeface="Arial" panose="020B0604020202020204" pitchFamily="34" charset="0"/>
                <a:cs typeface="Arial" panose="020B0604020202020204" pitchFamily="34" charset="0"/>
              </a:rPr>
              <a:t>Anm</a:t>
            </a:r>
            <a:r>
              <a:rPr lang="de-DE" sz="3200" b="1" i="1" u="sng" dirty="0">
                <a:latin typeface="Arial" panose="020B0604020202020204" pitchFamily="34" charset="0"/>
                <a:cs typeface="Arial" panose="020B0604020202020204" pitchFamily="34" charset="0"/>
              </a:rPr>
              <a:t>.:</a:t>
            </a:r>
            <a:r>
              <a:rPr lang="de-DE" sz="3200" i="1" dirty="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a.A</a:t>
            </a:r>
            <a:r>
              <a:rPr lang="de-DE" sz="3200" i="1" dirty="0">
                <a:latin typeface="Arial" panose="020B0604020202020204" pitchFamily="34" charset="0"/>
                <a:cs typeface="Arial" panose="020B0604020202020204" pitchFamily="34" charset="0"/>
              </a:rPr>
              <a:t>. in Bezug auf die betrugsspezifische Auslegung noch vertretbar (wenn die Erweiterung dieser Ansicht auf die Prüfung der Identität abgelehnt </a:t>
            </a:r>
            <a:r>
              <a:rPr lang="de-DE" sz="3200" i="1" dirty="0" smtClean="0">
                <a:latin typeface="Arial" panose="020B0604020202020204" pitchFamily="34" charset="0"/>
                <a:cs typeface="Arial" panose="020B0604020202020204" pitchFamily="34" charset="0"/>
              </a:rPr>
              <a:t>wird)</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b) Verwenden</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 A </a:t>
            </a:r>
            <a:r>
              <a:rPr lang="de-DE" sz="3200" dirty="0">
                <a:latin typeface="Arial" panose="020B0604020202020204" pitchFamily="34" charset="0"/>
                <a:cs typeface="Arial" panose="020B0604020202020204" pitchFamily="34" charset="0"/>
              </a:rPr>
              <a:t>hat die „unbefugten“ Daten </a:t>
            </a:r>
            <a:r>
              <a:rPr lang="de-DE" sz="3200" dirty="0" smtClean="0">
                <a:latin typeface="Arial" panose="020B0604020202020204" pitchFamily="34" charset="0"/>
                <a:cs typeface="Arial" panose="020B0604020202020204" pitchFamily="34" charset="0"/>
              </a:rPr>
              <a:t>in </a:t>
            </a:r>
            <a:r>
              <a:rPr lang="de-DE" sz="3200" dirty="0">
                <a:latin typeface="Arial" panose="020B0604020202020204" pitchFamily="34" charset="0"/>
                <a:cs typeface="Arial" panose="020B0604020202020204" pitchFamily="34" charset="0"/>
              </a:rPr>
              <a:t>den Datenverarbeitungsprozess </a:t>
            </a:r>
            <a:r>
              <a:rPr lang="de-DE" sz="3200" dirty="0" smtClean="0">
                <a:latin typeface="Arial" panose="020B0604020202020204" pitchFamily="34" charset="0"/>
                <a:cs typeface="Arial" panose="020B0604020202020204" pitchFamily="34" charset="0"/>
              </a:rPr>
              <a:t>eingeführt</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2. Beeinflussung des Ergebnisses eines Datenverarbeitungsvorgangs</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Unter der Prämisse, dass das Verwenden unbefugt war: +</a:t>
            </a:r>
          </a:p>
          <a:p>
            <a:r>
              <a:rPr lang="de-DE" sz="3200" b="1" dirty="0" smtClean="0">
                <a:latin typeface="Arial" panose="020B0604020202020204" pitchFamily="34" charset="0"/>
                <a:cs typeface="Arial" panose="020B0604020202020204" pitchFamily="34" charset="0"/>
              </a:rPr>
              <a:t>3</a:t>
            </a:r>
            <a:r>
              <a:rPr lang="de-DE" sz="3200" b="1" dirty="0">
                <a:latin typeface="Arial" panose="020B0604020202020204" pitchFamily="34" charset="0"/>
                <a:cs typeface="Arial" panose="020B0604020202020204" pitchFamily="34" charset="0"/>
              </a:rPr>
              <a:t>. Vermögensschaden</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Durch </a:t>
            </a:r>
            <a:r>
              <a:rPr lang="de-DE" sz="3200" dirty="0">
                <a:latin typeface="Arial" panose="020B0604020202020204" pitchFamily="34" charset="0"/>
                <a:cs typeface="Arial" panose="020B0604020202020204" pitchFamily="34" charset="0"/>
              </a:rPr>
              <a:t>die von A vorgenommene Abhebung von 500 Euro ist das Girokonto der N unmittelbar in entsprechender Höhe belastet </a:t>
            </a:r>
            <a:endParaRPr lang="de-DE"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4111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r>
              <a:rPr lang="de-DE" sz="3200" dirty="0" smtClean="0">
                <a:latin typeface="Arial" panose="020B0604020202020204" pitchFamily="34" charset="0"/>
                <a:cs typeface="Arial" panose="020B0604020202020204" pitchFamily="34" charset="0"/>
              </a:rPr>
              <a:t>aber kein </a:t>
            </a:r>
            <a:r>
              <a:rPr lang="de-DE" sz="3200" dirty="0">
                <a:latin typeface="Arial" panose="020B0604020202020204" pitchFamily="34" charset="0"/>
                <a:cs typeface="Arial" panose="020B0604020202020204" pitchFamily="34" charset="0"/>
              </a:rPr>
              <a:t>durch Anweisung </a:t>
            </a:r>
            <a:r>
              <a:rPr lang="de-DE" sz="3200" dirty="0" smtClean="0">
                <a:latin typeface="Arial" panose="020B0604020202020204" pitchFamily="34" charset="0"/>
                <a:cs typeface="Arial" panose="020B0604020202020204" pitchFamily="34" charset="0"/>
              </a:rPr>
              <a:t>ausgelöster </a:t>
            </a:r>
            <a:r>
              <a:rPr lang="de-DE" sz="3200" dirty="0">
                <a:latin typeface="Arial" panose="020B0604020202020204" pitchFamily="34" charset="0"/>
                <a:cs typeface="Arial" panose="020B0604020202020204" pitchFamily="34" charset="0"/>
              </a:rPr>
              <a:t>Aufwendungsersatzanspruch gemäß §§ 675 Abs. 1, 670 BGB der S (Zahlungsdienstleister</a:t>
            </a:r>
            <a:r>
              <a:rPr lang="de-DE" sz="3200" dirty="0" smtClean="0">
                <a:latin typeface="Arial" panose="020B0604020202020204" pitchFamily="34" charset="0"/>
                <a:cs typeface="Arial" panose="020B0604020202020204" pitchFamily="34" charset="0"/>
              </a:rPr>
              <a:t>)</a:t>
            </a:r>
          </a:p>
          <a:p>
            <a:r>
              <a:rPr lang="de-DE" sz="3200" dirty="0" smtClean="0">
                <a:latin typeface="Arial" panose="020B0604020202020204" pitchFamily="34" charset="0"/>
                <a:cs typeface="Arial" panose="020B0604020202020204" pitchFamily="34" charset="0"/>
              </a:rPr>
              <a:t>N at einen </a:t>
            </a:r>
            <a:r>
              <a:rPr lang="de-DE" sz="3200" dirty="0">
                <a:latin typeface="Arial" panose="020B0604020202020204" pitchFamily="34" charset="0"/>
                <a:cs typeface="Arial" panose="020B0604020202020204" pitchFamily="34" charset="0"/>
              </a:rPr>
              <a:t>solchen Zahlungsauftrag nicht </a:t>
            </a:r>
            <a:r>
              <a:rPr lang="de-DE" sz="3200" dirty="0" smtClean="0">
                <a:latin typeface="Arial" panose="020B0604020202020204" pitchFamily="34" charset="0"/>
                <a:cs typeface="Arial" panose="020B0604020202020204" pitchFamily="34" charset="0"/>
              </a:rPr>
              <a:t>erteilt</a:t>
            </a:r>
          </a:p>
          <a:p>
            <a:r>
              <a:rPr lang="de-DE" sz="3200" dirty="0" smtClean="0">
                <a:latin typeface="Arial" panose="020B0604020202020204" pitchFamily="34" charset="0"/>
                <a:cs typeface="Arial" panose="020B0604020202020204" pitchFamily="34" charset="0"/>
              </a:rPr>
              <a:t>„</a:t>
            </a:r>
            <a:r>
              <a:rPr lang="de-DE" sz="3200" dirty="0">
                <a:latin typeface="Arial" panose="020B0604020202020204" pitchFamily="34" charset="0"/>
                <a:cs typeface="Arial" panose="020B0604020202020204" pitchFamily="34" charset="0"/>
              </a:rPr>
              <a:t>Zahlungsvorgang“ im Sinne des </a:t>
            </a:r>
            <a:r>
              <a:rPr lang="de-DE" sz="3200" b="1" dirty="0">
                <a:latin typeface="Arial" panose="020B0604020202020204" pitchFamily="34" charset="0"/>
                <a:cs typeface="Arial" panose="020B0604020202020204" pitchFamily="34" charset="0"/>
              </a:rPr>
              <a:t>§ 675f Abs. 4 BGB</a:t>
            </a:r>
            <a:r>
              <a:rPr lang="de-DE" sz="3200" dirty="0">
                <a:latin typeface="Arial" panose="020B0604020202020204" pitchFamily="34" charset="0"/>
                <a:cs typeface="Arial" panose="020B0604020202020204" pitchFamily="34" charset="0"/>
              </a:rPr>
              <a:t>, </a:t>
            </a:r>
            <a:endParaRPr lang="de-DE" sz="3200"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Bedarf als </a:t>
            </a:r>
            <a:r>
              <a:rPr lang="de-DE" sz="3200" dirty="0">
                <a:latin typeface="Arial" panose="020B0604020202020204" pitchFamily="34" charset="0"/>
                <a:cs typeface="Arial" panose="020B0604020202020204" pitchFamily="34" charset="0"/>
              </a:rPr>
              <a:t>„Einzelzahlungsvertrag“ (§ 675f Abs. 1 BGB) nach Maßgabe des </a:t>
            </a:r>
            <a:r>
              <a:rPr lang="de-DE" sz="3200" b="1" dirty="0">
                <a:latin typeface="Arial" panose="020B0604020202020204" pitchFamily="34" charset="0"/>
                <a:cs typeface="Arial" panose="020B0604020202020204" pitchFamily="34" charset="0"/>
              </a:rPr>
              <a:t>§ 675j Abs. 1 S. 1 BGB </a:t>
            </a:r>
            <a:r>
              <a:rPr lang="de-DE" sz="3200" dirty="0" smtClean="0">
                <a:latin typeface="Arial" panose="020B0604020202020204" pitchFamily="34" charset="0"/>
                <a:cs typeface="Arial" panose="020B0604020202020204" pitchFamily="34" charset="0"/>
              </a:rPr>
              <a:t>der Zustimmung des Kontoinhabers</a:t>
            </a:r>
          </a:p>
          <a:p>
            <a:r>
              <a:rPr lang="de-DE" sz="3200" dirty="0" smtClean="0">
                <a:latin typeface="Arial" panose="020B0604020202020204" pitchFamily="34" charset="0"/>
                <a:cs typeface="Arial" panose="020B0604020202020204" pitchFamily="34" charset="0"/>
              </a:rPr>
              <a:t>§</a:t>
            </a:r>
            <a:r>
              <a:rPr lang="de-DE" sz="3200" b="1" dirty="0">
                <a:latin typeface="Arial" panose="020B0604020202020204" pitchFamily="34" charset="0"/>
                <a:cs typeface="Arial" panose="020B0604020202020204" pitchFamily="34" charset="0"/>
              </a:rPr>
              <a:t> 675j Abs. 1 S. 4 </a:t>
            </a:r>
            <a:r>
              <a:rPr lang="de-DE" sz="3200" b="1" dirty="0" smtClean="0">
                <a:latin typeface="Arial" panose="020B0604020202020204" pitchFamily="34" charset="0"/>
                <a:cs typeface="Arial" panose="020B0604020202020204" pitchFamily="34" charset="0"/>
              </a:rPr>
              <a:t>BGB</a:t>
            </a:r>
            <a:r>
              <a:rPr lang="de-DE" sz="3200" dirty="0" smtClean="0">
                <a:latin typeface="Arial" panose="020B0604020202020204" pitchFamily="34" charset="0"/>
                <a:cs typeface="Arial" panose="020B0604020202020204" pitchFamily="34" charset="0"/>
              </a:rPr>
              <a:t>: </a:t>
            </a:r>
            <a:r>
              <a:rPr lang="de-DE" sz="3200" i="1" dirty="0" smtClean="0">
                <a:latin typeface="Arial" panose="020B0604020202020204" pitchFamily="34" charset="0"/>
                <a:cs typeface="Arial" panose="020B0604020202020204" pitchFamily="34" charset="0"/>
              </a:rPr>
              <a:t>vorhandene</a:t>
            </a:r>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Zustimmung </a:t>
            </a:r>
            <a:r>
              <a:rPr lang="de-DE" sz="3200" dirty="0" smtClean="0">
                <a:latin typeface="Arial" panose="020B0604020202020204" pitchFamily="34" charset="0"/>
                <a:cs typeface="Arial" panose="020B0604020202020204" pitchFamily="34" charset="0"/>
              </a:rPr>
              <a:t>kann mittels </a:t>
            </a:r>
            <a:r>
              <a:rPr lang="de-DE" sz="3200" dirty="0">
                <a:latin typeface="Arial" panose="020B0604020202020204" pitchFamily="34" charset="0"/>
                <a:cs typeface="Arial" panose="020B0604020202020204" pitchFamily="34" charset="0"/>
              </a:rPr>
              <a:t>eines Zahlungsinstruments erteilt </a:t>
            </a:r>
            <a:r>
              <a:rPr lang="de-DE" sz="3200" dirty="0" smtClean="0">
                <a:latin typeface="Arial" panose="020B0604020202020204" pitchFamily="34" charset="0"/>
                <a:cs typeface="Arial" panose="020B0604020202020204" pitchFamily="34" charset="0"/>
              </a:rPr>
              <a:t>werden</a:t>
            </a:r>
          </a:p>
          <a:p>
            <a:r>
              <a:rPr lang="de-DE" sz="3200" dirty="0" smtClean="0">
                <a:latin typeface="Arial" panose="020B0604020202020204" pitchFamily="34" charset="0"/>
                <a:cs typeface="Arial" panose="020B0604020202020204" pitchFamily="34" charset="0"/>
              </a:rPr>
              <a:t> Nach </a:t>
            </a:r>
            <a:r>
              <a:rPr lang="de-DE" sz="3200" b="1" dirty="0" smtClean="0">
                <a:latin typeface="Arial" panose="020B0604020202020204" pitchFamily="34" charset="0"/>
                <a:cs typeface="Arial" panose="020B0604020202020204" pitchFamily="34" charset="0"/>
              </a:rPr>
              <a:t>§</a:t>
            </a:r>
            <a:r>
              <a:rPr lang="de-DE" sz="3200" b="1" dirty="0">
                <a:latin typeface="Arial" panose="020B0604020202020204" pitchFamily="34" charset="0"/>
                <a:cs typeface="Arial" panose="020B0604020202020204" pitchFamily="34" charset="0"/>
              </a:rPr>
              <a:t> 675u BGB </a:t>
            </a:r>
            <a:r>
              <a:rPr lang="de-DE" sz="3200" dirty="0" smtClean="0">
                <a:latin typeface="Arial" panose="020B0604020202020204" pitchFamily="34" charset="0"/>
                <a:cs typeface="Arial" panose="020B0604020202020204" pitchFamily="34" charset="0"/>
              </a:rPr>
              <a:t>begründet ein nicht </a:t>
            </a:r>
            <a:r>
              <a:rPr lang="de-DE" sz="3200" dirty="0">
                <a:latin typeface="Arial" panose="020B0604020202020204" pitchFamily="34" charset="0"/>
                <a:cs typeface="Arial" panose="020B0604020202020204" pitchFamily="34" charset="0"/>
              </a:rPr>
              <a:t>autorisierter Zahlungsvorgang </a:t>
            </a:r>
            <a:r>
              <a:rPr lang="de-DE" sz="3200" dirty="0" smtClean="0">
                <a:latin typeface="Arial" panose="020B0604020202020204" pitchFamily="34" charset="0"/>
                <a:cs typeface="Arial" panose="020B0604020202020204" pitchFamily="34" charset="0"/>
              </a:rPr>
              <a:t>die </a:t>
            </a:r>
            <a:r>
              <a:rPr lang="de-DE" sz="3200" dirty="0">
                <a:latin typeface="Arial" panose="020B0604020202020204" pitchFamily="34" charset="0"/>
                <a:cs typeface="Arial" panose="020B0604020202020204" pitchFamily="34" charset="0"/>
              </a:rPr>
              <a:t>Verpflichtung, das Konto wieder auf den ursprünglichen Stand zu </a:t>
            </a:r>
            <a:r>
              <a:rPr lang="de-DE" sz="3200" dirty="0" smtClean="0">
                <a:latin typeface="Arial" panose="020B0604020202020204" pitchFamily="34" charset="0"/>
                <a:cs typeface="Arial" panose="020B0604020202020204" pitchFamily="34" charset="0"/>
              </a:rPr>
              <a:t>bringen = kein Schaden der N</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353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r>
              <a:rPr lang="de-DE" sz="3200" b="1" i="1" u="sng" dirty="0" smtClean="0">
                <a:latin typeface="Arial" panose="020B0604020202020204" pitchFamily="34" charset="0"/>
                <a:cs typeface="Arial" panose="020B0604020202020204" pitchFamily="34" charset="0"/>
              </a:rPr>
              <a:t>Anm</a:t>
            </a:r>
            <a:r>
              <a:rPr lang="de-DE" sz="3200" b="1" i="1" u="sng" dirty="0">
                <a:latin typeface="Arial" panose="020B0604020202020204" pitchFamily="34" charset="0"/>
                <a:cs typeface="Arial" panose="020B0604020202020204" pitchFamily="34" charset="0"/>
              </a:rPr>
              <a:t>.:</a:t>
            </a:r>
            <a:r>
              <a:rPr lang="de-DE" sz="3200" i="1" dirty="0">
                <a:latin typeface="Arial" panose="020B0604020202020204" pitchFamily="34" charset="0"/>
                <a:cs typeface="Arial" panose="020B0604020202020204" pitchFamily="34" charset="0"/>
              </a:rPr>
              <a:t> A. A. unter Hinweis auf das Prozessrisiko gut vertretbar. </a:t>
            </a:r>
            <a:endParaRPr lang="de-DE" sz="3200" i="1"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Keine Vermögensminderung der N, weil sich </a:t>
            </a:r>
            <a:r>
              <a:rPr lang="de-DE" sz="3200" dirty="0">
                <a:latin typeface="Arial" panose="020B0604020202020204" pitchFamily="34" charset="0"/>
                <a:cs typeface="Arial" panose="020B0604020202020204" pitchFamily="34" charset="0"/>
              </a:rPr>
              <a:t>N möglicherweise einer Haftung gegenüber S aus </a:t>
            </a:r>
            <a:r>
              <a:rPr lang="de-DE" sz="3200" b="1" dirty="0">
                <a:latin typeface="Arial" panose="020B0604020202020204" pitchFamily="34" charset="0"/>
                <a:cs typeface="Arial" panose="020B0604020202020204" pitchFamily="34" charset="0"/>
              </a:rPr>
              <a:t>§ 675v Abs. 3 Nr. 2 BGB </a:t>
            </a:r>
            <a:r>
              <a:rPr lang="de-DE" sz="3200" b="1" dirty="0" smtClean="0">
                <a:latin typeface="Arial" panose="020B0604020202020204" pitchFamily="34" charset="0"/>
                <a:cs typeface="Arial" panose="020B0604020202020204" pitchFamily="34" charset="0"/>
              </a:rPr>
              <a:t>(Schadensersatzanspruch) </a:t>
            </a:r>
            <a:r>
              <a:rPr lang="de-DE" sz="3200" dirty="0" smtClean="0">
                <a:latin typeface="Arial" panose="020B0604020202020204" pitchFamily="34" charset="0"/>
                <a:cs typeface="Arial" panose="020B0604020202020204" pitchFamily="34" charset="0"/>
              </a:rPr>
              <a:t>ausgesetzt sieht</a:t>
            </a:r>
          </a:p>
          <a:p>
            <a:r>
              <a:rPr lang="de-DE" sz="3200" b="1" dirty="0" smtClean="0">
                <a:latin typeface="Arial" panose="020B0604020202020204" pitchFamily="34" charset="0"/>
                <a:cs typeface="Arial" panose="020B0604020202020204" pitchFamily="34" charset="0"/>
              </a:rPr>
              <a:t>Sekundäranspruch </a:t>
            </a:r>
            <a:r>
              <a:rPr lang="de-DE" sz="3200" dirty="0">
                <a:latin typeface="Arial" panose="020B0604020202020204" pitchFamily="34" charset="0"/>
                <a:cs typeface="Arial" panose="020B0604020202020204" pitchFamily="34" charset="0"/>
              </a:rPr>
              <a:t>der S dar, der </a:t>
            </a:r>
            <a:r>
              <a:rPr lang="de-DE" sz="3200" b="1" dirty="0">
                <a:latin typeface="Arial" panose="020B0604020202020204" pitchFamily="34" charset="0"/>
                <a:cs typeface="Arial" panose="020B0604020202020204" pitchFamily="34" charset="0"/>
              </a:rPr>
              <a:t>nicht „unmittelbar“ aus der Verfügung </a:t>
            </a:r>
            <a:r>
              <a:rPr lang="de-DE" sz="3200" b="1" dirty="0" smtClean="0">
                <a:latin typeface="Arial" panose="020B0604020202020204" pitchFamily="34" charset="0"/>
                <a:cs typeface="Arial" panose="020B0604020202020204" pitchFamily="34" charset="0"/>
              </a:rPr>
              <a:t>stammt</a:t>
            </a:r>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was aber bei § 263a StGB erforderlich ist. </a:t>
            </a:r>
          </a:p>
          <a:p>
            <a:r>
              <a:rPr lang="de-DE" sz="3200" dirty="0" smtClean="0">
                <a:latin typeface="Arial" panose="020B0604020202020204" pitchFamily="34" charset="0"/>
                <a:cs typeface="Arial" panose="020B0604020202020204" pitchFamily="34" charset="0"/>
              </a:rPr>
              <a:t>Wegen </a:t>
            </a:r>
            <a:r>
              <a:rPr lang="de-DE" sz="3200" dirty="0">
                <a:latin typeface="Arial" panose="020B0604020202020204" pitchFamily="34" charset="0"/>
                <a:cs typeface="Arial" panose="020B0604020202020204" pitchFamily="34" charset="0"/>
              </a:rPr>
              <a:t>des materiellen Rückbuchungsanspruchs </a:t>
            </a:r>
            <a:r>
              <a:rPr lang="de-DE" sz="3200" dirty="0" smtClean="0">
                <a:latin typeface="Arial" panose="020B0604020202020204" pitchFamily="34" charset="0"/>
                <a:cs typeface="Arial" panose="020B0604020202020204" pitchFamily="34" charset="0"/>
              </a:rPr>
              <a:t>aber vertretbar</a:t>
            </a:r>
            <a:r>
              <a:rPr lang="de-DE" sz="3200" dirty="0">
                <a:latin typeface="Arial" panose="020B0604020202020204" pitchFamily="34" charset="0"/>
                <a:cs typeface="Arial" panose="020B0604020202020204" pitchFamily="34" charset="0"/>
              </a:rPr>
              <a:t>, </a:t>
            </a:r>
            <a:r>
              <a:rPr lang="de-DE" sz="3200" dirty="0" smtClean="0">
                <a:latin typeface="Arial" panose="020B0604020202020204" pitchFamily="34" charset="0"/>
                <a:cs typeface="Arial" panose="020B0604020202020204" pitchFamily="34" charset="0"/>
              </a:rPr>
              <a:t>S </a:t>
            </a:r>
            <a:r>
              <a:rPr lang="de-DE" sz="3200" dirty="0">
                <a:latin typeface="Arial" panose="020B0604020202020204" pitchFamily="34" charset="0"/>
                <a:cs typeface="Arial" panose="020B0604020202020204" pitchFamily="34" charset="0"/>
              </a:rPr>
              <a:t>als geschädigt anzusehen, da sie </a:t>
            </a:r>
            <a:r>
              <a:rPr lang="de-DE" sz="3200" dirty="0" smtClean="0">
                <a:latin typeface="Arial" panose="020B0604020202020204" pitchFamily="34" charset="0"/>
                <a:cs typeface="Arial" panose="020B0604020202020204" pitchFamily="34" charset="0"/>
              </a:rPr>
              <a:t>EUR 500 ausgezahlt </a:t>
            </a:r>
            <a:r>
              <a:rPr lang="de-DE" sz="3200" dirty="0">
                <a:latin typeface="Arial" panose="020B0604020202020204" pitchFamily="34" charset="0"/>
                <a:cs typeface="Arial" panose="020B0604020202020204" pitchFamily="34" charset="0"/>
              </a:rPr>
              <a:t>hat, ohne einen unmittelbar hieraus erwachsenen Aufwendungsersatzanspruch gegen N zu </a:t>
            </a:r>
            <a:r>
              <a:rPr lang="de-DE" sz="3200" dirty="0" smtClean="0">
                <a:latin typeface="Arial" panose="020B0604020202020204" pitchFamily="34" charset="0"/>
                <a:cs typeface="Arial" panose="020B0604020202020204" pitchFamily="34" charset="0"/>
              </a:rPr>
              <a:t>haben</a:t>
            </a:r>
          </a:p>
          <a:p>
            <a:r>
              <a:rPr lang="de-DE" sz="3200" dirty="0" smtClean="0">
                <a:latin typeface="Arial" panose="020B0604020202020204" pitchFamily="34" charset="0"/>
                <a:cs typeface="Arial" panose="020B0604020202020204" pitchFamily="34" charset="0"/>
              </a:rPr>
              <a:t>Schadensersatzanspruch </a:t>
            </a:r>
            <a:r>
              <a:rPr lang="de-DE" sz="3200" dirty="0">
                <a:latin typeface="Arial" panose="020B0604020202020204" pitchFamily="34" charset="0"/>
                <a:cs typeface="Arial" panose="020B0604020202020204" pitchFamily="34" charset="0"/>
              </a:rPr>
              <a:t>gegen N aus § 675v Abs. 3 Nr. 2 BGB wegen grob fahrlässiger Verletzung einer Pflicht gemäß § 675l Abs. 1 BGB durch den </a:t>
            </a:r>
            <a:r>
              <a:rPr lang="de-DE" sz="3200" dirty="0" smtClean="0">
                <a:latin typeface="Arial" panose="020B0604020202020204" pitchFamily="34" charset="0"/>
                <a:cs typeface="Arial" panose="020B0604020202020204" pitchFamily="34" charset="0"/>
              </a:rPr>
              <a:t>(fahrlässigen) </a:t>
            </a:r>
            <a:r>
              <a:rPr lang="de-DE" sz="3200" dirty="0">
                <a:latin typeface="Arial" panose="020B0604020202020204" pitchFamily="34" charset="0"/>
                <a:cs typeface="Arial" panose="020B0604020202020204" pitchFamily="34" charset="0"/>
              </a:rPr>
              <a:t>Umgang mit einem „personalisierten Sicherheitsmerkmal“ </a:t>
            </a:r>
            <a:r>
              <a:rPr lang="de-DE" sz="3200" dirty="0" smtClean="0">
                <a:latin typeface="Arial" panose="020B0604020202020204" pitchFamily="34" charset="0"/>
                <a:cs typeface="Arial" panose="020B0604020202020204" pitchFamily="34" charset="0"/>
              </a:rPr>
              <a:t>≠ Kompensation </a:t>
            </a:r>
          </a:p>
        </p:txBody>
      </p:sp>
    </p:spTree>
    <p:extLst>
      <p:ext uri="{BB962C8B-B14F-4D97-AF65-F5344CB8AC3E}">
        <p14:creationId xmlns:p14="http://schemas.microsoft.com/office/powerpoint/2010/main" val="299237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endParaRPr lang="de-DE" sz="3200" b="1" i="1" u="sng" dirty="0" smtClean="0">
              <a:latin typeface="Arial" panose="020B0604020202020204" pitchFamily="34" charset="0"/>
              <a:cs typeface="Arial" panose="020B0604020202020204" pitchFamily="34" charset="0"/>
            </a:endParaRPr>
          </a:p>
          <a:p>
            <a:r>
              <a:rPr lang="de-DE" sz="3200" b="1" i="1" dirty="0" smtClean="0">
                <a:latin typeface="Arial" panose="020B0604020202020204" pitchFamily="34" charset="0"/>
                <a:cs typeface="Arial" panose="020B0604020202020204" pitchFamily="34" charset="0"/>
              </a:rPr>
              <a:t>Insoweit: Schaden nach Musterlösung angenommen</a:t>
            </a:r>
          </a:p>
          <a:p>
            <a:r>
              <a:rPr lang="de-DE" sz="3200" b="1" dirty="0" smtClean="0">
                <a:latin typeface="Arial" panose="020B0604020202020204" pitchFamily="34" charset="0"/>
                <a:cs typeface="Arial" panose="020B0604020202020204" pitchFamily="34" charset="0"/>
              </a:rPr>
              <a:t>II. Subjektiver Tatbestand: </a:t>
            </a:r>
            <a:endParaRPr lang="de-DE" sz="3200"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Vorsatz unproblematisch</a:t>
            </a:r>
          </a:p>
          <a:p>
            <a:r>
              <a:rPr lang="de-DE" sz="3200" dirty="0" smtClean="0">
                <a:latin typeface="Arial" panose="020B0604020202020204" pitchFamily="34" charset="0"/>
                <a:cs typeface="Arial" panose="020B0604020202020204" pitchFamily="34" charset="0"/>
              </a:rPr>
              <a:t>Ebenso Absicht rechtswidriger Bereicherung</a:t>
            </a:r>
          </a:p>
          <a:p>
            <a:r>
              <a:rPr lang="de-DE" sz="3200" dirty="0" smtClean="0">
                <a:latin typeface="Arial" panose="020B0604020202020204" pitchFamily="34" charset="0"/>
                <a:cs typeface="Arial" panose="020B0604020202020204" pitchFamily="34" charset="0"/>
              </a:rPr>
              <a:t>(Stoffgleichheit:  durch die Verfügung ohne Aufwendungsersatzanspruch; auf derselben Verfügung beruht auch der Vorteil des A)</a:t>
            </a:r>
          </a:p>
          <a:p>
            <a:r>
              <a:rPr lang="de-DE" sz="3200" b="1" dirty="0" smtClean="0">
                <a:latin typeface="Arial" panose="020B0604020202020204" pitchFamily="34" charset="0"/>
                <a:cs typeface="Arial" panose="020B0604020202020204" pitchFamily="34" charset="0"/>
              </a:rPr>
              <a:t>III. Rechtswidrigkeit und Schuld +</a:t>
            </a:r>
            <a:endParaRPr lang="de-DE" sz="3200" dirty="0" smtClean="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IV. Ergebnis: </a:t>
            </a:r>
            <a:r>
              <a:rPr lang="de-DE" sz="3200" dirty="0" smtClean="0">
                <a:latin typeface="Arial" panose="020B0604020202020204" pitchFamily="34" charset="0"/>
                <a:cs typeface="Arial" panose="020B0604020202020204" pitchFamily="34" charset="0"/>
              </a:rPr>
              <a:t>§ 263a Abs. 1 Var. 3 StGB +</a:t>
            </a:r>
          </a:p>
          <a:p>
            <a:r>
              <a:rPr lang="de-DE" sz="3200" b="1" i="1" u="sng" dirty="0" smtClean="0">
                <a:latin typeface="Arial" panose="020B0604020202020204" pitchFamily="34" charset="0"/>
                <a:cs typeface="Arial" panose="020B0604020202020204" pitchFamily="34" charset="0"/>
              </a:rPr>
              <a:t>Anm</a:t>
            </a:r>
            <a:r>
              <a:rPr lang="de-DE" sz="3200" b="1" i="1" u="sng" dirty="0">
                <a:latin typeface="Arial" panose="020B0604020202020204" pitchFamily="34" charset="0"/>
                <a:cs typeface="Arial" panose="020B0604020202020204" pitchFamily="34" charset="0"/>
              </a:rPr>
              <a:t>.:</a:t>
            </a:r>
            <a:r>
              <a:rPr lang="de-DE" sz="3200" i="1" dirty="0">
                <a:latin typeface="Arial" panose="020B0604020202020204" pitchFamily="34" charset="0"/>
                <a:cs typeface="Arial" panose="020B0604020202020204" pitchFamily="34" charset="0"/>
              </a:rPr>
              <a:t> </a:t>
            </a:r>
            <a:r>
              <a:rPr lang="de-DE" sz="3200" i="1" dirty="0" smtClean="0">
                <a:latin typeface="Arial" panose="020B0604020202020204" pitchFamily="34" charset="0"/>
                <a:cs typeface="Arial" panose="020B0604020202020204" pitchFamily="34" charset="0"/>
              </a:rPr>
              <a:t>nicht Missbrauch </a:t>
            </a:r>
            <a:r>
              <a:rPr lang="de-DE" sz="3200" i="1" dirty="0">
                <a:latin typeface="Arial" panose="020B0604020202020204" pitchFamily="34" charset="0"/>
                <a:cs typeface="Arial" panose="020B0604020202020204" pitchFamily="34" charset="0"/>
              </a:rPr>
              <a:t>von Scheck- und Kreditkarten gemäß </a:t>
            </a:r>
            <a:r>
              <a:rPr lang="de-DE" sz="3200" i="1" dirty="0" smtClean="0">
                <a:latin typeface="Arial" panose="020B0604020202020204" pitchFamily="34" charset="0"/>
                <a:cs typeface="Arial" panose="020B0604020202020204" pitchFamily="34" charset="0"/>
              </a:rPr>
              <a:t/>
            </a:r>
            <a:br>
              <a:rPr lang="de-DE" sz="3200" i="1" dirty="0" smtClean="0">
                <a:latin typeface="Arial" panose="020B0604020202020204" pitchFamily="34" charset="0"/>
                <a:cs typeface="Arial" panose="020B0604020202020204" pitchFamily="34" charset="0"/>
              </a:rPr>
            </a:br>
            <a:r>
              <a:rPr lang="de-DE" sz="3200" i="1" dirty="0" smtClean="0">
                <a:latin typeface="Arial" panose="020B0604020202020204" pitchFamily="34" charset="0"/>
                <a:cs typeface="Arial" panose="020B0604020202020204" pitchFamily="34" charset="0"/>
              </a:rPr>
              <a:t>§ </a:t>
            </a:r>
            <a:r>
              <a:rPr lang="de-DE" sz="3200" i="1" dirty="0">
                <a:latin typeface="Arial" panose="020B0604020202020204" pitchFamily="34" charset="0"/>
                <a:cs typeface="Arial" panose="020B0604020202020204" pitchFamily="34" charset="0"/>
              </a:rPr>
              <a:t>266b Abs. 1 </a:t>
            </a:r>
            <a:r>
              <a:rPr lang="de-DE" sz="3200" i="1" dirty="0" smtClean="0">
                <a:latin typeface="Arial" panose="020B0604020202020204" pitchFamily="34" charset="0"/>
                <a:cs typeface="Arial" panose="020B0604020202020204" pitchFamily="34" charset="0"/>
              </a:rPr>
              <a:t>StGB, </a:t>
            </a:r>
            <a:r>
              <a:rPr lang="de-DE" sz="3200" i="1" dirty="0">
                <a:latin typeface="Arial" panose="020B0604020202020204" pitchFamily="34" charset="0"/>
                <a:cs typeface="Arial" panose="020B0604020202020204" pitchFamily="34" charset="0"/>
              </a:rPr>
              <a:t>da der Tatbestand nach § 266b StGB </a:t>
            </a:r>
            <a:r>
              <a:rPr lang="de-DE" sz="3200" i="1" dirty="0" smtClean="0">
                <a:latin typeface="Arial" panose="020B0604020202020204" pitchFamily="34" charset="0"/>
                <a:cs typeface="Arial" panose="020B0604020202020204" pitchFamily="34" charset="0"/>
              </a:rPr>
              <a:t>schon </a:t>
            </a:r>
            <a:r>
              <a:rPr lang="de-DE" sz="3200" i="1" dirty="0">
                <a:latin typeface="Arial" panose="020B0604020202020204" pitchFamily="34" charset="0"/>
                <a:cs typeface="Arial" panose="020B0604020202020204" pitchFamily="34" charset="0"/>
              </a:rPr>
              <a:t>mangels Verwendung einer Karte mit „Garantiefunktion“ </a:t>
            </a:r>
            <a:r>
              <a:rPr lang="de-DE" sz="3200" i="1"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30301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r>
              <a:rPr lang="de-DE" sz="3200" b="1" dirty="0" smtClean="0">
                <a:latin typeface="Arial" panose="020B0604020202020204" pitchFamily="34" charset="0"/>
                <a:cs typeface="Arial" panose="020B0604020202020204" pitchFamily="34" charset="0"/>
              </a:rPr>
              <a:t>F</a:t>
            </a:r>
            <a:r>
              <a:rPr lang="de-DE" sz="3200" b="1" dirty="0">
                <a:latin typeface="Arial" panose="020B0604020202020204" pitchFamily="34" charset="0"/>
                <a:cs typeface="Arial" panose="020B0604020202020204" pitchFamily="34" charset="0"/>
              </a:rPr>
              <a:t>. Strafbarkeit wegen Diebstahls gemäß § 242 Abs. 1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Durch das Abheben des Geldes </a:t>
            </a:r>
            <a:endParaRPr lang="de-DE" sz="3200" dirty="0" smtClean="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Weggenommen: Einverständnis</a:t>
            </a:r>
          </a:p>
          <a:p>
            <a:r>
              <a:rPr lang="de-DE" sz="3200" dirty="0" smtClean="0">
                <a:latin typeface="Arial" panose="020B0604020202020204" pitchFamily="34" charset="0"/>
                <a:cs typeface="Arial" panose="020B0604020202020204" pitchFamily="34" charset="0"/>
              </a:rPr>
              <a:t>Bei automatisierten Vorgängen: der </a:t>
            </a:r>
            <a:r>
              <a:rPr lang="de-DE" sz="3200" dirty="0">
                <a:latin typeface="Arial" panose="020B0604020202020204" pitchFamily="34" charset="0"/>
                <a:cs typeface="Arial" panose="020B0604020202020204" pitchFamily="34" charset="0"/>
              </a:rPr>
              <a:t>Gewahrsamswechsel </a:t>
            </a:r>
            <a:r>
              <a:rPr lang="de-DE" sz="3200" dirty="0" smtClean="0">
                <a:latin typeface="Arial" panose="020B0604020202020204" pitchFamily="34" charset="0"/>
                <a:cs typeface="Arial" panose="020B0604020202020204" pitchFamily="34" charset="0"/>
              </a:rPr>
              <a:t>muss nur aus </a:t>
            </a:r>
            <a:r>
              <a:rPr lang="de-DE" sz="3200" dirty="0">
                <a:latin typeface="Arial" panose="020B0604020202020204" pitchFamily="34" charset="0"/>
                <a:cs typeface="Arial" panose="020B0604020202020204" pitchFamily="34" charset="0"/>
              </a:rPr>
              <a:t>der Perspektive des Entäußernden äußerlich in eben der Weise vonstatten </a:t>
            </a:r>
            <a:r>
              <a:rPr lang="de-DE" sz="3200" dirty="0" smtClean="0">
                <a:latin typeface="Arial" panose="020B0604020202020204" pitchFamily="34" charset="0"/>
                <a:cs typeface="Arial" panose="020B0604020202020204" pitchFamily="34" charset="0"/>
              </a:rPr>
              <a:t>gehen, </a:t>
            </a:r>
            <a:r>
              <a:rPr lang="de-DE" sz="3200" dirty="0">
                <a:latin typeface="Arial" panose="020B0604020202020204" pitchFamily="34" charset="0"/>
                <a:cs typeface="Arial" panose="020B0604020202020204" pitchFamily="34" charset="0"/>
              </a:rPr>
              <a:t>wie es dem üblichen, programmgemäßen Ablauf </a:t>
            </a:r>
            <a:r>
              <a:rPr lang="de-DE" sz="3200" dirty="0" smtClean="0">
                <a:latin typeface="Arial" panose="020B0604020202020204" pitchFamily="34" charset="0"/>
                <a:cs typeface="Arial" panose="020B0604020202020204" pitchFamily="34" charset="0"/>
              </a:rPr>
              <a:t>entspricht</a:t>
            </a:r>
          </a:p>
          <a:p>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242 Abs. 1 </a:t>
            </a:r>
            <a:r>
              <a:rPr lang="de-DE" sz="3200"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G. Strafbarkeit wegen Unterschlagung gemäß § 246 Abs. 1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Durch das Abheben des </a:t>
            </a:r>
            <a:r>
              <a:rPr lang="de-DE" sz="3200" dirty="0" smtClean="0">
                <a:latin typeface="Arial" panose="020B0604020202020204" pitchFamily="34" charset="0"/>
                <a:cs typeface="Arial" panose="020B0604020202020204" pitchFamily="34" charset="0"/>
              </a:rPr>
              <a:t>Geldes: Zueignung? Übereignungsangebot des Automatenaufstellers </a:t>
            </a:r>
            <a:br>
              <a:rPr lang="de-DE" sz="3200" dirty="0" smtClean="0">
                <a:latin typeface="Arial" panose="020B0604020202020204" pitchFamily="34" charset="0"/>
                <a:cs typeface="Arial" panose="020B0604020202020204" pitchFamily="34" charset="0"/>
              </a:rPr>
            </a:br>
            <a:r>
              <a:rPr lang="de-DE" sz="3200" dirty="0" smtClean="0">
                <a:latin typeface="Arial" panose="020B0604020202020204" pitchFamily="34" charset="0"/>
                <a:cs typeface="Arial" panose="020B0604020202020204" pitchFamily="34" charset="0"/>
              </a:rPr>
              <a:t>gem. § 929 S. 1 BGB? </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6784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r>
              <a:rPr lang="de-DE" sz="3200" dirty="0" smtClean="0">
                <a:latin typeface="Arial" panose="020B0604020202020204" pitchFamily="34" charset="0"/>
                <a:cs typeface="Arial" panose="020B0604020202020204" pitchFamily="34" charset="0"/>
              </a:rPr>
              <a:t>Gut vertretbar: dann § 246 StGB –</a:t>
            </a:r>
          </a:p>
          <a:p>
            <a:r>
              <a:rPr lang="de-DE" sz="3200" b="1" i="1" u="sng" dirty="0" smtClean="0">
                <a:latin typeface="Arial" panose="020B0604020202020204" pitchFamily="34" charset="0"/>
                <a:cs typeface="Arial" panose="020B0604020202020204" pitchFamily="34" charset="0"/>
              </a:rPr>
              <a:t>Anm</a:t>
            </a:r>
            <a:r>
              <a:rPr lang="de-DE" sz="3200" b="1" i="1" u="sng" dirty="0">
                <a:latin typeface="Arial" panose="020B0604020202020204" pitchFamily="34" charset="0"/>
                <a:cs typeface="Arial" panose="020B0604020202020204" pitchFamily="34" charset="0"/>
              </a:rPr>
              <a:t>.:</a:t>
            </a:r>
            <a:r>
              <a:rPr lang="de-DE" sz="3200" i="1" dirty="0">
                <a:latin typeface="Arial" panose="020B0604020202020204" pitchFamily="34" charset="0"/>
                <a:cs typeface="Arial" panose="020B0604020202020204" pitchFamily="34" charset="0"/>
              </a:rPr>
              <a:t> Eine </a:t>
            </a:r>
            <a:r>
              <a:rPr lang="de-DE" sz="3200" i="1" dirty="0" err="1">
                <a:latin typeface="Arial" panose="020B0604020202020204" pitchFamily="34" charset="0"/>
                <a:cs typeface="Arial" panose="020B0604020202020204" pitchFamily="34" charset="0"/>
              </a:rPr>
              <a:t>a.A</a:t>
            </a:r>
            <a:r>
              <a:rPr lang="de-DE" sz="3200" i="1" dirty="0">
                <a:latin typeface="Arial" panose="020B0604020202020204" pitchFamily="34" charset="0"/>
                <a:cs typeface="Arial" panose="020B0604020202020204" pitchFamily="34" charset="0"/>
              </a:rPr>
              <a:t>. ist vertretbar. Die Bearbeiter können dabei darauf abstellen, dass eine Gleichbewertung deswegen nicht angezeigt sein sollte, weil der Automatenaufsteller lediglich an denjenigen übereignen möchte, der hinsichtlich Karte und Geheimzahl als materiell befugt agiert. </a:t>
            </a:r>
            <a:endParaRPr lang="de-DE" sz="3200" i="1" dirty="0" smtClean="0">
              <a:latin typeface="Arial" panose="020B0604020202020204" pitchFamily="34" charset="0"/>
              <a:cs typeface="Arial" panose="020B0604020202020204" pitchFamily="34" charset="0"/>
            </a:endParaRPr>
          </a:p>
          <a:p>
            <a:r>
              <a:rPr lang="de-DE" sz="3200" i="1" dirty="0" smtClean="0">
                <a:latin typeface="Arial" panose="020B0604020202020204" pitchFamily="34" charset="0"/>
                <a:cs typeface="Arial" panose="020B0604020202020204" pitchFamily="34" charset="0"/>
              </a:rPr>
              <a:t>Wird </a:t>
            </a:r>
            <a:r>
              <a:rPr lang="de-DE" sz="3200" i="1" dirty="0">
                <a:latin typeface="Arial" panose="020B0604020202020204" pitchFamily="34" charset="0"/>
                <a:cs typeface="Arial" panose="020B0604020202020204" pitchFamily="34" charset="0"/>
              </a:rPr>
              <a:t>eine Unterschlagung bejaht, tritt diese jedoch hinter § 263a StGB zurück.</a:t>
            </a:r>
            <a:endParaRPr lang="de-DE" sz="3200" dirty="0">
              <a:latin typeface="Arial" panose="020B0604020202020204" pitchFamily="34" charset="0"/>
              <a:cs typeface="Arial" panose="020B0604020202020204" pitchFamily="34" charset="0"/>
            </a:endParaRPr>
          </a:p>
          <a:p>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13944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r>
              <a:rPr lang="de-DE" sz="3200" b="1" u="sng" dirty="0">
                <a:latin typeface="Arial" panose="020B0604020202020204" pitchFamily="34" charset="0"/>
                <a:cs typeface="Arial" panose="020B0604020202020204" pitchFamily="34" charset="0"/>
              </a:rPr>
              <a:t>2. Tatkomplex:</a:t>
            </a:r>
            <a:r>
              <a:rPr lang="de-DE" sz="3200" b="1" dirty="0">
                <a:latin typeface="Arial" panose="020B0604020202020204" pitchFamily="34" charset="0"/>
                <a:cs typeface="Arial" panose="020B0604020202020204" pitchFamily="34" charset="0"/>
              </a:rPr>
              <a:t> „Das Geschehen im Ferienhaus der M“</a:t>
            </a:r>
            <a:endParaRPr lang="de-DE" sz="3200" dirty="0">
              <a:latin typeface="Arial" panose="020B0604020202020204" pitchFamily="34" charset="0"/>
              <a:cs typeface="Arial" panose="020B0604020202020204" pitchFamily="34" charset="0"/>
            </a:endParaRPr>
          </a:p>
          <a:p>
            <a:r>
              <a:rPr lang="de-DE" sz="3200" b="1" u="sng" dirty="0">
                <a:latin typeface="Arial" panose="020B0604020202020204" pitchFamily="34" charset="0"/>
                <a:cs typeface="Arial" panose="020B0604020202020204" pitchFamily="34" charset="0"/>
              </a:rPr>
              <a:t>Strafbarkeit des B</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A. Strafbarkeit wegen Mordes gemäß §§ 212 Abs. 1, 211 Abs. 2 </a:t>
            </a:r>
            <a:r>
              <a:rPr lang="de-DE" sz="3200" b="1" dirty="0" smtClean="0">
                <a:latin typeface="Arial" panose="020B0604020202020204" pitchFamily="34" charset="0"/>
                <a:cs typeface="Arial" panose="020B0604020202020204" pitchFamily="34" charset="0"/>
              </a:rPr>
              <a:t>StGB </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Durch das </a:t>
            </a:r>
            <a:r>
              <a:rPr lang="de-DE" sz="3200" dirty="0" smtClean="0">
                <a:latin typeface="Arial" panose="020B0604020202020204" pitchFamily="34" charset="0"/>
                <a:cs typeface="Arial" panose="020B0604020202020204" pitchFamily="34" charset="0"/>
              </a:rPr>
              <a:t>Würgen</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I. Objektiver Tatbestand</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1. Tod der M und Todeshandlung des </a:t>
            </a:r>
            <a:r>
              <a:rPr lang="de-DE" sz="3200" b="1" dirty="0" smtClean="0">
                <a:latin typeface="Arial" panose="020B0604020202020204" pitchFamily="34" charset="0"/>
                <a:cs typeface="Arial" panose="020B0604020202020204" pitchFamily="34" charset="0"/>
              </a:rPr>
              <a:t>B: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2</a:t>
            </a:r>
            <a:r>
              <a:rPr lang="de-DE" sz="3200" b="1" dirty="0">
                <a:latin typeface="Arial" panose="020B0604020202020204" pitchFamily="34" charset="0"/>
                <a:cs typeface="Arial" panose="020B0604020202020204" pitchFamily="34" charset="0"/>
              </a:rPr>
              <a:t>. Kausalität und objektive </a:t>
            </a:r>
            <a:r>
              <a:rPr lang="de-DE" sz="3200" b="1" dirty="0" smtClean="0">
                <a:latin typeface="Arial" panose="020B0604020202020204" pitchFamily="34" charset="0"/>
                <a:cs typeface="Arial" panose="020B0604020202020204" pitchFamily="34" charset="0"/>
              </a:rPr>
              <a:t>Zurechnung: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II</a:t>
            </a:r>
            <a:r>
              <a:rPr lang="de-DE" sz="3200" b="1" dirty="0">
                <a:latin typeface="Arial" panose="020B0604020202020204" pitchFamily="34" charset="0"/>
                <a:cs typeface="Arial" panose="020B0604020202020204" pitchFamily="34" charset="0"/>
              </a:rPr>
              <a:t>. Subjektiver Tatbestand</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Vorsatz +</a:t>
            </a:r>
          </a:p>
          <a:p>
            <a:r>
              <a:rPr lang="de-DE" sz="3200" b="1" dirty="0" smtClean="0">
                <a:latin typeface="Arial" panose="020B0604020202020204" pitchFamily="34" charset="0"/>
                <a:cs typeface="Arial" panose="020B0604020202020204" pitchFamily="34" charset="0"/>
              </a:rPr>
              <a:t>III. Mordmerkmal: Absicht</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andere </a:t>
            </a:r>
            <a:r>
              <a:rPr lang="de-DE" sz="3200" b="1" dirty="0">
                <a:latin typeface="Arial" panose="020B0604020202020204" pitchFamily="34" charset="0"/>
                <a:cs typeface="Arial" panose="020B0604020202020204" pitchFamily="34" charset="0"/>
              </a:rPr>
              <a:t>Straftat zu </a:t>
            </a:r>
            <a:r>
              <a:rPr lang="de-DE" sz="3200" b="1" dirty="0" smtClean="0">
                <a:latin typeface="Arial" panose="020B0604020202020204" pitchFamily="34" charset="0"/>
                <a:cs typeface="Arial" panose="020B0604020202020204" pitchFamily="34" charset="0"/>
              </a:rPr>
              <a:t>verdecken</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a:t>
            </a:r>
            <a:r>
              <a:rPr lang="de-DE" sz="320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888137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xmlns="" id="{B722BFB6-5C42-4F9D-8CC7-4746F6385AAA}"/>
              </a:ext>
            </a:extLst>
          </p:cNvPr>
          <p:cNvGraphicFramePr>
            <a:graphicFrameLocks noGrp="1"/>
          </p:cNvGraphicFramePr>
          <p:nvPr>
            <p:extLst>
              <p:ext uri="{D42A27DB-BD31-4B8C-83A1-F6EECF244321}">
                <p14:modId xmlns:p14="http://schemas.microsoft.com/office/powerpoint/2010/main" val="454633836"/>
              </p:ext>
            </p:extLst>
          </p:nvPr>
        </p:nvGraphicFramePr>
        <p:xfrm>
          <a:off x="1215655" y="1098795"/>
          <a:ext cx="9760689" cy="4660410"/>
        </p:xfrm>
        <a:graphic>
          <a:graphicData uri="http://schemas.openxmlformats.org/drawingml/2006/table">
            <a:tbl>
              <a:tblPr firstRow="1" bandRow="1">
                <a:tableStyleId>{5C22544A-7EE6-4342-B048-85BDC9FD1C3A}</a:tableStyleId>
              </a:tblPr>
              <a:tblGrid>
                <a:gridCol w="861238">
                  <a:extLst>
                    <a:ext uri="{9D8B030D-6E8A-4147-A177-3AD203B41FA5}">
                      <a16:colId xmlns:a16="http://schemas.microsoft.com/office/drawing/2014/main" xmlns="" val="1941037290"/>
                    </a:ext>
                  </a:extLst>
                </a:gridCol>
                <a:gridCol w="1031358">
                  <a:extLst>
                    <a:ext uri="{9D8B030D-6E8A-4147-A177-3AD203B41FA5}">
                      <a16:colId xmlns:a16="http://schemas.microsoft.com/office/drawing/2014/main" xmlns="" val="2812045542"/>
                    </a:ext>
                  </a:extLst>
                </a:gridCol>
                <a:gridCol w="1088364">
                  <a:extLst>
                    <a:ext uri="{9D8B030D-6E8A-4147-A177-3AD203B41FA5}">
                      <a16:colId xmlns:a16="http://schemas.microsoft.com/office/drawing/2014/main" xmlns="" val="4045149356"/>
                    </a:ext>
                  </a:extLst>
                </a:gridCol>
                <a:gridCol w="1472665">
                  <a:extLst>
                    <a:ext uri="{9D8B030D-6E8A-4147-A177-3AD203B41FA5}">
                      <a16:colId xmlns:a16="http://schemas.microsoft.com/office/drawing/2014/main" xmlns="" val="2153859496"/>
                    </a:ext>
                  </a:extLst>
                </a:gridCol>
                <a:gridCol w="1424539">
                  <a:extLst>
                    <a:ext uri="{9D8B030D-6E8A-4147-A177-3AD203B41FA5}">
                      <a16:colId xmlns:a16="http://schemas.microsoft.com/office/drawing/2014/main" xmlns="" val="2778151887"/>
                    </a:ext>
                  </a:extLst>
                </a:gridCol>
                <a:gridCol w="1138444">
                  <a:extLst>
                    <a:ext uri="{9D8B030D-6E8A-4147-A177-3AD203B41FA5}">
                      <a16:colId xmlns:a16="http://schemas.microsoft.com/office/drawing/2014/main" xmlns="" val="2978355605"/>
                    </a:ext>
                  </a:extLst>
                </a:gridCol>
                <a:gridCol w="1009956">
                  <a:extLst>
                    <a:ext uri="{9D8B030D-6E8A-4147-A177-3AD203B41FA5}">
                      <a16:colId xmlns:a16="http://schemas.microsoft.com/office/drawing/2014/main" xmlns="" val="1994264749"/>
                    </a:ext>
                  </a:extLst>
                </a:gridCol>
                <a:gridCol w="867064">
                  <a:extLst>
                    <a:ext uri="{9D8B030D-6E8A-4147-A177-3AD203B41FA5}">
                      <a16:colId xmlns:a16="http://schemas.microsoft.com/office/drawing/2014/main" xmlns="" val="1243966158"/>
                    </a:ext>
                  </a:extLst>
                </a:gridCol>
                <a:gridCol w="867061">
                  <a:extLst>
                    <a:ext uri="{9D8B030D-6E8A-4147-A177-3AD203B41FA5}">
                      <a16:colId xmlns:a16="http://schemas.microsoft.com/office/drawing/2014/main" xmlns="" val="698122017"/>
                    </a:ext>
                  </a:extLst>
                </a:gridCol>
              </a:tblGrid>
              <a:tr h="1512709">
                <a:tc>
                  <a:txBody>
                    <a:bodyPr/>
                    <a:lstStyle/>
                    <a:p>
                      <a:r>
                        <a:rPr lang="de-DE" sz="3600" dirty="0" smtClean="0">
                          <a:solidFill>
                            <a:schemeClr val="tx1"/>
                          </a:solidFill>
                          <a:latin typeface="Arial" panose="020B0604020202020204" pitchFamily="34" charset="0"/>
                          <a:cs typeface="Arial" panose="020B0604020202020204" pitchFamily="34" charset="0"/>
                        </a:rPr>
                        <a:t>1-3</a:t>
                      </a:r>
                      <a:endParaRPr lang="de-DE" sz="3600" dirty="0">
                        <a:solidFill>
                          <a:schemeClr val="tx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smtClean="0">
                          <a:solidFill>
                            <a:schemeClr val="tx1"/>
                          </a:solidFill>
                          <a:latin typeface="Arial" panose="020B0604020202020204" pitchFamily="34" charset="0"/>
                          <a:cs typeface="Arial" panose="020B0604020202020204" pitchFamily="34" charset="0"/>
                        </a:rPr>
                        <a:t>7-9</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smtClean="0">
                          <a:solidFill>
                            <a:schemeClr val="tx1"/>
                          </a:solidFill>
                          <a:latin typeface="Arial" panose="020B0604020202020204" pitchFamily="34" charset="0"/>
                          <a:cs typeface="Arial" panose="020B0604020202020204" pitchFamily="34" charset="0"/>
                        </a:rPr>
                        <a:t>10</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smtClean="0">
                          <a:solidFill>
                            <a:schemeClr val="tx1"/>
                          </a:solidFill>
                          <a:latin typeface="Arial" panose="020B0604020202020204" pitchFamily="34" charset="0"/>
                          <a:cs typeface="Arial" panose="020B0604020202020204" pitchFamily="34" charset="0"/>
                        </a:rPr>
                        <a:t>11</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smtClean="0">
                          <a:solidFill>
                            <a:schemeClr val="tx1"/>
                          </a:solidFill>
                          <a:latin typeface="Arial" panose="020B0604020202020204" pitchFamily="34" charset="0"/>
                          <a:cs typeface="Arial" panose="020B0604020202020204" pitchFamily="34" charset="0"/>
                        </a:rPr>
                        <a:t>12</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smtClean="0">
                          <a:solidFill>
                            <a:schemeClr val="tx1"/>
                          </a:solidFill>
                          <a:latin typeface="Arial" panose="020B0604020202020204" pitchFamily="34" charset="0"/>
                          <a:cs typeface="Arial" panose="020B0604020202020204" pitchFamily="34" charset="0"/>
                        </a:rPr>
                        <a:t>13</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954396661"/>
                  </a:ext>
                </a:extLst>
              </a:tr>
              <a:tr h="1512709">
                <a:tc>
                  <a:txBody>
                    <a:bodyPr/>
                    <a:lstStyle/>
                    <a:p>
                      <a:r>
                        <a:rPr lang="de-DE" sz="3600" dirty="0" smtClean="0">
                          <a:solidFill>
                            <a:schemeClr val="tx1"/>
                          </a:solidFill>
                          <a:latin typeface="Arial" panose="020B0604020202020204" pitchFamily="34" charset="0"/>
                          <a:cs typeface="Arial" panose="020B0604020202020204" pitchFamily="34" charset="0"/>
                        </a:rPr>
                        <a:t>33</a:t>
                      </a:r>
                      <a:endParaRPr lang="de-DE" sz="3600" dirty="0">
                        <a:solidFill>
                          <a:schemeClr val="tx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smtClean="0">
                          <a:solidFill>
                            <a:schemeClr val="tx1"/>
                          </a:solidFill>
                          <a:latin typeface="Arial" panose="020B0604020202020204" pitchFamily="34" charset="0"/>
                          <a:cs typeface="Arial" panose="020B0604020202020204" pitchFamily="34" charset="0"/>
                        </a:rPr>
                        <a:t>45</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smtClean="0">
                          <a:solidFill>
                            <a:schemeClr val="tx1"/>
                          </a:solidFill>
                          <a:latin typeface="Arial" panose="020B0604020202020204" pitchFamily="34" charset="0"/>
                          <a:cs typeface="Arial" panose="020B0604020202020204" pitchFamily="34" charset="0"/>
                        </a:rPr>
                        <a:t>22</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smtClean="0">
                          <a:solidFill>
                            <a:schemeClr val="tx1"/>
                          </a:solidFill>
                          <a:latin typeface="Arial" panose="020B0604020202020204" pitchFamily="34" charset="0"/>
                          <a:cs typeface="Arial" panose="020B0604020202020204" pitchFamily="34" charset="0"/>
                        </a:rPr>
                        <a:t>2</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smtClean="0">
                          <a:solidFill>
                            <a:schemeClr val="tx1"/>
                          </a:solidFill>
                          <a:latin typeface="Arial" panose="020B0604020202020204" pitchFamily="34" charset="0"/>
                          <a:cs typeface="Arial" panose="020B0604020202020204" pitchFamily="34" charset="0"/>
                        </a:rPr>
                        <a:t>0</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smtClean="0">
                          <a:solidFill>
                            <a:schemeClr val="tx1"/>
                          </a:solidFill>
                          <a:latin typeface="Arial" panose="020B0604020202020204" pitchFamily="34" charset="0"/>
                          <a:cs typeface="Arial" panose="020B0604020202020204" pitchFamily="34" charset="0"/>
                        </a:rPr>
                        <a:t>1</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smtClean="0">
                          <a:solidFill>
                            <a:schemeClr val="tx1"/>
                          </a:solidFill>
                          <a:latin typeface="Arial" panose="020B0604020202020204" pitchFamily="34" charset="0"/>
                          <a:cs typeface="Arial" panose="020B0604020202020204" pitchFamily="34" charset="0"/>
                        </a:rPr>
                        <a:t>2</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e-DE" sz="360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e-DE" sz="360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01057005"/>
                  </a:ext>
                </a:extLst>
              </a:tr>
              <a:tr h="1634992">
                <a:tc gridSpan="3">
                  <a:txBody>
                    <a:bodyPr/>
                    <a:lstStyle/>
                    <a:p>
                      <a:r>
                        <a:rPr lang="de-DE" sz="3600" dirty="0">
                          <a:solidFill>
                            <a:schemeClr val="tx1"/>
                          </a:solidFill>
                          <a:latin typeface="Arial" panose="020B0604020202020204" pitchFamily="34" charset="0"/>
                          <a:cs typeface="Arial" panose="020B0604020202020204" pitchFamily="34" charset="0"/>
                        </a:rPr>
                        <a:t>Teilgenom-</a:t>
                      </a:r>
                      <a:r>
                        <a:rPr lang="de-DE" sz="3600" dirty="0" err="1">
                          <a:solidFill>
                            <a:schemeClr val="tx1"/>
                          </a:solidFill>
                          <a:latin typeface="Arial" panose="020B0604020202020204" pitchFamily="34" charset="0"/>
                          <a:cs typeface="Arial" panose="020B0604020202020204" pitchFamily="34" charset="0"/>
                        </a:rPr>
                        <a:t>men</a:t>
                      </a:r>
                      <a:r>
                        <a:rPr lang="de-DE" sz="3600" dirty="0">
                          <a:solidFill>
                            <a:schemeClr val="tx1"/>
                          </a:solidFill>
                          <a:latin typeface="Arial" panose="020B0604020202020204" pitchFamily="34" charset="0"/>
                          <a:cs typeface="Arial" panose="020B0604020202020204" pitchFamily="34" charset="0"/>
                        </a:rPr>
                        <a:t>  </a:t>
                      </a:r>
                      <a:r>
                        <a:rPr lang="de-DE" sz="3600" dirty="0" smtClean="0">
                          <a:solidFill>
                            <a:schemeClr val="tx1"/>
                          </a:solidFill>
                          <a:latin typeface="Arial" panose="020B0604020202020204" pitchFamily="34" charset="0"/>
                          <a:cs typeface="Arial" panose="020B0604020202020204" pitchFamily="34" charset="0"/>
                        </a:rPr>
                        <a:t>105</a:t>
                      </a:r>
                      <a:endParaRPr lang="de-DE" sz="3600" dirty="0">
                        <a:solidFill>
                          <a:schemeClr val="tx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hMerge="1">
                  <a:txBody>
                    <a:bodyPr/>
                    <a:lstStyle/>
                    <a:p>
                      <a:endParaRPr lang="de-DE" sz="3600">
                        <a:latin typeface="Arial" panose="020B0604020202020204" pitchFamily="34" charset="0"/>
                        <a:cs typeface="Arial" panose="020B0604020202020204" pitchFamily="34" charset="0"/>
                      </a:endParaRPr>
                    </a:p>
                  </a:txBody>
                  <a:tcPr/>
                </a:tc>
                <a:tc hMerge="1">
                  <a:txBody>
                    <a:bodyPr/>
                    <a:lstStyle/>
                    <a:p>
                      <a:endParaRPr lang="de-DE" sz="3600">
                        <a:latin typeface="Arial" panose="020B0604020202020204" pitchFamily="34" charset="0"/>
                        <a:cs typeface="Arial" panose="020B0604020202020204" pitchFamily="34" charset="0"/>
                      </a:endParaRPr>
                    </a:p>
                  </a:txBody>
                  <a:tcPr/>
                </a:tc>
                <a:tc gridSpan="3">
                  <a:txBody>
                    <a:bodyPr/>
                    <a:lstStyle/>
                    <a:p>
                      <a:r>
                        <a:rPr lang="de-DE" sz="3600" dirty="0">
                          <a:solidFill>
                            <a:schemeClr val="tx1"/>
                          </a:solidFill>
                          <a:latin typeface="Arial" panose="020B0604020202020204" pitchFamily="34" charset="0"/>
                          <a:cs typeface="Arial" panose="020B0604020202020204" pitchFamily="34" charset="0"/>
                        </a:rPr>
                        <a:t>Unter 4 Punkten:</a:t>
                      </a:r>
                    </a:p>
                    <a:p>
                      <a:r>
                        <a:rPr lang="de-DE" sz="3600" dirty="0" smtClean="0">
                          <a:solidFill>
                            <a:schemeClr val="tx1"/>
                          </a:solidFill>
                          <a:latin typeface="Arial" panose="020B0604020202020204" pitchFamily="34" charset="0"/>
                          <a:cs typeface="Arial" panose="020B0604020202020204" pitchFamily="34" charset="0"/>
                        </a:rPr>
                        <a:t>31,45% </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hMerge="1">
                  <a:txBody>
                    <a:bodyPr/>
                    <a:lstStyle/>
                    <a:p>
                      <a:endParaRPr lang="de-DE" sz="3600">
                        <a:latin typeface="Arial" panose="020B0604020202020204" pitchFamily="34" charset="0"/>
                        <a:cs typeface="Arial" panose="020B0604020202020204" pitchFamily="34" charset="0"/>
                      </a:endParaRPr>
                    </a:p>
                  </a:txBody>
                  <a:tcPr/>
                </a:tc>
                <a:tc hMerge="1">
                  <a:txBody>
                    <a:bodyPr/>
                    <a:lstStyle/>
                    <a:p>
                      <a:endParaRPr lang="de-DE" sz="3600">
                        <a:latin typeface="Arial" panose="020B0604020202020204" pitchFamily="34" charset="0"/>
                        <a:cs typeface="Arial" panose="020B0604020202020204" pitchFamily="34" charset="0"/>
                      </a:endParaRPr>
                    </a:p>
                  </a:txBody>
                  <a:tcPr/>
                </a:tc>
                <a:tc gridSpan="3">
                  <a:txBody>
                    <a:bodyPr/>
                    <a:lstStyle/>
                    <a:p>
                      <a:r>
                        <a:rPr lang="de-DE" sz="3600" dirty="0">
                          <a:solidFill>
                            <a:schemeClr val="tx1"/>
                          </a:solidFill>
                          <a:latin typeface="Arial" panose="020B0604020202020204" pitchFamily="34" charset="0"/>
                          <a:cs typeface="Arial" panose="020B0604020202020204" pitchFamily="34" charset="0"/>
                          <a:sym typeface="Symbol" panose="05050102010706020507" pitchFamily="18" charset="2"/>
                        </a:rPr>
                        <a:t> </a:t>
                      </a:r>
                      <a:r>
                        <a:rPr lang="de-DE" sz="3600" dirty="0" smtClean="0">
                          <a:solidFill>
                            <a:schemeClr val="tx1"/>
                          </a:solidFill>
                          <a:latin typeface="Arial" panose="020B0604020202020204" pitchFamily="34" charset="0"/>
                          <a:cs typeface="Arial" panose="020B0604020202020204" pitchFamily="34" charset="0"/>
                          <a:sym typeface="Symbol" panose="05050102010706020507" pitchFamily="18" charset="2"/>
                        </a:rPr>
                        <a:t>5.0 </a:t>
                      </a:r>
                      <a:r>
                        <a:rPr lang="de-DE" sz="3600" dirty="0">
                          <a:solidFill>
                            <a:schemeClr val="tx1"/>
                          </a:solidFill>
                          <a:latin typeface="Arial" panose="020B0604020202020204" pitchFamily="34" charset="0"/>
                          <a:cs typeface="Arial" panose="020B0604020202020204" pitchFamily="34" charset="0"/>
                          <a:sym typeface="Symbol" panose="05050102010706020507" pitchFamily="18" charset="2"/>
                        </a:rPr>
                        <a:t>Punkte</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hMerge="1">
                  <a:txBody>
                    <a:bodyPr/>
                    <a:lstStyle/>
                    <a:p>
                      <a:endParaRPr lang="de-DE" sz="3600">
                        <a:latin typeface="Arial" panose="020B0604020202020204" pitchFamily="34" charset="0"/>
                        <a:cs typeface="Arial" panose="020B0604020202020204" pitchFamily="34" charset="0"/>
                      </a:endParaRPr>
                    </a:p>
                  </a:txBody>
                  <a:tcPr/>
                </a:tc>
                <a:tc hMerge="1">
                  <a:txBody>
                    <a:bodyPr/>
                    <a:lstStyle/>
                    <a:p>
                      <a:endParaRPr lang="de-DE" sz="36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952799206"/>
                  </a:ext>
                </a:extLst>
              </a:tr>
            </a:tbl>
          </a:graphicData>
        </a:graphic>
      </p:graphicFrame>
    </p:spTree>
    <p:extLst>
      <p:ext uri="{BB962C8B-B14F-4D97-AF65-F5344CB8AC3E}">
        <p14:creationId xmlns:p14="http://schemas.microsoft.com/office/powerpoint/2010/main" val="9254120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IV. Rechtswidrigkeit </a:t>
            </a:r>
            <a:r>
              <a:rPr lang="de-DE" sz="3200" b="1" dirty="0">
                <a:latin typeface="Arial" panose="020B0604020202020204" pitchFamily="34" charset="0"/>
                <a:cs typeface="Arial" panose="020B0604020202020204" pitchFamily="34" charset="0"/>
              </a:rPr>
              <a:t>und </a:t>
            </a:r>
            <a:r>
              <a:rPr lang="de-DE" sz="3200" b="1" dirty="0" smtClean="0">
                <a:latin typeface="Arial" panose="020B0604020202020204" pitchFamily="34" charset="0"/>
                <a:cs typeface="Arial" panose="020B0604020202020204" pitchFamily="34" charset="0"/>
              </a:rPr>
              <a:t>Schuld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V</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Ergebnis: </a:t>
            </a:r>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212 Abs. 1, </a:t>
            </a:r>
            <a:r>
              <a:rPr lang="de-DE" sz="3200" dirty="0" smtClean="0">
                <a:latin typeface="Arial" panose="020B0604020202020204" pitchFamily="34" charset="0"/>
                <a:cs typeface="Arial" panose="020B0604020202020204" pitchFamily="34" charset="0"/>
              </a:rPr>
              <a:t>211 </a:t>
            </a:r>
            <a:r>
              <a:rPr lang="de-DE" sz="3200" dirty="0">
                <a:latin typeface="Arial" panose="020B0604020202020204" pitchFamily="34" charset="0"/>
                <a:cs typeface="Arial" panose="020B0604020202020204" pitchFamily="34" charset="0"/>
              </a:rPr>
              <a:t>StGB </a:t>
            </a:r>
            <a:r>
              <a:rPr lang="de-DE" sz="3200" dirty="0" smtClean="0">
                <a:latin typeface="Arial" panose="020B0604020202020204" pitchFamily="34" charset="0"/>
                <a:cs typeface="Arial" panose="020B0604020202020204" pitchFamily="34" charset="0"/>
              </a:rPr>
              <a:t>+</a:t>
            </a:r>
          </a:p>
          <a:p>
            <a:r>
              <a:rPr lang="de-DE" sz="3200" b="1" dirty="0" smtClean="0">
                <a:latin typeface="Arial" panose="020B0604020202020204" pitchFamily="34" charset="0"/>
                <a:cs typeface="Arial" panose="020B0604020202020204" pitchFamily="34" charset="0"/>
              </a:rPr>
              <a:t>B</a:t>
            </a:r>
            <a:r>
              <a:rPr lang="de-DE" sz="3200" b="1" dirty="0">
                <a:latin typeface="Arial" panose="020B0604020202020204" pitchFamily="34" charset="0"/>
                <a:cs typeface="Arial" panose="020B0604020202020204" pitchFamily="34" charset="0"/>
              </a:rPr>
              <a:t>. Strafbarkeit wegen Raubes gemäß § 249 Abs. 1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Durch das Würgen </a:t>
            </a:r>
            <a:endParaRPr lang="de-DE" sz="3200"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Fehlt: </a:t>
            </a:r>
            <a:r>
              <a:rPr lang="de-DE" sz="3200" b="1" dirty="0" smtClean="0">
                <a:latin typeface="Arial" panose="020B0604020202020204" pitchFamily="34" charset="0"/>
                <a:cs typeface="Arial" panose="020B0604020202020204" pitchFamily="34" charset="0"/>
              </a:rPr>
              <a:t>raubspezifischer </a:t>
            </a:r>
            <a:r>
              <a:rPr lang="de-DE" sz="3200" b="1" dirty="0">
                <a:latin typeface="Arial" panose="020B0604020202020204" pitchFamily="34" charset="0"/>
                <a:cs typeface="Arial" panose="020B0604020202020204" pitchFamily="34" charset="0"/>
              </a:rPr>
              <a:t>Zusammenhang zwischen dem Einsatz der qualifizierten Nötigungsmittel und der </a:t>
            </a:r>
            <a:r>
              <a:rPr lang="de-DE" sz="3200" b="1" dirty="0" smtClean="0">
                <a:latin typeface="Arial" panose="020B0604020202020204" pitchFamily="34" charset="0"/>
                <a:cs typeface="Arial" panose="020B0604020202020204" pitchFamily="34" charset="0"/>
              </a:rPr>
              <a:t>Wegnahme</a:t>
            </a:r>
          </a:p>
          <a:p>
            <a:r>
              <a:rPr lang="de-DE" sz="3200" dirty="0" smtClean="0">
                <a:latin typeface="Arial" panose="020B0604020202020204" pitchFamily="34" charset="0"/>
                <a:cs typeface="Arial" panose="020B0604020202020204" pitchFamily="34" charset="0"/>
              </a:rPr>
              <a:t>B </a:t>
            </a:r>
            <a:r>
              <a:rPr lang="de-DE" sz="3200" dirty="0">
                <a:latin typeface="Arial" panose="020B0604020202020204" pitchFamily="34" charset="0"/>
                <a:cs typeface="Arial" panose="020B0604020202020204" pitchFamily="34" charset="0"/>
              </a:rPr>
              <a:t>war </a:t>
            </a:r>
            <a:r>
              <a:rPr lang="de-DE" sz="3200" dirty="0" smtClean="0">
                <a:latin typeface="Arial" panose="020B0604020202020204" pitchFamily="34" charset="0"/>
                <a:cs typeface="Arial" panose="020B0604020202020204" pitchFamily="34" charset="0"/>
              </a:rPr>
              <a:t>zum </a:t>
            </a:r>
            <a:r>
              <a:rPr lang="de-DE" sz="3200" dirty="0">
                <a:latin typeface="Arial" panose="020B0604020202020204" pitchFamily="34" charset="0"/>
                <a:cs typeface="Arial" panose="020B0604020202020204" pitchFamily="34" charset="0"/>
              </a:rPr>
              <a:t>Zeitpunkt der körperlichen Einwirkung auf M bereits </a:t>
            </a:r>
            <a:r>
              <a:rPr lang="de-DE" sz="3200" dirty="0" smtClean="0">
                <a:latin typeface="Arial" panose="020B0604020202020204" pitchFamily="34" charset="0"/>
                <a:cs typeface="Arial" panose="020B0604020202020204" pitchFamily="34" charset="0"/>
              </a:rPr>
              <a:t>Alleingewahrsamsinhaber</a:t>
            </a:r>
          </a:p>
          <a:p>
            <a:r>
              <a:rPr lang="de-DE" sz="3200" dirty="0" smtClean="0">
                <a:latin typeface="Arial" panose="020B0604020202020204" pitchFamily="34" charset="0"/>
                <a:cs typeface="Arial" panose="020B0604020202020204" pitchFamily="34" charset="0"/>
              </a:rPr>
              <a:t>Geld in den Innentaschen </a:t>
            </a:r>
            <a:r>
              <a:rPr lang="de-DE" sz="3200" dirty="0">
                <a:latin typeface="Arial" panose="020B0604020202020204" pitchFamily="34" charset="0"/>
                <a:cs typeface="Arial" panose="020B0604020202020204" pitchFamily="34" charset="0"/>
              </a:rPr>
              <a:t>seiner </a:t>
            </a:r>
            <a:r>
              <a:rPr lang="de-DE" sz="3200" dirty="0" smtClean="0">
                <a:latin typeface="Arial" panose="020B0604020202020204" pitchFamily="34" charset="0"/>
                <a:cs typeface="Arial" panose="020B0604020202020204" pitchFamily="34" charset="0"/>
              </a:rPr>
              <a:t>Jacke</a:t>
            </a:r>
          </a:p>
        </p:txBody>
      </p:sp>
    </p:spTree>
    <p:extLst>
      <p:ext uri="{BB962C8B-B14F-4D97-AF65-F5344CB8AC3E}">
        <p14:creationId xmlns:p14="http://schemas.microsoft.com/office/powerpoint/2010/main" val="5296755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C</a:t>
            </a:r>
            <a:r>
              <a:rPr lang="de-DE" sz="3200" b="1" dirty="0">
                <a:latin typeface="Arial" panose="020B0604020202020204" pitchFamily="34" charset="0"/>
                <a:cs typeface="Arial" panose="020B0604020202020204" pitchFamily="34" charset="0"/>
              </a:rPr>
              <a:t>. Strafbarkeit wegen Wohnungseinbruchsdiebstahls gemäß §§ 242 Abs. 1, 244 Abs. 1 Nr. 3 und Abs. 4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Indem B die Geldscheine in die Innentaschen seiner Jacke </a:t>
            </a:r>
            <a:r>
              <a:rPr lang="de-DE" sz="3200" dirty="0" smtClean="0">
                <a:latin typeface="Arial" panose="020B0604020202020204" pitchFamily="34" charset="0"/>
                <a:cs typeface="Arial" panose="020B0604020202020204" pitchFamily="34" charset="0"/>
              </a:rPr>
              <a:t>verbrachte</a:t>
            </a:r>
          </a:p>
          <a:p>
            <a:r>
              <a:rPr lang="de-DE" sz="3200" b="1" dirty="0" smtClean="0">
                <a:latin typeface="Arial" panose="020B0604020202020204" pitchFamily="34" charset="0"/>
                <a:cs typeface="Arial" panose="020B0604020202020204" pitchFamily="34" charset="0"/>
              </a:rPr>
              <a:t>I</a:t>
            </a:r>
            <a:r>
              <a:rPr lang="de-DE" sz="3200" b="1" dirty="0">
                <a:latin typeface="Arial" panose="020B0604020202020204" pitchFamily="34" charset="0"/>
                <a:cs typeface="Arial" panose="020B0604020202020204" pitchFamily="34" charset="0"/>
              </a:rPr>
              <a:t>. Objektiver Tatbestand</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1. Grundtatbestand gemäß § 242 Abs. 1 </a:t>
            </a:r>
            <a:r>
              <a:rPr lang="de-DE" sz="3200" b="1" dirty="0" smtClean="0">
                <a:latin typeface="Arial" panose="020B0604020202020204" pitchFamily="34" charset="0"/>
                <a:cs typeface="Arial" panose="020B0604020202020204" pitchFamily="34" charset="0"/>
              </a:rPr>
              <a:t>StGB: unproblematisch</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2. Qualifikation:</a:t>
            </a:r>
          </a:p>
          <a:p>
            <a:r>
              <a:rPr lang="de-DE" sz="3200" b="1" dirty="0" smtClean="0">
                <a:latin typeface="Arial" panose="020B0604020202020204" pitchFamily="34" charset="0"/>
                <a:cs typeface="Arial" panose="020B0604020202020204" pitchFamily="34" charset="0"/>
              </a:rPr>
              <a:t>a</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 </a:t>
            </a:r>
            <a:r>
              <a:rPr lang="de-DE" sz="3200" b="1" dirty="0">
                <a:latin typeface="Arial" panose="020B0604020202020204" pitchFamily="34" charset="0"/>
                <a:cs typeface="Arial" panose="020B0604020202020204" pitchFamily="34" charset="0"/>
              </a:rPr>
              <a:t>244 Abs. 1 Nr. 3 </a:t>
            </a:r>
            <a:r>
              <a:rPr lang="de-DE" sz="3200" b="1" dirty="0" smtClean="0">
                <a:latin typeface="Arial" panose="020B0604020202020204" pitchFamily="34" charset="0"/>
                <a:cs typeface="Arial" panose="020B0604020202020204" pitchFamily="34" charset="0"/>
              </a:rPr>
              <a:t>StGB:</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Wohnung = hier </a:t>
            </a:r>
            <a:r>
              <a:rPr lang="de-DE" sz="3200" dirty="0" smtClean="0">
                <a:latin typeface="Arial" panose="020B0604020202020204" pitchFamily="34" charset="0"/>
                <a:cs typeface="Arial" panose="020B0604020202020204" pitchFamily="34" charset="0"/>
              </a:rPr>
              <a:t>Ferienhaus </a:t>
            </a:r>
            <a:r>
              <a:rPr lang="de-DE" sz="3200" dirty="0">
                <a:latin typeface="Arial" panose="020B0604020202020204" pitchFamily="34" charset="0"/>
                <a:cs typeface="Arial" panose="020B0604020202020204" pitchFamily="34" charset="0"/>
              </a:rPr>
              <a:t>der M </a:t>
            </a:r>
            <a:endParaRPr lang="de-DE" sz="3200"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B brach die </a:t>
            </a:r>
            <a:r>
              <a:rPr lang="de-DE" sz="3200" dirty="0">
                <a:latin typeface="Arial" panose="020B0604020202020204" pitchFamily="34" charset="0"/>
                <a:cs typeface="Arial" panose="020B0604020202020204" pitchFamily="34" charset="0"/>
              </a:rPr>
              <a:t>Terrassentür </a:t>
            </a:r>
            <a:r>
              <a:rPr lang="de-DE" sz="3200" dirty="0" smtClean="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Einbrechen</a:t>
            </a:r>
            <a:r>
              <a:rPr lang="de-DE" sz="3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6528495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b</a:t>
            </a:r>
            <a:r>
              <a:rPr lang="de-DE" sz="3200" b="1" dirty="0">
                <a:latin typeface="Arial" panose="020B0604020202020204" pitchFamily="34" charset="0"/>
                <a:cs typeface="Arial" panose="020B0604020202020204" pitchFamily="34" charset="0"/>
              </a:rPr>
              <a:t>) Bezüglich § 244 Abs. 4 StGB</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 nicht </a:t>
            </a:r>
            <a:r>
              <a:rPr lang="de-DE" sz="3200" b="1" dirty="0" smtClean="0">
                <a:latin typeface="Arial" panose="020B0604020202020204" pitchFamily="34" charset="0"/>
                <a:cs typeface="Arial" panose="020B0604020202020204" pitchFamily="34" charset="0"/>
              </a:rPr>
              <a:t>Einbruch </a:t>
            </a:r>
            <a:r>
              <a:rPr lang="de-DE" sz="3200" b="1" dirty="0">
                <a:latin typeface="Arial" panose="020B0604020202020204" pitchFamily="34" charset="0"/>
                <a:cs typeface="Arial" panose="020B0604020202020204" pitchFamily="34" charset="0"/>
              </a:rPr>
              <a:t>in eine dauerhaft genutzte Privatwohnung</a:t>
            </a:r>
            <a:r>
              <a:rPr lang="de-DE" sz="3200" dirty="0">
                <a:latin typeface="Arial" panose="020B0604020202020204" pitchFamily="34" charset="0"/>
                <a:cs typeface="Arial" panose="020B0604020202020204" pitchFamily="34" charset="0"/>
              </a:rPr>
              <a:t> </a:t>
            </a:r>
            <a:endParaRPr lang="de-DE" sz="3200" dirty="0" smtClean="0">
              <a:latin typeface="Arial" panose="020B0604020202020204" pitchFamily="34" charset="0"/>
              <a:cs typeface="Arial" panose="020B0604020202020204" pitchFamily="34" charset="0"/>
            </a:endParaRPr>
          </a:p>
          <a:p>
            <a:r>
              <a:rPr lang="de-DE" sz="3200" b="1" i="1" u="sng" dirty="0" smtClean="0">
                <a:latin typeface="Arial" panose="020B0604020202020204" pitchFamily="34" charset="0"/>
                <a:cs typeface="Arial" panose="020B0604020202020204" pitchFamily="34" charset="0"/>
              </a:rPr>
              <a:t>Anm</a:t>
            </a:r>
            <a:r>
              <a:rPr lang="de-DE" sz="3200" b="1" i="1" u="sng" dirty="0">
                <a:latin typeface="Arial" panose="020B0604020202020204" pitchFamily="34" charset="0"/>
                <a:cs typeface="Arial" panose="020B0604020202020204" pitchFamily="34" charset="0"/>
              </a:rPr>
              <a:t>.:</a:t>
            </a:r>
            <a:r>
              <a:rPr lang="de-DE" sz="3200" i="1" dirty="0">
                <a:latin typeface="Arial" panose="020B0604020202020204" pitchFamily="34" charset="0"/>
                <a:cs typeface="Arial" panose="020B0604020202020204" pitchFamily="34" charset="0"/>
              </a:rPr>
              <a:t> Bezüglich der Dauerhaftigkeit ist eine </a:t>
            </a:r>
            <a:r>
              <a:rPr lang="de-DE" sz="3200" i="1" dirty="0" err="1">
                <a:latin typeface="Arial" panose="020B0604020202020204" pitchFamily="34" charset="0"/>
                <a:cs typeface="Arial" panose="020B0604020202020204" pitchFamily="34" charset="0"/>
              </a:rPr>
              <a:t>a.A</a:t>
            </a:r>
            <a:r>
              <a:rPr lang="de-DE" sz="3200" i="1" dirty="0">
                <a:latin typeface="Arial" panose="020B0604020202020204" pitchFamily="34" charset="0"/>
                <a:cs typeface="Arial" panose="020B0604020202020204" pitchFamily="34" charset="0"/>
              </a:rPr>
              <a:t>. gut vertretbar, da der Fall zeigt, dass ein Ferienhaus auch jenseits der Saison einmal „außer der Reihe“ benutzt werden kann.</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II</a:t>
            </a:r>
            <a:r>
              <a:rPr lang="de-DE" sz="3200" b="1" dirty="0">
                <a:latin typeface="Arial" panose="020B0604020202020204" pitchFamily="34" charset="0"/>
                <a:cs typeface="Arial" panose="020B0604020202020204" pitchFamily="34" charset="0"/>
              </a:rPr>
              <a:t>. Subjektiver </a:t>
            </a:r>
            <a:r>
              <a:rPr lang="de-DE" sz="3200" b="1" dirty="0" smtClean="0">
                <a:latin typeface="Arial" panose="020B0604020202020204" pitchFamily="34" charset="0"/>
                <a:cs typeface="Arial" panose="020B0604020202020204" pitchFamily="34" charset="0"/>
              </a:rPr>
              <a:t>Tatbestand: unproblematisch</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III</a:t>
            </a:r>
            <a:r>
              <a:rPr lang="de-DE" sz="3200" b="1" dirty="0">
                <a:latin typeface="Arial" panose="020B0604020202020204" pitchFamily="34" charset="0"/>
                <a:cs typeface="Arial" panose="020B0604020202020204" pitchFamily="34" charset="0"/>
              </a:rPr>
              <a:t>. Rechtswidrigkeit und </a:t>
            </a:r>
            <a:r>
              <a:rPr lang="de-DE" sz="3200" b="1" dirty="0" smtClean="0">
                <a:latin typeface="Arial" panose="020B0604020202020204" pitchFamily="34" charset="0"/>
                <a:cs typeface="Arial" panose="020B0604020202020204" pitchFamily="34" charset="0"/>
              </a:rPr>
              <a:t>Schuld </a:t>
            </a:r>
            <a:r>
              <a:rPr lang="de-DE" sz="3200" b="1"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IV</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Ergebnis:</a:t>
            </a:r>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 242 Abs. 1, 244 Abs. 1 Nr. 3 StGB </a:t>
            </a:r>
            <a:r>
              <a:rPr lang="de-DE" sz="3200" dirty="0" smtClean="0">
                <a:latin typeface="Arial" panose="020B0604020202020204" pitchFamily="34" charset="0"/>
                <a:cs typeface="Arial" panose="020B0604020202020204" pitchFamily="34" charset="0"/>
              </a:rPr>
              <a:t>+</a:t>
            </a:r>
          </a:p>
          <a:p>
            <a:r>
              <a:rPr lang="de-DE" sz="3200" b="1" dirty="0" smtClean="0">
                <a:latin typeface="Arial" panose="020B0604020202020204" pitchFamily="34" charset="0"/>
                <a:cs typeface="Arial" panose="020B0604020202020204" pitchFamily="34" charset="0"/>
              </a:rPr>
              <a:t>D</a:t>
            </a:r>
            <a:r>
              <a:rPr lang="de-DE" sz="3200" b="1" dirty="0">
                <a:latin typeface="Arial" panose="020B0604020202020204" pitchFamily="34" charset="0"/>
                <a:cs typeface="Arial" panose="020B0604020202020204" pitchFamily="34" charset="0"/>
              </a:rPr>
              <a:t>. Strafbarkeit wegen räuberischen Diebstahls gemäß § 252 StGB</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 mangels </a:t>
            </a:r>
            <a:r>
              <a:rPr lang="de-DE" sz="3200" b="1" dirty="0" smtClean="0">
                <a:latin typeface="Arial" panose="020B0604020202020204" pitchFamily="34" charset="0"/>
                <a:cs typeface="Arial" panose="020B0604020202020204" pitchFamily="34" charset="0"/>
              </a:rPr>
              <a:t>Gutserhaltungsabsicht, </a:t>
            </a:r>
            <a:r>
              <a:rPr lang="de-DE" sz="3200" dirty="0" smtClean="0">
                <a:latin typeface="Arial" panose="020B0604020202020204" pitchFamily="34" charset="0"/>
                <a:cs typeface="Arial" panose="020B0604020202020204" pitchFamily="34" charset="0"/>
              </a:rPr>
              <a:t>alleiniger </a:t>
            </a:r>
            <a:r>
              <a:rPr lang="de-DE" sz="3200" dirty="0">
                <a:latin typeface="Arial" panose="020B0604020202020204" pitchFamily="34" charset="0"/>
                <a:cs typeface="Arial" panose="020B0604020202020204" pitchFamily="34" charset="0"/>
              </a:rPr>
              <a:t>Beweggrund des Handelns </a:t>
            </a:r>
            <a:r>
              <a:rPr lang="de-DE" sz="3200" dirty="0" smtClean="0">
                <a:latin typeface="Arial" panose="020B0604020202020204" pitchFamily="34" charset="0"/>
                <a:cs typeface="Arial" panose="020B0604020202020204" pitchFamily="34" charset="0"/>
              </a:rPr>
              <a:t>war hier </a:t>
            </a:r>
            <a:r>
              <a:rPr lang="de-DE" sz="3200" dirty="0" err="1" smtClean="0">
                <a:latin typeface="Arial" panose="020B0604020202020204" pitchFamily="34" charset="0"/>
                <a:cs typeface="Arial" panose="020B0604020202020204" pitchFamily="34" charset="0"/>
              </a:rPr>
              <a:t>Verdeckungsmotiv</a:t>
            </a:r>
            <a:endParaRPr lang="de-DE"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80473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A. Strafbarkeit wegen gemeinschaftlich begangenen Wohnungseinbruchsdiebstahls gemäß §§ 242 Abs. 1, 244 Abs. 1 Nr. 3, 25 Abs. 2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Durch das Beisteuern der zwingend erforderlichen Informationen </a:t>
            </a:r>
            <a:r>
              <a:rPr lang="de-DE" sz="3200" dirty="0" smtClean="0">
                <a:latin typeface="Arial" panose="020B0604020202020204" pitchFamily="34" charset="0"/>
                <a:cs typeface="Arial" panose="020B0604020202020204" pitchFamily="34" charset="0"/>
              </a:rPr>
              <a:t>durch A </a:t>
            </a:r>
            <a:r>
              <a:rPr lang="de-DE" sz="3200" dirty="0">
                <a:latin typeface="Arial" panose="020B0604020202020204" pitchFamily="34" charset="0"/>
                <a:cs typeface="Arial" panose="020B0604020202020204" pitchFamily="34" charset="0"/>
              </a:rPr>
              <a:t> </a:t>
            </a:r>
          </a:p>
          <a:p>
            <a:r>
              <a:rPr lang="de-DE" sz="3200" b="1" dirty="0" smtClean="0">
                <a:latin typeface="Arial" panose="020B0604020202020204" pitchFamily="34" charset="0"/>
                <a:cs typeface="Arial" panose="020B0604020202020204" pitchFamily="34" charset="0"/>
              </a:rPr>
              <a:t>I</a:t>
            </a:r>
            <a:r>
              <a:rPr lang="de-DE" sz="3200" b="1" dirty="0">
                <a:latin typeface="Arial" panose="020B0604020202020204" pitchFamily="34" charset="0"/>
                <a:cs typeface="Arial" panose="020B0604020202020204" pitchFamily="34" charset="0"/>
              </a:rPr>
              <a:t>. Objektiver Tatbestand</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1. Fremde bewegliche </a:t>
            </a:r>
            <a:r>
              <a:rPr lang="de-DE" sz="3200" b="1" dirty="0" smtClean="0">
                <a:latin typeface="Arial" panose="020B0604020202020204" pitchFamily="34" charset="0"/>
                <a:cs typeface="Arial" panose="020B0604020202020204" pitchFamily="34" charset="0"/>
              </a:rPr>
              <a:t>Sachen: </a:t>
            </a:r>
            <a:r>
              <a:rPr lang="de-DE" sz="3200" dirty="0" smtClean="0">
                <a:latin typeface="Arial" panose="020B0604020202020204" pitchFamily="34" charset="0"/>
                <a:cs typeface="Arial" panose="020B0604020202020204" pitchFamily="34" charset="0"/>
              </a:rPr>
              <a:t>Geldscheine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2</a:t>
            </a:r>
            <a:r>
              <a:rPr lang="de-DE" sz="3200" b="1" dirty="0">
                <a:latin typeface="Arial" panose="020B0604020202020204" pitchFamily="34" charset="0"/>
                <a:cs typeface="Arial" panose="020B0604020202020204" pitchFamily="34" charset="0"/>
              </a:rPr>
              <a:t>. Wegnahme</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a</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durch A selbst?</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nur B</a:t>
            </a:r>
            <a:r>
              <a:rPr lang="de-DE" sz="3200" dirty="0" smtClean="0">
                <a:latin typeface="Arial" panose="020B0604020202020204" pitchFamily="34" charset="0"/>
                <a:cs typeface="Arial" panose="020B0604020202020204" pitchFamily="34" charset="0"/>
              </a:rPr>
              <a:t> steckte Geldscheine </a:t>
            </a:r>
            <a:r>
              <a:rPr lang="de-DE" sz="3200" dirty="0">
                <a:latin typeface="Arial" panose="020B0604020202020204" pitchFamily="34" charset="0"/>
                <a:cs typeface="Arial" panose="020B0604020202020204" pitchFamily="34" charset="0"/>
              </a:rPr>
              <a:t>in die Innentaschen seiner </a:t>
            </a:r>
            <a:r>
              <a:rPr lang="de-DE" sz="3200" dirty="0" smtClean="0">
                <a:latin typeface="Arial" panose="020B0604020202020204" pitchFamily="34" charset="0"/>
                <a:cs typeface="Arial" panose="020B0604020202020204" pitchFamily="34" charset="0"/>
              </a:rPr>
              <a:t>Jacke</a:t>
            </a:r>
          </a:p>
          <a:p>
            <a:r>
              <a:rPr lang="de-DE" sz="3200" b="1" dirty="0">
                <a:latin typeface="Arial" panose="020B0604020202020204" pitchFamily="34" charset="0"/>
                <a:cs typeface="Arial" panose="020B0604020202020204" pitchFamily="34" charset="0"/>
              </a:rPr>
              <a:t>b) Zurechnung des Verhaltens des B über § 25 Abs. 2 </a:t>
            </a:r>
            <a:r>
              <a:rPr lang="de-DE" sz="3200" b="1" dirty="0" smtClean="0">
                <a:latin typeface="Arial" panose="020B0604020202020204" pitchFamily="34" charset="0"/>
                <a:cs typeface="Arial" panose="020B0604020202020204" pitchFamily="34" charset="0"/>
              </a:rPr>
              <a:t>StGB?</a:t>
            </a:r>
            <a:endParaRPr lang="de-DE"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36184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r>
              <a:rPr lang="de-DE" sz="3200" b="1" dirty="0" err="1" smtClean="0">
                <a:latin typeface="Arial" panose="020B0604020202020204" pitchFamily="34" charset="0"/>
                <a:cs typeface="Arial" panose="020B0604020202020204" pitchFamily="34" charset="0"/>
              </a:rPr>
              <a:t>aa</a:t>
            </a:r>
            <a:r>
              <a:rPr lang="de-DE" sz="3200" b="1" dirty="0">
                <a:latin typeface="Arial" panose="020B0604020202020204" pitchFamily="34" charset="0"/>
                <a:cs typeface="Arial" panose="020B0604020202020204" pitchFamily="34" charset="0"/>
              </a:rPr>
              <a:t>) Gemeinsamer </a:t>
            </a:r>
            <a:r>
              <a:rPr lang="de-DE" sz="3200" b="1" dirty="0" smtClean="0">
                <a:latin typeface="Arial" panose="020B0604020202020204" pitchFamily="34" charset="0"/>
                <a:cs typeface="Arial" panose="020B0604020202020204" pitchFamily="34" charset="0"/>
              </a:rPr>
              <a:t>Tatplan +</a:t>
            </a:r>
            <a:endParaRPr lang="de-DE" sz="3200" dirty="0">
              <a:latin typeface="Arial" panose="020B0604020202020204" pitchFamily="34" charset="0"/>
              <a:cs typeface="Arial" panose="020B0604020202020204" pitchFamily="34" charset="0"/>
            </a:endParaRPr>
          </a:p>
          <a:p>
            <a:r>
              <a:rPr lang="de-DE" sz="3200" b="1" dirty="0" err="1" smtClean="0">
                <a:latin typeface="Arial" panose="020B0604020202020204" pitchFamily="34" charset="0"/>
                <a:cs typeface="Arial" panose="020B0604020202020204" pitchFamily="34" charset="0"/>
              </a:rPr>
              <a:t>bb</a:t>
            </a:r>
            <a:r>
              <a:rPr lang="de-DE" sz="3200" b="1" dirty="0">
                <a:latin typeface="Arial" panose="020B0604020202020204" pitchFamily="34" charset="0"/>
                <a:cs typeface="Arial" panose="020B0604020202020204" pitchFamily="34" charset="0"/>
              </a:rPr>
              <a:t>) Gemeinsame </a:t>
            </a:r>
            <a:r>
              <a:rPr lang="de-DE" sz="3200" b="1" dirty="0" smtClean="0">
                <a:latin typeface="Arial" panose="020B0604020202020204" pitchFamily="34" charset="0"/>
                <a:cs typeface="Arial" panose="020B0604020202020204" pitchFamily="34" charset="0"/>
              </a:rPr>
              <a:t>Tatausführung? </a:t>
            </a:r>
            <a:endParaRPr lang="de-DE" sz="3200" dirty="0">
              <a:latin typeface="Arial" panose="020B0604020202020204" pitchFamily="34" charset="0"/>
              <a:cs typeface="Arial" panose="020B0604020202020204" pitchFamily="34" charset="0"/>
            </a:endParaRPr>
          </a:p>
          <a:p>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(1) Literatur</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Tatherrschaft?</a:t>
            </a:r>
          </a:p>
          <a:p>
            <a:r>
              <a:rPr lang="de-DE" sz="3200" dirty="0" smtClean="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a:t>
            </a:r>
            <a:r>
              <a:rPr lang="de-DE" sz="3200" b="1" dirty="0">
                <a:latin typeface="Arial" panose="020B0604020202020204" pitchFamily="34" charset="0"/>
                <a:cs typeface="Arial" panose="020B0604020202020204" pitchFamily="34" charset="0"/>
              </a:rPr>
              <a:t>a) die mehr faktisch verstandene Tatherrschaftslehre</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wesentliche </a:t>
            </a:r>
            <a:r>
              <a:rPr lang="de-DE" sz="3200" dirty="0">
                <a:latin typeface="Arial" panose="020B0604020202020204" pitchFamily="34" charset="0"/>
                <a:cs typeface="Arial" panose="020B0604020202020204" pitchFamily="34" charset="0"/>
              </a:rPr>
              <a:t>Mitwirkung im eigentlichen Ausführungsstadium, </a:t>
            </a:r>
            <a:endParaRPr lang="de-DE" sz="3200"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A kann kein </a:t>
            </a:r>
            <a:r>
              <a:rPr lang="de-DE" sz="3200" dirty="0">
                <a:latin typeface="Arial" panose="020B0604020202020204" pitchFamily="34" charset="0"/>
                <a:cs typeface="Arial" panose="020B0604020202020204" pitchFamily="34" charset="0"/>
              </a:rPr>
              <a:t>Mittäter </a:t>
            </a:r>
            <a:r>
              <a:rPr lang="de-DE" sz="3200" dirty="0" smtClean="0">
                <a:latin typeface="Arial" panose="020B0604020202020204" pitchFamily="34" charset="0"/>
                <a:cs typeface="Arial" panose="020B0604020202020204" pitchFamily="34" charset="0"/>
              </a:rPr>
              <a:t>sein</a:t>
            </a:r>
          </a:p>
          <a:p>
            <a:r>
              <a:rPr lang="de-DE" sz="3200" b="1" dirty="0" smtClean="0">
                <a:latin typeface="Arial" panose="020B0604020202020204" pitchFamily="34" charset="0"/>
                <a:cs typeface="Arial" panose="020B0604020202020204" pitchFamily="34" charset="0"/>
              </a:rPr>
              <a:t>(</a:t>
            </a:r>
            <a:r>
              <a:rPr lang="de-DE" sz="3200" b="1" dirty="0">
                <a:latin typeface="Arial" panose="020B0604020202020204" pitchFamily="34" charset="0"/>
                <a:cs typeface="Arial" panose="020B0604020202020204" pitchFamily="34" charset="0"/>
              </a:rPr>
              <a:t>b) die normativ verstandene Tatherrschaftslehre</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a:t>
            </a:r>
            <a:r>
              <a:rPr lang="de-DE" sz="3200" dirty="0">
                <a:latin typeface="Arial" panose="020B0604020202020204" pitchFamily="34" charset="0"/>
                <a:cs typeface="Arial" panose="020B0604020202020204" pitchFamily="34" charset="0"/>
              </a:rPr>
              <a:t>Minus“ im Ausführungsstadium durch ein „Plus“ bei der Planung </a:t>
            </a:r>
            <a:r>
              <a:rPr lang="de-DE" sz="3200" dirty="0" smtClean="0">
                <a:latin typeface="Arial" panose="020B0604020202020204" pitchFamily="34" charset="0"/>
                <a:cs typeface="Arial" panose="020B0604020202020204" pitchFamily="34" charset="0"/>
              </a:rPr>
              <a:t>ausgeglichen</a:t>
            </a:r>
          </a:p>
        </p:txBody>
      </p:sp>
    </p:spTree>
    <p:extLst>
      <p:ext uri="{BB962C8B-B14F-4D97-AF65-F5344CB8AC3E}">
        <p14:creationId xmlns:p14="http://schemas.microsoft.com/office/powerpoint/2010/main" val="26709423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r>
              <a:rPr lang="de-DE" sz="3200" dirty="0" smtClean="0">
                <a:latin typeface="Arial" panose="020B0604020202020204" pitchFamily="34" charset="0"/>
                <a:cs typeface="Arial" panose="020B0604020202020204" pitchFamily="34" charset="0"/>
              </a:rPr>
              <a:t>Reicht hier für Mittäterschaft</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(2) Rechtsprechung</a:t>
            </a:r>
            <a:endParaRPr lang="de-DE" sz="3200" dirty="0">
              <a:latin typeface="Arial" panose="020B0604020202020204" pitchFamily="34" charset="0"/>
              <a:cs typeface="Arial" panose="020B0604020202020204" pitchFamily="34" charset="0"/>
            </a:endParaRPr>
          </a:p>
          <a:p>
            <a:r>
              <a:rPr lang="de-DE" sz="3200" i="1" dirty="0" err="1" smtClean="0">
                <a:latin typeface="Arial" panose="020B0604020202020204" pitchFamily="34" charset="0"/>
                <a:cs typeface="Arial" panose="020B0604020202020204" pitchFamily="34" charset="0"/>
              </a:rPr>
              <a:t>animus</a:t>
            </a:r>
            <a:r>
              <a:rPr lang="de-DE" sz="3200" i="1" dirty="0" smtClean="0">
                <a:latin typeface="Arial" panose="020B0604020202020204" pitchFamily="34" charset="0"/>
                <a:cs typeface="Arial" panose="020B0604020202020204" pitchFamily="34" charset="0"/>
              </a:rPr>
              <a:t> </a:t>
            </a:r>
            <a:r>
              <a:rPr lang="de-DE" sz="3200" i="1" dirty="0" err="1" smtClean="0">
                <a:latin typeface="Arial" panose="020B0604020202020204" pitchFamily="34" charset="0"/>
                <a:cs typeface="Arial" panose="020B0604020202020204" pitchFamily="34" charset="0"/>
              </a:rPr>
              <a:t>auctoris</a:t>
            </a:r>
            <a:r>
              <a:rPr lang="de-DE" sz="3200" i="1" dirty="0" smtClean="0">
                <a:latin typeface="Arial" panose="020B0604020202020204" pitchFamily="34" charset="0"/>
                <a:cs typeface="Arial" panose="020B0604020202020204" pitchFamily="34" charset="0"/>
              </a:rPr>
              <a:t> +</a:t>
            </a:r>
          </a:p>
          <a:p>
            <a:r>
              <a:rPr lang="de-DE" sz="3200" dirty="0" smtClean="0">
                <a:latin typeface="Arial" panose="020B0604020202020204" pitchFamily="34" charset="0"/>
                <a:cs typeface="Arial" panose="020B0604020202020204" pitchFamily="34" charset="0"/>
              </a:rPr>
              <a:t>Mittäterschaft +</a:t>
            </a:r>
            <a:endParaRPr lang="de-DE" sz="3200" dirty="0">
              <a:latin typeface="Arial" panose="020B0604020202020204" pitchFamily="34" charset="0"/>
              <a:cs typeface="Arial" panose="020B0604020202020204" pitchFamily="34" charset="0"/>
            </a:endParaRPr>
          </a:p>
          <a:p>
            <a:r>
              <a:rPr lang="de-DE" sz="3200" b="1" i="1" u="sng" dirty="0">
                <a:latin typeface="Arial" panose="020B0604020202020204" pitchFamily="34" charset="0"/>
                <a:cs typeface="Arial" panose="020B0604020202020204" pitchFamily="34" charset="0"/>
              </a:rPr>
              <a:t>Anm.:</a:t>
            </a:r>
            <a:r>
              <a:rPr lang="de-DE" sz="3200" i="1" dirty="0">
                <a:latin typeface="Arial" panose="020B0604020202020204" pitchFamily="34" charset="0"/>
                <a:cs typeface="Arial" panose="020B0604020202020204" pitchFamily="34" charset="0"/>
              </a:rPr>
              <a:t> A.A ist </a:t>
            </a:r>
            <a:r>
              <a:rPr lang="de-DE" sz="3200" i="1" dirty="0" smtClean="0">
                <a:latin typeface="Arial" panose="020B0604020202020204" pitchFamily="34" charset="0"/>
                <a:cs typeface="Arial" panose="020B0604020202020204" pitchFamily="34" charset="0"/>
              </a:rPr>
              <a:t>selbstverständlich </a:t>
            </a:r>
            <a:r>
              <a:rPr lang="de-DE" sz="3200" i="1" dirty="0">
                <a:latin typeface="Arial" panose="020B0604020202020204" pitchFamily="34" charset="0"/>
                <a:cs typeface="Arial" panose="020B0604020202020204" pitchFamily="34" charset="0"/>
              </a:rPr>
              <a:t>vertretbar.</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c) </a:t>
            </a:r>
            <a:r>
              <a:rPr lang="de-DE" sz="3200" b="1" dirty="0" smtClean="0">
                <a:latin typeface="Arial" panose="020B0604020202020204" pitchFamily="34" charset="0"/>
                <a:cs typeface="Arial" panose="020B0604020202020204" pitchFamily="34" charset="0"/>
              </a:rPr>
              <a:t>Ergebnis:</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A hat die Geldscheine weggenommen.</a:t>
            </a:r>
          </a:p>
          <a:p>
            <a:r>
              <a:rPr lang="de-DE" sz="3200" b="1" dirty="0">
                <a:latin typeface="Arial" panose="020B0604020202020204" pitchFamily="34" charset="0"/>
                <a:cs typeface="Arial" panose="020B0604020202020204" pitchFamily="34" charset="0"/>
              </a:rPr>
              <a:t>II. Subjektiver </a:t>
            </a:r>
            <a:r>
              <a:rPr lang="de-DE" sz="3200" b="1" dirty="0" smtClean="0">
                <a:latin typeface="Arial" panose="020B0604020202020204" pitchFamily="34" charset="0"/>
                <a:cs typeface="Arial" panose="020B0604020202020204" pitchFamily="34" charset="0"/>
              </a:rPr>
              <a:t>Tatbestand: </a:t>
            </a:r>
            <a:r>
              <a:rPr lang="de-DE" sz="3200" dirty="0" smtClean="0">
                <a:latin typeface="Arial" panose="020B0604020202020204" pitchFamily="34" charset="0"/>
                <a:cs typeface="Arial" panose="020B0604020202020204" pitchFamily="34" charset="0"/>
              </a:rPr>
              <a:t>unproblematisch</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III. Rechtswidrigkeit und Schuld </a:t>
            </a:r>
            <a:r>
              <a:rPr lang="de-DE" sz="3200" b="1"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IV</a:t>
            </a:r>
            <a:r>
              <a:rPr lang="de-DE" sz="3200" b="1" dirty="0">
                <a:latin typeface="Arial" panose="020B0604020202020204" pitchFamily="34" charset="0"/>
                <a:cs typeface="Arial" panose="020B0604020202020204" pitchFamily="34" charset="0"/>
              </a:rPr>
              <a:t>. Strafantrag gemäß § 247 </a:t>
            </a:r>
            <a:r>
              <a:rPr lang="de-DE" sz="3200" b="1" dirty="0" smtClean="0">
                <a:latin typeface="Arial" panose="020B0604020202020204" pitchFamily="34" charset="0"/>
                <a:cs typeface="Arial" panose="020B0604020202020204" pitchFamily="34" charset="0"/>
              </a:rPr>
              <a:t>StGB?</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66539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r>
              <a:rPr lang="de-DE" sz="3200" b="1" dirty="0" smtClean="0">
                <a:latin typeface="Arial" panose="020B0604020202020204" pitchFamily="34" charset="0"/>
                <a:cs typeface="Arial" panose="020B0604020202020204" pitchFamily="34" charset="0"/>
              </a:rPr>
              <a:t>Strafantrag erforderlich?</a:t>
            </a:r>
          </a:p>
          <a:p>
            <a:r>
              <a:rPr lang="de-DE" sz="3200" dirty="0" smtClean="0">
                <a:latin typeface="Arial" panose="020B0604020202020204" pitchFamily="34" charset="0"/>
                <a:cs typeface="Arial" panose="020B0604020202020204" pitchFamily="34" charset="0"/>
              </a:rPr>
              <a:t>zwingende Strafverfolgungsvoraussetzung</a:t>
            </a:r>
          </a:p>
          <a:p>
            <a:r>
              <a:rPr lang="de-DE" sz="3200" dirty="0" smtClean="0">
                <a:latin typeface="Arial" panose="020B0604020202020204" pitchFamily="34" charset="0"/>
                <a:cs typeface="Arial" panose="020B0604020202020204" pitchFamily="34" charset="0"/>
              </a:rPr>
              <a:t>§</a:t>
            </a:r>
            <a:r>
              <a:rPr lang="de-DE" sz="3200" dirty="0">
                <a:latin typeface="Arial" panose="020B0604020202020204" pitchFamily="34" charset="0"/>
                <a:cs typeface="Arial" panose="020B0604020202020204" pitchFamily="34" charset="0"/>
              </a:rPr>
              <a:t> 247 StGB ist anwendbar, wenn durch den Diebstahl „ein </a:t>
            </a:r>
            <a:r>
              <a:rPr lang="de-DE" sz="3200" b="1" dirty="0">
                <a:latin typeface="Arial" panose="020B0604020202020204" pitchFamily="34" charset="0"/>
                <a:cs typeface="Arial" panose="020B0604020202020204" pitchFamily="34" charset="0"/>
              </a:rPr>
              <a:t>Angehöriger</a:t>
            </a:r>
            <a:r>
              <a:rPr lang="de-DE" sz="3200" dirty="0">
                <a:latin typeface="Arial" panose="020B0604020202020204" pitchFamily="34" charset="0"/>
                <a:cs typeface="Arial" panose="020B0604020202020204" pitchFamily="34" charset="0"/>
              </a:rPr>
              <a:t> ... verletzt“ worden ist. Der Begriff des „Angehörigen“ ist in § 11 Abs. 1 Nr. 1 </a:t>
            </a:r>
            <a:r>
              <a:rPr lang="de-DE" sz="3200" dirty="0" err="1">
                <a:latin typeface="Arial" panose="020B0604020202020204" pitchFamily="34" charset="0"/>
                <a:cs typeface="Arial" panose="020B0604020202020204" pitchFamily="34" charset="0"/>
              </a:rPr>
              <a:t>lit</a:t>
            </a:r>
            <a:r>
              <a:rPr lang="de-DE" sz="3200" dirty="0">
                <a:latin typeface="Arial" panose="020B0604020202020204" pitchFamily="34" charset="0"/>
                <a:cs typeface="Arial" panose="020B0604020202020204" pitchFamily="34" charset="0"/>
              </a:rPr>
              <a:t>. a) StGB gesetzlich bestimmt. M ist die Mutter der E, von der A geschieden worden ist. </a:t>
            </a:r>
            <a:endParaRPr lang="de-DE" sz="3200"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Kein </a:t>
            </a:r>
            <a:r>
              <a:rPr lang="de-DE" sz="3200" dirty="0">
                <a:latin typeface="Arial" panose="020B0604020202020204" pitchFamily="34" charset="0"/>
                <a:cs typeface="Arial" panose="020B0604020202020204" pitchFamily="34" charset="0"/>
              </a:rPr>
              <a:t>in der Legaldefinition ausdrücklich genanntes Verhältnis („Ehegatte“ etc.) </a:t>
            </a:r>
            <a:endParaRPr lang="de-DE" sz="3200" dirty="0" smtClean="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M ist aber </a:t>
            </a:r>
            <a:r>
              <a:rPr lang="de-DE" sz="3200" b="1" dirty="0">
                <a:latin typeface="Arial" panose="020B0604020202020204" pitchFamily="34" charset="0"/>
                <a:cs typeface="Arial" panose="020B0604020202020204" pitchFamily="34" charset="0"/>
              </a:rPr>
              <a:t>mit ihrer Tochter E </a:t>
            </a:r>
            <a:r>
              <a:rPr lang="de-DE" sz="3200" dirty="0">
                <a:latin typeface="Arial" panose="020B0604020202020204" pitchFamily="34" charset="0"/>
                <a:cs typeface="Arial" panose="020B0604020202020204" pitchFamily="34" charset="0"/>
              </a:rPr>
              <a:t>nach § 1589 Abs. 1 S. 1 BGB „in gerader Linie verwandt“. </a:t>
            </a:r>
            <a:r>
              <a:rPr lang="de-DE" sz="3200" b="1" dirty="0">
                <a:latin typeface="Arial" panose="020B0604020202020204" pitchFamily="34" charset="0"/>
                <a:cs typeface="Arial" panose="020B0604020202020204" pitchFamily="34" charset="0"/>
              </a:rPr>
              <a:t>Während der Ehe </a:t>
            </a:r>
            <a:r>
              <a:rPr lang="de-DE" sz="3200" dirty="0">
                <a:latin typeface="Arial" panose="020B0604020202020204" pitchFamily="34" charset="0"/>
                <a:cs typeface="Arial" panose="020B0604020202020204" pitchFamily="34" charset="0"/>
              </a:rPr>
              <a:t>mit E war A nach § 1590 Abs. 1 S. 1 BGB mit seiner Schwiegermutter M </a:t>
            </a:r>
            <a:r>
              <a:rPr lang="de-DE" sz="3200" b="1" dirty="0">
                <a:latin typeface="Arial" panose="020B0604020202020204" pitchFamily="34" charset="0"/>
                <a:cs typeface="Arial" panose="020B0604020202020204" pitchFamily="34" charset="0"/>
              </a:rPr>
              <a:t>„verschwägert“</a:t>
            </a:r>
          </a:p>
          <a:p>
            <a:endParaRPr lang="de-DE"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96786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r>
              <a:rPr lang="de-DE" sz="3200" dirty="0" smtClean="0">
                <a:latin typeface="Arial" panose="020B0604020202020204" pitchFamily="34" charset="0"/>
                <a:cs typeface="Arial" panose="020B0604020202020204" pitchFamily="34" charset="0"/>
              </a:rPr>
              <a:t>Schwägerschaft </a:t>
            </a:r>
            <a:r>
              <a:rPr lang="de-DE" sz="3200" dirty="0">
                <a:latin typeface="Arial" panose="020B0604020202020204" pitchFamily="34" charset="0"/>
                <a:cs typeface="Arial" panose="020B0604020202020204" pitchFamily="34" charset="0"/>
              </a:rPr>
              <a:t>nach Linie und Grad </a:t>
            </a:r>
            <a:r>
              <a:rPr lang="de-DE" sz="3200" b="1" dirty="0">
                <a:latin typeface="Arial" panose="020B0604020202020204" pitchFamily="34" charset="0"/>
                <a:cs typeface="Arial" panose="020B0604020202020204" pitchFamily="34" charset="0"/>
              </a:rPr>
              <a:t>dauert nach </a:t>
            </a:r>
            <a:r>
              <a:rPr lang="de-DE" sz="3200" b="1" dirty="0" smtClean="0">
                <a:latin typeface="Arial" panose="020B0604020202020204" pitchFamily="34" charset="0"/>
                <a:cs typeface="Arial" panose="020B0604020202020204" pitchFamily="34" charset="0"/>
              </a:rPr>
              <a:t/>
            </a:r>
            <a:br>
              <a:rPr lang="de-DE" sz="3200" b="1" dirty="0" smtClean="0">
                <a:latin typeface="Arial" panose="020B0604020202020204" pitchFamily="34" charset="0"/>
                <a:cs typeface="Arial" panose="020B0604020202020204" pitchFamily="34" charset="0"/>
              </a:rPr>
            </a:br>
            <a:r>
              <a:rPr lang="de-DE" sz="3200" b="1" dirty="0" smtClean="0">
                <a:latin typeface="Arial" panose="020B0604020202020204" pitchFamily="34" charset="0"/>
                <a:cs typeface="Arial" panose="020B0604020202020204" pitchFamily="34" charset="0"/>
              </a:rPr>
              <a:t>§</a:t>
            </a:r>
            <a:r>
              <a:rPr lang="de-DE" sz="3200" b="1" dirty="0">
                <a:latin typeface="Arial" panose="020B0604020202020204" pitchFamily="34" charset="0"/>
                <a:cs typeface="Arial" panose="020B0604020202020204" pitchFamily="34" charset="0"/>
              </a:rPr>
              <a:t> 1590 Abs. 2 BGB </a:t>
            </a:r>
            <a:r>
              <a:rPr lang="de-DE" sz="3200" b="1" dirty="0" smtClean="0">
                <a:latin typeface="Arial" panose="020B0604020202020204" pitchFamily="34" charset="0"/>
                <a:cs typeface="Arial" panose="020B0604020202020204" pitchFamily="34" charset="0"/>
              </a:rPr>
              <a:t>fort</a:t>
            </a:r>
            <a:r>
              <a:rPr lang="de-DE" sz="3200" dirty="0">
                <a:latin typeface="Arial" panose="020B0604020202020204" pitchFamily="34" charset="0"/>
                <a:cs typeface="Arial" panose="020B0604020202020204" pitchFamily="34" charset="0"/>
              </a:rPr>
              <a:t>, wenn die Ehe (wie hier) aufgelöst worden </a:t>
            </a:r>
            <a:r>
              <a:rPr lang="de-DE" sz="3200" dirty="0" smtClean="0">
                <a:latin typeface="Arial" panose="020B0604020202020204" pitchFamily="34" charset="0"/>
                <a:cs typeface="Arial" panose="020B0604020202020204" pitchFamily="34" charset="0"/>
              </a:rPr>
              <a:t>ist!</a:t>
            </a:r>
          </a:p>
          <a:p>
            <a:r>
              <a:rPr lang="de-DE" sz="3200" dirty="0" smtClean="0">
                <a:latin typeface="Arial" panose="020B0604020202020204" pitchFamily="34" charset="0"/>
                <a:cs typeface="Arial" panose="020B0604020202020204" pitchFamily="34" charset="0"/>
              </a:rPr>
              <a:t>Danach </a:t>
            </a:r>
            <a:r>
              <a:rPr lang="de-DE" sz="3200" dirty="0">
                <a:latin typeface="Arial" panose="020B0604020202020204" pitchFamily="34" charset="0"/>
                <a:cs typeface="Arial" panose="020B0604020202020204" pitchFamily="34" charset="0"/>
              </a:rPr>
              <a:t>ist A „Angehöriger“ der M im Sinne des § 11 Abs. 1 Nr. 1 </a:t>
            </a:r>
            <a:r>
              <a:rPr lang="de-DE" sz="3200" dirty="0" err="1">
                <a:latin typeface="Arial" panose="020B0604020202020204" pitchFamily="34" charset="0"/>
                <a:cs typeface="Arial" panose="020B0604020202020204" pitchFamily="34" charset="0"/>
              </a:rPr>
              <a:t>lit</a:t>
            </a:r>
            <a:r>
              <a:rPr lang="de-DE" sz="3200" dirty="0">
                <a:latin typeface="Arial" panose="020B0604020202020204" pitchFamily="34" charset="0"/>
                <a:cs typeface="Arial" panose="020B0604020202020204" pitchFamily="34" charset="0"/>
              </a:rPr>
              <a:t>. a) </a:t>
            </a:r>
            <a:r>
              <a:rPr lang="de-DE" sz="3200" dirty="0" smtClean="0">
                <a:latin typeface="Arial" panose="020B0604020202020204" pitchFamily="34" charset="0"/>
                <a:cs typeface="Arial" panose="020B0604020202020204" pitchFamily="34" charset="0"/>
              </a:rPr>
              <a:t>StGB!</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Aber: </a:t>
            </a:r>
            <a:r>
              <a:rPr lang="de-DE" sz="3200" b="1" dirty="0" err="1">
                <a:latin typeface="Arial" panose="020B0604020202020204" pitchFamily="34" charset="0"/>
                <a:cs typeface="Arial" panose="020B0604020202020204" pitchFamily="34" charset="0"/>
              </a:rPr>
              <a:t>antragsberechtigte</a:t>
            </a:r>
            <a:r>
              <a:rPr lang="de-DE" sz="3200" dirty="0">
                <a:latin typeface="Arial" panose="020B0604020202020204" pitchFamily="34" charset="0"/>
                <a:cs typeface="Arial" panose="020B0604020202020204" pitchFamily="34" charset="0"/>
              </a:rPr>
              <a:t> M </a:t>
            </a:r>
            <a:r>
              <a:rPr lang="de-DE" sz="3200" dirty="0" smtClean="0">
                <a:latin typeface="Arial" panose="020B0604020202020204" pitchFamily="34" charset="0"/>
                <a:cs typeface="Arial" panose="020B0604020202020204" pitchFamily="34" charset="0"/>
              </a:rPr>
              <a:t>verstorben</a:t>
            </a:r>
          </a:p>
          <a:p>
            <a:r>
              <a:rPr lang="de-DE" sz="3200" dirty="0" smtClean="0">
                <a:latin typeface="Arial" panose="020B0604020202020204" pitchFamily="34" charset="0"/>
                <a:cs typeface="Arial" panose="020B0604020202020204" pitchFamily="34" charset="0"/>
              </a:rPr>
              <a:t>Übergang </a:t>
            </a:r>
            <a:r>
              <a:rPr lang="de-DE" sz="3200" dirty="0">
                <a:latin typeface="Arial" panose="020B0604020202020204" pitchFamily="34" charset="0"/>
                <a:cs typeface="Arial" panose="020B0604020202020204" pitchFamily="34" charset="0"/>
              </a:rPr>
              <a:t>ihres Antragsrechtes nach § 77 Abs. 2 S. 1 StGB auf ihre leibliche Tochter E als „einzige Hinterbliebene</a:t>
            </a:r>
            <a:r>
              <a:rPr lang="de-DE" sz="3200" dirty="0" smtClean="0">
                <a:latin typeface="Arial" panose="020B0604020202020204" pitchFamily="34" charset="0"/>
                <a:cs typeface="Arial" panose="020B0604020202020204" pitchFamily="34" charset="0"/>
              </a:rPr>
              <a:t>“?</a:t>
            </a:r>
          </a:p>
          <a:p>
            <a:r>
              <a:rPr lang="de-DE" sz="3200" dirty="0" smtClean="0">
                <a:latin typeface="Arial" panose="020B0604020202020204" pitchFamily="34" charset="0"/>
                <a:cs typeface="Arial" panose="020B0604020202020204" pitchFamily="34" charset="0"/>
              </a:rPr>
              <a:t>nur </a:t>
            </a:r>
            <a:r>
              <a:rPr lang="de-DE" sz="3200" dirty="0">
                <a:latin typeface="Arial" panose="020B0604020202020204" pitchFamily="34" charset="0"/>
                <a:cs typeface="Arial" panose="020B0604020202020204" pitchFamily="34" charset="0"/>
              </a:rPr>
              <a:t>vorgesehen „in den Fällen, die das Gesetz bestimmt</a:t>
            </a:r>
            <a:r>
              <a:rPr lang="de-DE" sz="3200" dirty="0" smtClean="0">
                <a:latin typeface="Arial" panose="020B0604020202020204" pitchFamily="34" charset="0"/>
                <a:cs typeface="Arial" panose="020B0604020202020204" pitchFamily="34" charset="0"/>
              </a:rPr>
              <a:t>“.</a:t>
            </a:r>
          </a:p>
          <a:p>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Im Unterschied etwa zu § 230 Abs. 1 S. 2 StGB </a:t>
            </a:r>
            <a:r>
              <a:rPr lang="de-DE" sz="3200" b="1" dirty="0">
                <a:latin typeface="Arial" panose="020B0604020202020204" pitchFamily="34" charset="0"/>
                <a:cs typeface="Arial" panose="020B0604020202020204" pitchFamily="34" charset="0"/>
              </a:rPr>
              <a:t>sieht </a:t>
            </a:r>
            <a:r>
              <a:rPr lang="de-DE" sz="3200" b="1" dirty="0" smtClean="0">
                <a:latin typeface="Arial" panose="020B0604020202020204" pitchFamily="34" charset="0"/>
                <a:cs typeface="Arial" panose="020B0604020202020204" pitchFamily="34" charset="0"/>
              </a:rPr>
              <a:t/>
            </a:r>
            <a:br>
              <a:rPr lang="de-DE" sz="3200" b="1" dirty="0" smtClean="0">
                <a:latin typeface="Arial" panose="020B0604020202020204" pitchFamily="34" charset="0"/>
                <a:cs typeface="Arial" panose="020B0604020202020204" pitchFamily="34" charset="0"/>
              </a:rPr>
            </a:br>
            <a:r>
              <a:rPr lang="de-DE" sz="3200" b="1" dirty="0" smtClean="0">
                <a:latin typeface="Arial" panose="020B0604020202020204" pitchFamily="34" charset="0"/>
                <a:cs typeface="Arial" panose="020B0604020202020204" pitchFamily="34" charset="0"/>
              </a:rPr>
              <a:t>§</a:t>
            </a:r>
            <a:r>
              <a:rPr lang="de-DE" sz="3200" b="1" dirty="0">
                <a:latin typeface="Arial" panose="020B0604020202020204" pitchFamily="34" charset="0"/>
                <a:cs typeface="Arial" panose="020B0604020202020204" pitchFamily="34" charset="0"/>
              </a:rPr>
              <a:t> 247 StGB einen derartigen Übergang nicht </a:t>
            </a:r>
            <a:r>
              <a:rPr lang="de-DE" sz="3200" b="1" dirty="0" smtClean="0">
                <a:latin typeface="Arial" panose="020B0604020202020204" pitchFamily="34" charset="0"/>
                <a:cs typeface="Arial" panose="020B0604020202020204" pitchFamily="34" charset="0"/>
              </a:rPr>
              <a:t>vor</a:t>
            </a:r>
          </a:p>
          <a:p>
            <a:r>
              <a:rPr lang="de-DE" sz="3200" dirty="0" smtClean="0">
                <a:latin typeface="Arial" panose="020B0604020202020204" pitchFamily="34" charset="0"/>
                <a:cs typeface="Arial" panose="020B0604020202020204" pitchFamily="34" charset="0"/>
              </a:rPr>
              <a:t>E </a:t>
            </a:r>
            <a:r>
              <a:rPr lang="de-DE" sz="3200" dirty="0">
                <a:latin typeface="Arial" panose="020B0604020202020204" pitchFamily="34" charset="0"/>
                <a:cs typeface="Arial" panose="020B0604020202020204" pitchFamily="34" charset="0"/>
              </a:rPr>
              <a:t>als Alleinerbin durch den Diebstahl </a:t>
            </a:r>
            <a:r>
              <a:rPr lang="de-DE" sz="3200" i="1" dirty="0">
                <a:latin typeface="Arial" panose="020B0604020202020204" pitchFamily="34" charset="0"/>
                <a:cs typeface="Arial" panose="020B0604020202020204" pitchFamily="34" charset="0"/>
              </a:rPr>
              <a:t>selbst</a:t>
            </a:r>
            <a:r>
              <a:rPr lang="de-DE" sz="3200" dirty="0">
                <a:latin typeface="Arial" panose="020B0604020202020204" pitchFamily="34" charset="0"/>
                <a:cs typeface="Arial" panose="020B0604020202020204" pitchFamily="34" charset="0"/>
              </a:rPr>
              <a:t> </a:t>
            </a:r>
            <a:r>
              <a:rPr lang="de-DE" sz="3200" dirty="0" smtClean="0">
                <a:latin typeface="Arial" panose="020B0604020202020204" pitchFamily="34" charset="0"/>
                <a:cs typeface="Arial" panose="020B0604020202020204" pitchFamily="34" charset="0"/>
              </a:rPr>
              <a:t>verletzt?</a:t>
            </a:r>
          </a:p>
          <a:p>
            <a:r>
              <a:rPr lang="de-DE" sz="3200" dirty="0" smtClean="0">
                <a:latin typeface="Arial" panose="020B0604020202020204" pitchFamily="34" charset="0"/>
                <a:cs typeface="Arial" panose="020B0604020202020204" pitchFamily="34" charset="0"/>
              </a:rPr>
              <a:t>Für Verletzteneigenschaft </a:t>
            </a:r>
            <a:r>
              <a:rPr lang="de-DE" sz="3200" dirty="0">
                <a:latin typeface="Arial" panose="020B0604020202020204" pitchFamily="34" charset="0"/>
                <a:cs typeface="Arial" panose="020B0604020202020204" pitchFamily="34" charset="0"/>
              </a:rPr>
              <a:t>ist der </a:t>
            </a:r>
            <a:r>
              <a:rPr lang="de-DE" sz="3200" i="1" dirty="0">
                <a:latin typeface="Arial" panose="020B0604020202020204" pitchFamily="34" charset="0"/>
                <a:cs typeface="Arial" panose="020B0604020202020204" pitchFamily="34" charset="0"/>
              </a:rPr>
              <a:t>Zeitpunkt der Tat</a:t>
            </a:r>
            <a:r>
              <a:rPr lang="de-DE" sz="3200" dirty="0">
                <a:latin typeface="Arial" panose="020B0604020202020204" pitchFamily="34" charset="0"/>
                <a:cs typeface="Arial" panose="020B0604020202020204" pitchFamily="34" charset="0"/>
              </a:rPr>
              <a:t> </a:t>
            </a:r>
            <a:r>
              <a:rPr lang="de-DE" sz="3200" dirty="0" smtClean="0">
                <a:latin typeface="Arial" panose="020B0604020202020204" pitchFamily="34" charset="0"/>
                <a:cs typeface="Arial" panose="020B0604020202020204" pitchFamily="34" charset="0"/>
              </a:rPr>
              <a:t>maßgeblich</a:t>
            </a:r>
          </a:p>
        </p:txBody>
      </p:sp>
    </p:spTree>
    <p:extLst>
      <p:ext uri="{BB962C8B-B14F-4D97-AF65-F5344CB8AC3E}">
        <p14:creationId xmlns:p14="http://schemas.microsoft.com/office/powerpoint/2010/main" val="3570303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r>
              <a:rPr lang="de-DE" sz="3200" dirty="0" smtClean="0">
                <a:latin typeface="Arial" panose="020B0604020202020204" pitchFamily="34" charset="0"/>
                <a:cs typeface="Arial" panose="020B0604020202020204" pitchFamily="34" charset="0"/>
              </a:rPr>
              <a:t>Hier Wohnungseinbruchsdiebstahl </a:t>
            </a:r>
            <a:r>
              <a:rPr lang="de-DE" sz="3200" b="1" dirty="0">
                <a:latin typeface="Arial" panose="020B0604020202020204" pitchFamily="34" charset="0"/>
                <a:cs typeface="Arial" panose="020B0604020202020204" pitchFamily="34" charset="0"/>
              </a:rPr>
              <a:t>vor</a:t>
            </a:r>
            <a:r>
              <a:rPr lang="de-DE" sz="3200" dirty="0">
                <a:latin typeface="Arial" panose="020B0604020202020204" pitchFamily="34" charset="0"/>
                <a:cs typeface="Arial" panose="020B0604020202020204" pitchFamily="34" charset="0"/>
              </a:rPr>
              <a:t> dem Eintritt des Erbfalls </a:t>
            </a:r>
            <a:r>
              <a:rPr lang="de-DE" sz="3200" dirty="0" smtClean="0">
                <a:latin typeface="Arial" panose="020B0604020202020204" pitchFamily="34" charset="0"/>
                <a:cs typeface="Arial" panose="020B0604020202020204" pitchFamily="34" charset="0"/>
              </a:rPr>
              <a:t>vollendet!</a:t>
            </a:r>
          </a:p>
          <a:p>
            <a:r>
              <a:rPr lang="de-DE" sz="3200" dirty="0" smtClean="0">
                <a:latin typeface="Arial" panose="020B0604020202020204" pitchFamily="34" charset="0"/>
                <a:cs typeface="Arial" panose="020B0604020202020204" pitchFamily="34" charset="0"/>
              </a:rPr>
              <a:t>E </a:t>
            </a:r>
            <a:r>
              <a:rPr lang="de-DE" sz="3200" dirty="0">
                <a:latin typeface="Arial" panose="020B0604020202020204" pitchFamily="34" charset="0"/>
                <a:cs typeface="Arial" panose="020B0604020202020204" pitchFamily="34" charset="0"/>
              </a:rPr>
              <a:t>kann </a:t>
            </a:r>
            <a:r>
              <a:rPr lang="de-DE" sz="3200" dirty="0" smtClean="0">
                <a:latin typeface="Arial" panose="020B0604020202020204" pitchFamily="34" charset="0"/>
                <a:cs typeface="Arial" panose="020B0604020202020204" pitchFamily="34" charset="0"/>
              </a:rPr>
              <a:t>daher nicht </a:t>
            </a:r>
            <a:r>
              <a:rPr lang="de-DE" sz="3200" dirty="0">
                <a:latin typeface="Arial" panose="020B0604020202020204" pitchFamily="34" charset="0"/>
                <a:cs typeface="Arial" panose="020B0604020202020204" pitchFamily="34" charset="0"/>
              </a:rPr>
              <a:t>selbst Verletzte sein</a:t>
            </a:r>
            <a:r>
              <a:rPr lang="de-DE" sz="3200" dirty="0" smtClean="0">
                <a:latin typeface="Arial" panose="020B0604020202020204" pitchFamily="34" charset="0"/>
                <a:cs typeface="Arial" panose="020B0604020202020204" pitchFamily="34" charset="0"/>
              </a:rPr>
              <a:t>.</a:t>
            </a:r>
          </a:p>
          <a:p>
            <a:r>
              <a:rPr lang="de-DE" sz="3200" dirty="0" smtClean="0">
                <a:latin typeface="Arial" panose="020B0604020202020204" pitchFamily="34" charset="0"/>
                <a:cs typeface="Arial" panose="020B0604020202020204" pitchFamily="34" charset="0"/>
              </a:rPr>
              <a:t>§</a:t>
            </a:r>
            <a:r>
              <a:rPr lang="de-DE" sz="3200" dirty="0">
                <a:latin typeface="Arial" panose="020B0604020202020204" pitchFamily="34" charset="0"/>
                <a:cs typeface="Arial" panose="020B0604020202020204" pitchFamily="34" charset="0"/>
              </a:rPr>
              <a:t> 247 StGB </a:t>
            </a:r>
            <a:r>
              <a:rPr lang="de-DE" sz="3200" dirty="0" smtClean="0">
                <a:latin typeface="Arial" panose="020B0604020202020204" pitchFamily="34" charset="0"/>
                <a:cs typeface="Arial" panose="020B0604020202020204" pitchFamily="34" charset="0"/>
              </a:rPr>
              <a:t>–, mangels Antragsberechtigung </a:t>
            </a:r>
            <a:r>
              <a:rPr lang="de-DE" sz="3200" dirty="0">
                <a:latin typeface="Arial" panose="020B0604020202020204" pitchFamily="34" charset="0"/>
                <a:cs typeface="Arial" panose="020B0604020202020204" pitchFamily="34" charset="0"/>
              </a:rPr>
              <a:t>für das Stellen eines </a:t>
            </a:r>
            <a:r>
              <a:rPr lang="de-DE" sz="3200" dirty="0" smtClean="0">
                <a:latin typeface="Arial" panose="020B0604020202020204" pitchFamily="34" charset="0"/>
                <a:cs typeface="Arial" panose="020B0604020202020204" pitchFamily="34" charset="0"/>
              </a:rPr>
              <a:t>Strafantrags</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V. </a:t>
            </a:r>
            <a:r>
              <a:rPr lang="de-DE" sz="3200" b="1" dirty="0" smtClean="0">
                <a:latin typeface="Arial" panose="020B0604020202020204" pitchFamily="34" charset="0"/>
                <a:cs typeface="Arial" panose="020B0604020202020204" pitchFamily="34" charset="0"/>
              </a:rPr>
              <a:t>Ergebnis: </a:t>
            </a:r>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242 Abs. 1, 244 Abs. 1 Nr. 3, 25 Abs. 2 </a:t>
            </a:r>
            <a:r>
              <a:rPr lang="de-DE" sz="3200" dirty="0" smtClean="0">
                <a:latin typeface="Arial" panose="020B0604020202020204" pitchFamily="34" charset="0"/>
                <a:cs typeface="Arial" panose="020B0604020202020204" pitchFamily="34" charset="0"/>
              </a:rPr>
              <a:t>StGB – </a:t>
            </a:r>
          </a:p>
          <a:p>
            <a:r>
              <a:rPr lang="de-DE" sz="3200" b="1" dirty="0" smtClean="0">
                <a:latin typeface="Arial" panose="020B0604020202020204" pitchFamily="34" charset="0"/>
                <a:cs typeface="Arial" panose="020B0604020202020204" pitchFamily="34" charset="0"/>
              </a:rPr>
              <a:t>B</a:t>
            </a:r>
            <a:r>
              <a:rPr lang="de-DE" sz="3200" b="1" dirty="0">
                <a:latin typeface="Arial" panose="020B0604020202020204" pitchFamily="34" charset="0"/>
                <a:cs typeface="Arial" panose="020B0604020202020204" pitchFamily="34" charset="0"/>
              </a:rPr>
              <a:t>. Strafbarkeit wegen Unterschlagung gemäß § 246 Abs. 1 StGB</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Indem A und B sich die Geldscheine „brüderlich“ </a:t>
            </a:r>
            <a:r>
              <a:rPr lang="de-DE" sz="3200" dirty="0" smtClean="0">
                <a:latin typeface="Arial" panose="020B0604020202020204" pitchFamily="34" charset="0"/>
                <a:cs typeface="Arial" panose="020B0604020202020204" pitchFamily="34" charset="0"/>
              </a:rPr>
              <a:t>teilten</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5035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r>
              <a:rPr lang="de-DE" sz="3200" b="1" dirty="0" smtClean="0">
                <a:latin typeface="Arial" panose="020B0604020202020204" pitchFamily="34" charset="0"/>
                <a:cs typeface="Arial" panose="020B0604020202020204" pitchFamily="34" charset="0"/>
              </a:rPr>
              <a:t>I</a:t>
            </a:r>
            <a:r>
              <a:rPr lang="de-DE" sz="3200" b="1" dirty="0">
                <a:latin typeface="Arial" panose="020B0604020202020204" pitchFamily="34" charset="0"/>
                <a:cs typeface="Arial" panose="020B0604020202020204" pitchFamily="34" charset="0"/>
              </a:rPr>
              <a:t>. Objektiver Tatbestand</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1. Fremde bewegliche </a:t>
            </a:r>
            <a:r>
              <a:rPr lang="de-DE" sz="3200" b="1" dirty="0" smtClean="0">
                <a:latin typeface="Arial" panose="020B0604020202020204" pitchFamily="34" charset="0"/>
                <a:cs typeface="Arial" panose="020B0604020202020204" pitchFamily="34" charset="0"/>
              </a:rPr>
              <a:t>Sache: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2</a:t>
            </a:r>
            <a:r>
              <a:rPr lang="de-DE" sz="3200" b="1" dirty="0">
                <a:latin typeface="Arial" panose="020B0604020202020204" pitchFamily="34" charset="0"/>
                <a:cs typeface="Arial" panose="020B0604020202020204" pitchFamily="34" charset="0"/>
              </a:rPr>
              <a:t>. Zueignung</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Tatbestandslösung: </a:t>
            </a:r>
            <a:r>
              <a:rPr lang="de-DE" sz="3200" dirty="0" smtClean="0">
                <a:latin typeface="Arial" panose="020B0604020202020204" pitchFamily="34" charset="0"/>
                <a:cs typeface="Arial" panose="020B0604020202020204" pitchFamily="34" charset="0"/>
              </a:rPr>
              <a:t> </a:t>
            </a:r>
          </a:p>
          <a:p>
            <a:r>
              <a:rPr lang="de-DE" sz="3200" dirty="0" err="1" smtClean="0">
                <a:latin typeface="Arial" panose="020B0604020202020204" pitchFamily="34" charset="0"/>
                <a:cs typeface="Arial" panose="020B0604020202020204" pitchFamily="34" charset="0"/>
              </a:rPr>
              <a:t>BGHSt</a:t>
            </a:r>
            <a:r>
              <a:rPr lang="de-DE" sz="3200" dirty="0" smtClean="0">
                <a:latin typeface="Arial" panose="020B0604020202020204" pitchFamily="34" charset="0"/>
                <a:cs typeface="Arial" panose="020B0604020202020204" pitchFamily="34" charset="0"/>
              </a:rPr>
              <a:t> 14, 38: Täter</a:t>
            </a:r>
            <a:r>
              <a:rPr lang="de-DE" sz="3200" dirty="0">
                <a:latin typeface="Arial" panose="020B0604020202020204" pitchFamily="34" charset="0"/>
                <a:cs typeface="Arial" panose="020B0604020202020204" pitchFamily="34" charset="0"/>
              </a:rPr>
              <a:t>, der sich eine fremde Sache durch eine strafbare Handlung bereits zugeeignet hat, </a:t>
            </a:r>
            <a:r>
              <a:rPr lang="de-DE" sz="3200" dirty="0" smtClean="0">
                <a:latin typeface="Arial" panose="020B0604020202020204" pitchFamily="34" charset="0"/>
                <a:cs typeface="Arial" panose="020B0604020202020204" pitchFamily="34" charset="0"/>
              </a:rPr>
              <a:t>kann sie sich später </a:t>
            </a:r>
            <a:r>
              <a:rPr lang="de-DE" sz="3200" dirty="0">
                <a:latin typeface="Arial" panose="020B0604020202020204" pitchFamily="34" charset="0"/>
                <a:cs typeface="Arial" panose="020B0604020202020204" pitchFamily="34" charset="0"/>
              </a:rPr>
              <a:t>nicht noch einmal tatbestandlich </a:t>
            </a:r>
            <a:r>
              <a:rPr lang="de-DE" sz="3200" dirty="0" smtClean="0">
                <a:latin typeface="Arial" panose="020B0604020202020204" pitchFamily="34" charset="0"/>
                <a:cs typeface="Arial" panose="020B0604020202020204" pitchFamily="34" charset="0"/>
              </a:rPr>
              <a:t>zueignen</a:t>
            </a:r>
            <a:r>
              <a:rPr lang="de-DE" sz="3200" dirty="0">
                <a:latin typeface="Arial" panose="020B0604020202020204" pitchFamily="34" charset="0"/>
                <a:cs typeface="Arial" panose="020B0604020202020204" pitchFamily="34" charset="0"/>
              </a:rPr>
              <a:t>. </a:t>
            </a:r>
            <a:endParaRPr lang="de-DE" sz="3200"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A </a:t>
            </a:r>
            <a:r>
              <a:rPr lang="de-DE" sz="3200" dirty="0">
                <a:latin typeface="Arial" panose="020B0604020202020204" pitchFamily="34" charset="0"/>
                <a:cs typeface="Arial" panose="020B0604020202020204" pitchFamily="34" charset="0"/>
              </a:rPr>
              <a:t>könnte jedoch </a:t>
            </a:r>
            <a:r>
              <a:rPr lang="de-DE" sz="3200" i="1" dirty="0">
                <a:latin typeface="Arial" panose="020B0604020202020204" pitchFamily="34" charset="0"/>
                <a:cs typeface="Arial" panose="020B0604020202020204" pitchFamily="34" charset="0"/>
              </a:rPr>
              <a:t>seine</a:t>
            </a:r>
            <a:r>
              <a:rPr lang="de-DE" sz="3200" dirty="0">
                <a:latin typeface="Arial" panose="020B0604020202020204" pitchFamily="34" charset="0"/>
                <a:cs typeface="Arial" panose="020B0604020202020204" pitchFamily="34" charset="0"/>
              </a:rPr>
              <a:t> Herrschaft erstmals mit dem Entgegennehmen der Geldscheine von B ausgeübt haben, so dass für ihn auch erst von diesem Moment an von einer Zueignung gesprochen werden kann. </a:t>
            </a:r>
            <a:endParaRPr lang="de-DE" sz="3200"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Dagegen: B </a:t>
            </a:r>
            <a:r>
              <a:rPr lang="de-DE" sz="3200" dirty="0">
                <a:latin typeface="Arial" panose="020B0604020202020204" pitchFamily="34" charset="0"/>
                <a:cs typeface="Arial" panose="020B0604020202020204" pitchFamily="34" charset="0"/>
              </a:rPr>
              <a:t>und A </a:t>
            </a:r>
            <a:r>
              <a:rPr lang="de-DE" sz="3200" dirty="0" smtClean="0">
                <a:latin typeface="Arial" panose="020B0604020202020204" pitchFamily="34" charset="0"/>
                <a:cs typeface="Arial" panose="020B0604020202020204" pitchFamily="34" charset="0"/>
              </a:rPr>
              <a:t>haben </a:t>
            </a:r>
            <a:r>
              <a:rPr lang="de-DE" sz="3200" dirty="0" err="1" smtClean="0">
                <a:latin typeface="Arial" panose="020B0604020202020204" pitchFamily="34" charset="0"/>
                <a:cs typeface="Arial" panose="020B0604020202020204" pitchFamily="34" charset="0"/>
              </a:rPr>
              <a:t>mittäterschaftlich</a:t>
            </a:r>
            <a:r>
              <a:rPr lang="de-DE" sz="3200" dirty="0" smtClean="0">
                <a:latin typeface="Arial" panose="020B0604020202020204" pitchFamily="34" charset="0"/>
                <a:cs typeface="Arial" panose="020B0604020202020204" pitchFamily="34" charset="0"/>
              </a:rPr>
              <a:t> gehandelt.</a:t>
            </a:r>
          </a:p>
          <a:p>
            <a:r>
              <a:rPr lang="de-DE" sz="3200" dirty="0" smtClean="0">
                <a:latin typeface="Arial" panose="020B0604020202020204" pitchFamily="34" charset="0"/>
                <a:cs typeface="Arial" panose="020B0604020202020204" pitchFamily="34" charset="0"/>
              </a:rPr>
              <a:t>Zueignung nach </a:t>
            </a:r>
            <a:r>
              <a:rPr lang="de-DE" sz="3200" dirty="0" err="1">
                <a:latin typeface="Arial" panose="020B0604020202020204" pitchFamily="34" charset="0"/>
                <a:cs typeface="Arial" panose="020B0604020202020204" pitchFamily="34" charset="0"/>
              </a:rPr>
              <a:t>T</a:t>
            </a:r>
            <a:r>
              <a:rPr lang="de-DE" sz="3200" dirty="0" err="1" smtClean="0">
                <a:latin typeface="Arial" panose="020B0604020202020204" pitchFamily="34" charset="0"/>
                <a:cs typeface="Arial" panose="020B0604020202020204" pitchFamily="34" charset="0"/>
              </a:rPr>
              <a:t>blösung</a:t>
            </a:r>
            <a:r>
              <a:rPr lang="de-DE" sz="3200" dirty="0" smtClean="0">
                <a:latin typeface="Arial" panose="020B0604020202020204" pitchFamily="34" charset="0"/>
                <a:cs typeface="Arial" panose="020B0604020202020204" pitchFamily="34" charset="0"/>
              </a:rPr>
              <a:t> -</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7361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r>
              <a:rPr lang="de-DE" sz="3200" b="1" u="sng" dirty="0">
                <a:latin typeface="Arial" panose="020B0604020202020204" pitchFamily="34" charset="0"/>
                <a:cs typeface="Arial" panose="020B0604020202020204" pitchFamily="34" charset="0"/>
              </a:rPr>
              <a:t>1. Tatkomplex:</a:t>
            </a:r>
            <a:r>
              <a:rPr lang="de-DE" sz="3200" b="1" dirty="0">
                <a:latin typeface="Arial" panose="020B0604020202020204" pitchFamily="34" charset="0"/>
                <a:cs typeface="Arial" panose="020B0604020202020204" pitchFamily="34" charset="0"/>
              </a:rPr>
              <a:t> „Das Geschehen um die Bankkarte der N“</a:t>
            </a:r>
            <a:endParaRPr lang="de-DE" sz="3200" dirty="0">
              <a:latin typeface="Arial" panose="020B0604020202020204" pitchFamily="34" charset="0"/>
              <a:cs typeface="Arial" panose="020B0604020202020204" pitchFamily="34" charset="0"/>
            </a:endParaRPr>
          </a:p>
          <a:p>
            <a:r>
              <a:rPr lang="de-DE" sz="3200" b="1" u="sng" dirty="0">
                <a:latin typeface="Arial" panose="020B0604020202020204" pitchFamily="34" charset="0"/>
                <a:cs typeface="Arial" panose="020B0604020202020204" pitchFamily="34" charset="0"/>
              </a:rPr>
              <a:t>Strafbarkeit des A</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A. Strafbarkeit wegen Diebstahls gemäß § 242 Abs. 1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Indem A die N in ein freundliches Gespräch verstrickte, in dessen Verlauf er die Bankkarte aus ihrem Tragekorb ergriffen und in seine Jackentasche gesteckt </a:t>
            </a:r>
            <a:r>
              <a:rPr lang="de-DE" sz="3200" dirty="0" smtClean="0">
                <a:latin typeface="Arial" panose="020B0604020202020204" pitchFamily="34" charset="0"/>
                <a:cs typeface="Arial" panose="020B0604020202020204" pitchFamily="34" charset="0"/>
              </a:rPr>
              <a:t>hatte</a:t>
            </a:r>
            <a:r>
              <a:rPr lang="de-DE" sz="3200" b="1" dirty="0">
                <a:latin typeface="Arial" panose="020B0604020202020204" pitchFamily="34" charset="0"/>
                <a:cs typeface="Arial" panose="020B0604020202020204" pitchFamily="34" charset="0"/>
              </a:rPr>
              <a:t> </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I. Objektiver Tatbestand</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Bankkarte = fremde bewegliche Sache</a:t>
            </a:r>
          </a:p>
          <a:p>
            <a:r>
              <a:rPr lang="de-DE" sz="3200" dirty="0" smtClean="0">
                <a:latin typeface="Arial" panose="020B0604020202020204" pitchFamily="34" charset="0"/>
                <a:cs typeface="Arial" panose="020B0604020202020204" pitchFamily="34" charset="0"/>
              </a:rPr>
              <a:t>Wegnahme?</a:t>
            </a:r>
          </a:p>
          <a:p>
            <a:r>
              <a:rPr lang="de-DE" sz="3200" dirty="0" smtClean="0">
                <a:latin typeface="Arial" panose="020B0604020202020204" pitchFamily="34" charset="0"/>
                <a:cs typeface="Arial" panose="020B0604020202020204" pitchFamily="34" charset="0"/>
              </a:rPr>
              <a:t>N hatte Alleingewahrsam</a:t>
            </a:r>
            <a:r>
              <a:rPr lang="de-DE" sz="3200" dirty="0">
                <a:latin typeface="Arial" panose="020B0604020202020204" pitchFamily="34" charset="0"/>
                <a:cs typeface="Arial" panose="020B0604020202020204" pitchFamily="34" charset="0"/>
              </a:rPr>
              <a:t>, </a:t>
            </a:r>
            <a:r>
              <a:rPr lang="de-DE" sz="3200" dirty="0" smtClean="0">
                <a:latin typeface="Arial" panose="020B0604020202020204" pitchFamily="34" charset="0"/>
                <a:cs typeface="Arial" panose="020B0604020202020204" pitchFamily="34" charset="0"/>
              </a:rPr>
              <a:t>durch </a:t>
            </a:r>
            <a:r>
              <a:rPr lang="de-DE" sz="3200" dirty="0">
                <a:latin typeface="Arial" panose="020B0604020202020204" pitchFamily="34" charset="0"/>
                <a:cs typeface="Arial" panose="020B0604020202020204" pitchFamily="34" charset="0"/>
              </a:rPr>
              <a:t>das achtlose offene Ablegen im Einkaufskorb </a:t>
            </a:r>
            <a:r>
              <a:rPr lang="de-DE" sz="3200" dirty="0" smtClean="0">
                <a:latin typeface="Arial" panose="020B0604020202020204" pitchFamily="34" charset="0"/>
                <a:cs typeface="Arial" panose="020B0604020202020204" pitchFamily="34" charset="0"/>
              </a:rPr>
              <a:t>leicht gelockert</a:t>
            </a:r>
          </a:p>
        </p:txBody>
      </p:sp>
    </p:spTree>
    <p:extLst>
      <p:ext uri="{BB962C8B-B14F-4D97-AF65-F5344CB8AC3E}">
        <p14:creationId xmlns:p14="http://schemas.microsoft.com/office/powerpoint/2010/main" val="2322120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left)">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1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left)">
                                      <p:cBhvr>
                                        <p:cTn id="20" dur="10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left)">
                                      <p:cBhvr>
                                        <p:cTn id="25" dur="10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ipe(left)">
                                      <p:cBhvr>
                                        <p:cTn id="30" dur="10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left)">
                                      <p:cBhvr>
                                        <p:cTn id="35" dur="10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wipe(left)">
                                      <p:cBhvr>
                                        <p:cTn id="40"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r>
              <a:rPr lang="de-DE" sz="3200" dirty="0" smtClean="0">
                <a:latin typeface="Arial" panose="020B0604020202020204" pitchFamily="34" charset="0"/>
                <a:cs typeface="Arial" panose="020B0604020202020204" pitchFamily="34" charset="0"/>
              </a:rPr>
              <a:t>Nach </a:t>
            </a:r>
            <a:r>
              <a:rPr lang="de-DE" sz="3200" dirty="0">
                <a:latin typeface="Arial" panose="020B0604020202020204" pitchFamily="34" charset="0"/>
                <a:cs typeface="Arial" panose="020B0604020202020204" pitchFamily="34" charset="0"/>
              </a:rPr>
              <a:t>der </a:t>
            </a:r>
            <a:r>
              <a:rPr lang="de-DE" sz="3200" b="1" dirty="0" smtClean="0">
                <a:latin typeface="Arial" panose="020B0604020202020204" pitchFamily="34" charset="0"/>
                <a:cs typeface="Arial" panose="020B0604020202020204" pitchFamily="34" charset="0"/>
              </a:rPr>
              <a:t>Konkurrenzlösung: </a:t>
            </a:r>
            <a:r>
              <a:rPr lang="de-DE" sz="3200" dirty="0" smtClean="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mitbestrafte Nachtat</a:t>
            </a:r>
          </a:p>
          <a:p>
            <a:r>
              <a:rPr lang="de-DE" sz="3200" dirty="0" smtClean="0">
                <a:latin typeface="Arial" panose="020B0604020202020204" pitchFamily="34" charset="0"/>
                <a:cs typeface="Arial" panose="020B0604020202020204" pitchFamily="34" charset="0"/>
              </a:rPr>
              <a:t>Zueignung </a:t>
            </a:r>
            <a:r>
              <a:rPr lang="de-DE" sz="3200" dirty="0">
                <a:latin typeface="Arial" panose="020B0604020202020204" pitchFamily="34" charset="0"/>
                <a:cs typeface="Arial" panose="020B0604020202020204" pitchFamily="34" charset="0"/>
              </a:rPr>
              <a:t>des A </a:t>
            </a:r>
            <a:r>
              <a:rPr lang="de-DE" sz="3200" dirty="0" smtClean="0">
                <a:latin typeface="Arial" panose="020B0604020202020204" pitchFamily="34" charset="0"/>
                <a:cs typeface="Arial" panose="020B0604020202020204" pitchFamily="34" charset="0"/>
              </a:rPr>
              <a:t>+ </a:t>
            </a:r>
          </a:p>
          <a:p>
            <a:r>
              <a:rPr lang="de-DE" sz="3200" b="1" dirty="0" smtClean="0">
                <a:latin typeface="Arial" panose="020B0604020202020204" pitchFamily="34" charset="0"/>
                <a:cs typeface="Arial" panose="020B0604020202020204" pitchFamily="34" charset="0"/>
              </a:rPr>
              <a:t>II</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Ergebnis: je nachdem</a:t>
            </a:r>
            <a:endParaRPr lang="de-DE" sz="3200" dirty="0">
              <a:latin typeface="Arial" panose="020B0604020202020204" pitchFamily="34" charset="0"/>
              <a:cs typeface="Arial" panose="020B0604020202020204" pitchFamily="34" charset="0"/>
            </a:endParaRPr>
          </a:p>
          <a:p>
            <a:r>
              <a:rPr lang="de-DE" sz="3200" b="1" u="sng" dirty="0" smtClean="0">
                <a:latin typeface="Arial" panose="020B0604020202020204" pitchFamily="34" charset="0"/>
                <a:cs typeface="Arial" panose="020B0604020202020204" pitchFamily="34" charset="0"/>
              </a:rPr>
              <a:t>3</a:t>
            </a:r>
            <a:r>
              <a:rPr lang="de-DE" sz="3200" b="1" u="sng" dirty="0">
                <a:latin typeface="Arial" panose="020B0604020202020204" pitchFamily="34" charset="0"/>
                <a:cs typeface="Arial" panose="020B0604020202020204" pitchFamily="34" charset="0"/>
              </a:rPr>
              <a:t>. Tatkomplex:</a:t>
            </a:r>
            <a:r>
              <a:rPr lang="de-DE" sz="3200" b="1" dirty="0">
                <a:latin typeface="Arial" panose="020B0604020202020204" pitchFamily="34" charset="0"/>
                <a:cs typeface="Arial" panose="020B0604020202020204" pitchFamily="34" charset="0"/>
              </a:rPr>
              <a:t> „Das Bezahlen der Biere mit dem erbeuteten Geld bei G“</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A. Strafbarkeit wegen Hehlerei gemäß § 259 Abs. 1 StGB</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 A </a:t>
            </a:r>
            <a:r>
              <a:rPr lang="de-DE" sz="3200" dirty="0">
                <a:latin typeface="Arial" panose="020B0604020202020204" pitchFamily="34" charset="0"/>
                <a:cs typeface="Arial" panose="020B0604020202020204" pitchFamily="34" charset="0"/>
              </a:rPr>
              <a:t>ist </a:t>
            </a:r>
            <a:r>
              <a:rPr lang="de-DE" sz="3200" dirty="0" smtClean="0">
                <a:latin typeface="Arial" panose="020B0604020202020204" pitchFamily="34" charset="0"/>
                <a:cs typeface="Arial" panose="020B0604020202020204" pitchFamily="34" charset="0"/>
              </a:rPr>
              <a:t>Mittäter </a:t>
            </a:r>
          </a:p>
          <a:p>
            <a:r>
              <a:rPr lang="de-DE" sz="3200" b="1" i="1" u="sng" dirty="0" smtClean="0">
                <a:latin typeface="Arial" panose="020B0604020202020204" pitchFamily="34" charset="0"/>
                <a:cs typeface="Arial" panose="020B0604020202020204" pitchFamily="34" charset="0"/>
              </a:rPr>
              <a:t>Anm</a:t>
            </a:r>
            <a:r>
              <a:rPr lang="de-DE" sz="3200" b="1" i="1" u="sng" dirty="0">
                <a:latin typeface="Arial" panose="020B0604020202020204" pitchFamily="34" charset="0"/>
                <a:cs typeface="Arial" panose="020B0604020202020204" pitchFamily="34" charset="0"/>
              </a:rPr>
              <a:t>.:</a:t>
            </a:r>
            <a:r>
              <a:rPr lang="de-DE" sz="3200" i="1" dirty="0">
                <a:latin typeface="Arial" panose="020B0604020202020204" pitchFamily="34" charset="0"/>
                <a:cs typeface="Arial" panose="020B0604020202020204" pitchFamily="34" charset="0"/>
              </a:rPr>
              <a:t> </a:t>
            </a:r>
            <a:r>
              <a:rPr lang="de-DE" sz="3200" i="1" dirty="0" smtClean="0">
                <a:latin typeface="Arial" panose="020B0604020202020204" pitchFamily="34" charset="0"/>
                <a:cs typeface="Arial" panose="020B0604020202020204" pitchFamily="34" charset="0"/>
              </a:rPr>
              <a:t>§</a:t>
            </a:r>
            <a:r>
              <a:rPr lang="de-DE" sz="3200" i="1" dirty="0">
                <a:latin typeface="Arial" panose="020B0604020202020204" pitchFamily="34" charset="0"/>
                <a:cs typeface="Arial" panose="020B0604020202020204" pitchFamily="34" charset="0"/>
              </a:rPr>
              <a:t> 261 Abs. 1 </a:t>
            </a:r>
            <a:r>
              <a:rPr lang="de-DE" sz="3200" i="1" dirty="0" smtClean="0">
                <a:latin typeface="Arial" panose="020B0604020202020204" pitchFamily="34" charset="0"/>
                <a:cs typeface="Arial" panose="020B0604020202020204" pitchFamily="34" charset="0"/>
              </a:rPr>
              <a:t>StGB -, da </a:t>
            </a:r>
            <a:r>
              <a:rPr lang="de-DE" sz="3200" i="1" dirty="0">
                <a:latin typeface="Arial" panose="020B0604020202020204" pitchFamily="34" charset="0"/>
                <a:cs typeface="Arial" panose="020B0604020202020204" pitchFamily="34" charset="0"/>
              </a:rPr>
              <a:t>keine Anhaltspunkte </a:t>
            </a:r>
            <a:r>
              <a:rPr lang="de-DE" sz="3200" i="1" dirty="0" smtClean="0">
                <a:latin typeface="Arial" panose="020B0604020202020204" pitchFamily="34" charset="0"/>
                <a:cs typeface="Arial" panose="020B0604020202020204" pitchFamily="34" charset="0"/>
              </a:rPr>
              <a:t>dafür, </a:t>
            </a:r>
            <a:r>
              <a:rPr lang="de-DE" sz="3200" i="1" dirty="0">
                <a:latin typeface="Arial" panose="020B0604020202020204" pitchFamily="34" charset="0"/>
                <a:cs typeface="Arial" panose="020B0604020202020204" pitchFamily="34" charset="0"/>
              </a:rPr>
              <a:t>dass A gewerbsmäßig oder als Mitglied einer Bande zur fortgesetzten Begehung der in § 261 StGB genannten Delikten handelte.</a:t>
            </a:r>
            <a:endParaRPr lang="de-DE" sz="3200" dirty="0">
              <a:latin typeface="Arial" panose="020B0604020202020204" pitchFamily="34" charset="0"/>
              <a:cs typeface="Arial" panose="020B0604020202020204" pitchFamily="34" charset="0"/>
            </a:endParaRPr>
          </a:p>
          <a:p>
            <a:r>
              <a:rPr lang="de-DE" sz="3200" i="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B</a:t>
            </a:r>
            <a:r>
              <a:rPr lang="de-DE" sz="3200" b="1" dirty="0">
                <a:latin typeface="Arial" panose="020B0604020202020204" pitchFamily="34" charset="0"/>
                <a:cs typeface="Arial" panose="020B0604020202020204" pitchFamily="34" charset="0"/>
              </a:rPr>
              <a:t>. Strafbarkeit wegen Betrugs gemäß § 263 Abs. 1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Aufgrund desselben  </a:t>
            </a:r>
            <a:r>
              <a:rPr lang="de-DE" sz="3200" dirty="0" smtClean="0">
                <a:latin typeface="Arial" panose="020B0604020202020204" pitchFamily="34" charset="0"/>
                <a:cs typeface="Arial" panose="020B0604020202020204" pitchFamily="34" charset="0"/>
              </a:rPr>
              <a:t>Verhaltens</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75313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r>
              <a:rPr lang="de-DE" sz="3200" b="1" dirty="0" smtClean="0">
                <a:latin typeface="Arial" panose="020B0604020202020204" pitchFamily="34" charset="0"/>
                <a:cs typeface="Arial" panose="020B0604020202020204" pitchFamily="34" charset="0"/>
              </a:rPr>
              <a:t>Täuschung </a:t>
            </a:r>
            <a:r>
              <a:rPr lang="de-DE" sz="3200" b="1" dirty="0">
                <a:latin typeface="Arial" panose="020B0604020202020204" pitchFamily="34" charset="0"/>
                <a:cs typeface="Arial" panose="020B0604020202020204" pitchFamily="34" charset="0"/>
              </a:rPr>
              <a:t>über </a:t>
            </a:r>
            <a:r>
              <a:rPr lang="de-DE" sz="3200" b="1" dirty="0" smtClean="0">
                <a:latin typeface="Arial" panose="020B0604020202020204" pitchFamily="34" charset="0"/>
                <a:cs typeface="Arial" panose="020B0604020202020204" pitchFamily="34" charset="0"/>
              </a:rPr>
              <a:t>Tatsachen?</a:t>
            </a:r>
          </a:p>
          <a:p>
            <a:r>
              <a:rPr lang="de-DE" sz="3200" dirty="0" smtClean="0">
                <a:latin typeface="Arial" panose="020B0604020202020204" pitchFamily="34" charset="0"/>
                <a:cs typeface="Arial" panose="020B0604020202020204" pitchFamily="34" charset="0"/>
              </a:rPr>
              <a:t>kann </a:t>
            </a:r>
            <a:r>
              <a:rPr lang="de-DE" sz="3200" dirty="0">
                <a:latin typeface="Arial" panose="020B0604020202020204" pitchFamily="34" charset="0"/>
                <a:cs typeface="Arial" panose="020B0604020202020204" pitchFamily="34" charset="0"/>
              </a:rPr>
              <a:t>eine Täuschung </a:t>
            </a:r>
            <a:r>
              <a:rPr lang="de-DE" sz="3200" dirty="0" smtClean="0">
                <a:latin typeface="Arial" panose="020B0604020202020204" pitchFamily="34" charset="0"/>
                <a:cs typeface="Arial" panose="020B0604020202020204" pitchFamily="34" charset="0"/>
              </a:rPr>
              <a:t>verneint werden, </a:t>
            </a:r>
            <a:r>
              <a:rPr lang="de-DE" sz="3200" dirty="0">
                <a:latin typeface="Arial" panose="020B0604020202020204" pitchFamily="34" charset="0"/>
                <a:cs typeface="Arial" panose="020B0604020202020204" pitchFamily="34" charset="0"/>
              </a:rPr>
              <a:t>da G auf dinglicher Ebene das Eigentum am Geld durch gutgläubigen Erwerb gemäß §§ 929 S. 1, 932 Abs. 1 BGB erlangt </a:t>
            </a:r>
            <a:r>
              <a:rPr lang="de-DE" sz="3200" dirty="0" smtClean="0">
                <a:latin typeface="Arial" panose="020B0604020202020204" pitchFamily="34" charset="0"/>
                <a:cs typeface="Arial" panose="020B0604020202020204" pitchFamily="34" charset="0"/>
              </a:rPr>
              <a:t>hat</a:t>
            </a:r>
          </a:p>
          <a:p>
            <a:r>
              <a:rPr lang="de-DE" sz="3200" dirty="0" smtClean="0">
                <a:latin typeface="Arial" panose="020B0604020202020204" pitchFamily="34" charset="0"/>
                <a:cs typeface="Arial" panose="020B0604020202020204" pitchFamily="34" charset="0"/>
              </a:rPr>
              <a:t>Jedenfalls aber messbarer Schaden –</a:t>
            </a:r>
          </a:p>
          <a:p>
            <a:r>
              <a:rPr lang="de-DE" sz="3200" dirty="0" smtClean="0">
                <a:latin typeface="Arial" panose="020B0604020202020204" pitchFamily="34" charset="0"/>
                <a:cs typeface="Arial" panose="020B0604020202020204" pitchFamily="34" charset="0"/>
              </a:rPr>
              <a:t>A </a:t>
            </a:r>
            <a:r>
              <a:rPr lang="de-DE" sz="3200" dirty="0">
                <a:latin typeface="Arial" panose="020B0604020202020204" pitchFamily="34" charset="0"/>
                <a:cs typeface="Arial" panose="020B0604020202020204" pitchFamily="34" charset="0"/>
              </a:rPr>
              <a:t>ist auf rechtsgeschäftlicher Ebene seiner Verpflichtung zur Kaufpreiszahlung gemäß § 433 Abs. 2 BGB nachgekommen. Bei dem Bezahlvorgang wird demzufolge nicht schlüssig miterklärt, dass der Bezahlende Eigentümer des Geldes ist, so dass eine konkludente Täuschung hier bereits abgelehnt werden kann.</a:t>
            </a:r>
          </a:p>
          <a:p>
            <a:endParaRPr lang="de-DE" sz="3200" dirty="0">
              <a:latin typeface="Arial" panose="020B0604020202020204" pitchFamily="34" charset="0"/>
              <a:cs typeface="Arial" panose="020B0604020202020204" pitchFamily="34" charset="0"/>
            </a:endParaRPr>
          </a:p>
          <a:p>
            <a:pPr marL="0" indent="0">
              <a:buNone/>
            </a:pP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6617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r>
              <a:rPr lang="de-DE" sz="3200" b="1" u="sng" dirty="0" smtClean="0">
                <a:latin typeface="Arial" panose="020B0604020202020204" pitchFamily="34" charset="0"/>
                <a:cs typeface="Arial" panose="020B0604020202020204" pitchFamily="34" charset="0"/>
              </a:rPr>
              <a:t>Gesamtergebnis </a:t>
            </a:r>
            <a:r>
              <a:rPr lang="de-DE" sz="3200" b="1" u="sng" dirty="0">
                <a:latin typeface="Arial" panose="020B0604020202020204" pitchFamily="34" charset="0"/>
                <a:cs typeface="Arial" panose="020B0604020202020204" pitchFamily="34" charset="0"/>
              </a:rPr>
              <a:t>und Konkurrenzen:</a:t>
            </a:r>
            <a:endParaRPr lang="de-DE" sz="3200" dirty="0">
              <a:latin typeface="Arial" panose="020B0604020202020204" pitchFamily="34" charset="0"/>
              <a:cs typeface="Arial" panose="020B0604020202020204" pitchFamily="34" charset="0"/>
            </a:endParaRPr>
          </a:p>
          <a:p>
            <a:r>
              <a:rPr lang="de-DE" sz="3200" b="1" u="sng" dirty="0">
                <a:latin typeface="Arial" panose="020B0604020202020204" pitchFamily="34" charset="0"/>
                <a:cs typeface="Arial" panose="020B0604020202020204" pitchFamily="34" charset="0"/>
              </a:rPr>
              <a:t>1.TK „Das Geschehen um die Bankkarte der N“:</a:t>
            </a:r>
            <a:endParaRPr lang="de-DE" sz="3200" dirty="0">
              <a:latin typeface="Arial" panose="020B0604020202020204" pitchFamily="34" charset="0"/>
              <a:cs typeface="Arial" panose="020B0604020202020204" pitchFamily="34" charset="0"/>
            </a:endParaRPr>
          </a:p>
          <a:p>
            <a:r>
              <a:rPr lang="de-DE" sz="3200" b="1" u="sng" dirty="0">
                <a:latin typeface="Arial" panose="020B0604020202020204" pitchFamily="34" charset="0"/>
                <a:cs typeface="Arial" panose="020B0604020202020204" pitchFamily="34" charset="0"/>
              </a:rPr>
              <a:t>Strafbarkeit des A:</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132 Var. 1, 263a Abs. 1 StGB </a:t>
            </a:r>
            <a:endParaRPr lang="de-DE" sz="3200"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in </a:t>
            </a:r>
            <a:r>
              <a:rPr lang="de-DE" sz="3200" b="1" dirty="0">
                <a:latin typeface="Arial" panose="020B0604020202020204" pitchFamily="34" charset="0"/>
                <a:cs typeface="Arial" panose="020B0604020202020204" pitchFamily="34" charset="0"/>
              </a:rPr>
              <a:t>Tatmehrheit</a:t>
            </a:r>
            <a:r>
              <a:rPr lang="de-DE" sz="3200" dirty="0">
                <a:latin typeface="Arial" panose="020B0604020202020204" pitchFamily="34" charset="0"/>
                <a:cs typeface="Arial" panose="020B0604020202020204" pitchFamily="34" charset="0"/>
              </a:rPr>
              <a:t> gemäß § 53 Abs. 1 StGB.</a:t>
            </a:r>
          </a:p>
          <a:p>
            <a:r>
              <a:rPr lang="de-DE" sz="3200" b="1" u="sng" dirty="0">
                <a:latin typeface="Arial" panose="020B0604020202020204" pitchFamily="34" charset="0"/>
                <a:cs typeface="Arial" panose="020B0604020202020204" pitchFamily="34" charset="0"/>
              </a:rPr>
              <a:t>2. TK „Das Geschehen im Ferienhaus der M“:</a:t>
            </a:r>
            <a:endParaRPr lang="de-DE" sz="3200" dirty="0">
              <a:latin typeface="Arial" panose="020B0604020202020204" pitchFamily="34" charset="0"/>
              <a:cs typeface="Arial" panose="020B0604020202020204" pitchFamily="34" charset="0"/>
            </a:endParaRPr>
          </a:p>
          <a:p>
            <a:r>
              <a:rPr lang="de-DE" sz="3200" b="1" u="sng" dirty="0">
                <a:latin typeface="Arial" panose="020B0604020202020204" pitchFamily="34" charset="0"/>
                <a:cs typeface="Arial" panose="020B0604020202020204" pitchFamily="34" charset="0"/>
              </a:rPr>
              <a:t>Strafbarkeit des 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Indem B die Geldscheine in die Innentaschen seiner Jacke verbrachte und die M würgte, hat sich B gemäß §§ 212 Abs. 1, 211 Abs. </a:t>
            </a:r>
            <a:r>
              <a:rPr lang="de-DE" sz="3200" dirty="0" smtClean="0">
                <a:latin typeface="Arial" panose="020B0604020202020204" pitchFamily="34" charset="0"/>
                <a:cs typeface="Arial" panose="020B0604020202020204" pitchFamily="34" charset="0"/>
              </a:rPr>
              <a:t>2, </a:t>
            </a:r>
            <a:r>
              <a:rPr lang="de-DE" sz="3200" dirty="0">
                <a:latin typeface="Arial" panose="020B0604020202020204" pitchFamily="34" charset="0"/>
                <a:cs typeface="Arial" panose="020B0604020202020204" pitchFamily="34" charset="0"/>
              </a:rPr>
              <a:t>242 Abs. 1, 244 Abs. 1 Nr. 3 StGB strafbar gemacht. </a:t>
            </a:r>
            <a:endParaRPr lang="de-DE" sz="3200"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zueinander </a:t>
            </a:r>
            <a:r>
              <a:rPr lang="de-DE" sz="3200" dirty="0">
                <a:latin typeface="Arial" panose="020B0604020202020204" pitchFamily="34" charset="0"/>
                <a:cs typeface="Arial" panose="020B0604020202020204" pitchFamily="34" charset="0"/>
              </a:rPr>
              <a:t>in </a:t>
            </a:r>
            <a:r>
              <a:rPr lang="de-DE" sz="3200" b="1" dirty="0">
                <a:latin typeface="Arial" panose="020B0604020202020204" pitchFamily="34" charset="0"/>
                <a:cs typeface="Arial" panose="020B0604020202020204" pitchFamily="34" charset="0"/>
              </a:rPr>
              <a:t>Tatmehrheit</a:t>
            </a:r>
            <a:r>
              <a:rPr lang="de-DE" sz="3200" dirty="0">
                <a:latin typeface="Arial" panose="020B0604020202020204" pitchFamily="34" charset="0"/>
                <a:cs typeface="Arial" panose="020B0604020202020204" pitchFamily="34" charset="0"/>
              </a:rPr>
              <a:t> gemäß § 53 Abs. 1 StGB.</a:t>
            </a:r>
          </a:p>
          <a:p>
            <a:r>
              <a:rPr lang="de-DE" sz="3200" b="1" u="sng" dirty="0">
                <a:latin typeface="Arial" panose="020B0604020202020204" pitchFamily="34" charset="0"/>
                <a:cs typeface="Arial" panose="020B0604020202020204" pitchFamily="34" charset="0"/>
              </a:rPr>
              <a:t>Strafbarkeit des A</a:t>
            </a:r>
            <a:r>
              <a:rPr lang="de-DE" sz="3200" b="1" u="sng" dirty="0" smtClean="0">
                <a:latin typeface="Arial" panose="020B0604020202020204" pitchFamily="34" charset="0"/>
                <a:cs typeface="Arial" panose="020B0604020202020204" pitchFamily="34" charset="0"/>
              </a:rPr>
              <a:t>: straflos insoweit</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65202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r>
              <a:rPr lang="de-DE" sz="3200" b="1" u="sng" dirty="0" smtClean="0">
                <a:latin typeface="Arial" panose="020B0604020202020204" pitchFamily="34" charset="0"/>
                <a:cs typeface="Arial" panose="020B0604020202020204" pitchFamily="34" charset="0"/>
              </a:rPr>
              <a:t>3</a:t>
            </a:r>
            <a:r>
              <a:rPr lang="de-DE" sz="3200" b="1" u="sng" dirty="0">
                <a:latin typeface="Arial" panose="020B0604020202020204" pitchFamily="34" charset="0"/>
                <a:cs typeface="Arial" panose="020B0604020202020204" pitchFamily="34" charset="0"/>
              </a:rPr>
              <a:t>. TK „Das Bezahlen der Biere mit dem erbeuteten Geld bei </a:t>
            </a:r>
            <a:r>
              <a:rPr lang="de-DE" sz="3200" b="1" u="sng">
                <a:latin typeface="Arial" panose="020B0604020202020204" pitchFamily="34" charset="0"/>
                <a:cs typeface="Arial" panose="020B0604020202020204" pitchFamily="34" charset="0"/>
              </a:rPr>
              <a:t>G</a:t>
            </a:r>
            <a:r>
              <a:rPr lang="de-DE" sz="3200" b="1" u="sng" smtClean="0">
                <a:latin typeface="Arial" panose="020B0604020202020204" pitchFamily="34" charset="0"/>
                <a:cs typeface="Arial" panose="020B0604020202020204" pitchFamily="34" charset="0"/>
              </a:rPr>
              <a:t>“: </a:t>
            </a:r>
            <a:r>
              <a:rPr lang="de-DE" sz="3200" smtClean="0">
                <a:latin typeface="Arial" panose="020B0604020202020204" pitchFamily="34" charset="0"/>
                <a:cs typeface="Arial" panose="020B0604020202020204" pitchFamily="34" charset="0"/>
              </a:rPr>
              <a:t>A </a:t>
            </a:r>
            <a:r>
              <a:rPr lang="de-DE" sz="3200" dirty="0">
                <a:latin typeface="Arial" panose="020B0604020202020204" pitchFamily="34" charset="0"/>
                <a:cs typeface="Arial" panose="020B0604020202020204" pitchFamily="34" charset="0"/>
              </a:rPr>
              <a:t>ist insoweit straflos</a:t>
            </a:r>
            <a:r>
              <a:rPr lang="de-DE" sz="3200"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1668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ohne </a:t>
            </a:r>
            <a:r>
              <a:rPr lang="de-DE" sz="3200" dirty="0" smtClean="0">
                <a:latin typeface="Arial" panose="020B0604020202020204" pitchFamily="34" charset="0"/>
                <a:cs typeface="Arial" panose="020B0604020202020204" pitchFamily="34" charset="0"/>
              </a:rPr>
              <a:t>Einverständnis der  N</a:t>
            </a:r>
          </a:p>
          <a:p>
            <a:r>
              <a:rPr lang="de-DE" sz="3200" dirty="0" smtClean="0">
                <a:latin typeface="Arial" panose="020B0604020202020204" pitchFamily="34" charset="0"/>
                <a:cs typeface="Arial" panose="020B0604020202020204" pitchFamily="34" charset="0"/>
              </a:rPr>
              <a:t>A hat neuen </a:t>
            </a:r>
            <a:r>
              <a:rPr lang="de-DE" sz="3200" dirty="0">
                <a:latin typeface="Arial" panose="020B0604020202020204" pitchFamily="34" charset="0"/>
                <a:cs typeface="Arial" panose="020B0604020202020204" pitchFamily="34" charset="0"/>
              </a:rPr>
              <a:t>eigenen Alleingewahrsam an der Bankkarte </a:t>
            </a:r>
            <a:r>
              <a:rPr lang="de-DE" sz="3200" dirty="0" smtClean="0">
                <a:latin typeface="Arial" panose="020B0604020202020204" pitchFamily="34" charset="0"/>
                <a:cs typeface="Arial" panose="020B0604020202020204" pitchFamily="34" charset="0"/>
              </a:rPr>
              <a:t>begründet:</a:t>
            </a:r>
          </a:p>
          <a:p>
            <a:r>
              <a:rPr lang="de-DE" sz="3200" dirty="0">
                <a:latin typeface="Arial" panose="020B0604020202020204" pitchFamily="34" charset="0"/>
                <a:cs typeface="Arial" panose="020B0604020202020204" pitchFamily="34" charset="0"/>
              </a:rPr>
              <a:t>durch das Verbringen in die Jackentasche = körpereigene Sphäre des A</a:t>
            </a:r>
          </a:p>
          <a:p>
            <a:r>
              <a:rPr lang="de-DE" sz="3200" dirty="0" smtClean="0">
                <a:latin typeface="Arial" panose="020B0604020202020204" pitchFamily="34" charset="0"/>
                <a:cs typeface="Arial" panose="020B0604020202020204" pitchFamily="34" charset="0"/>
              </a:rPr>
              <a:t>Wegnahme +</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II. Subjektiver Tatbestand</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1. </a:t>
            </a:r>
            <a:r>
              <a:rPr lang="de-DE" sz="3200" b="1" dirty="0" smtClean="0">
                <a:latin typeface="Arial" panose="020B0604020202020204" pitchFamily="34" charset="0"/>
                <a:cs typeface="Arial" panose="020B0604020202020204" pitchFamily="34" charset="0"/>
              </a:rPr>
              <a:t>Vorsatz: unproblematisch</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2</a:t>
            </a:r>
            <a:r>
              <a:rPr lang="de-DE" sz="3200" b="1" dirty="0">
                <a:latin typeface="Arial" panose="020B0604020202020204" pitchFamily="34" charset="0"/>
                <a:cs typeface="Arial" panose="020B0604020202020204" pitchFamily="34" charset="0"/>
              </a:rPr>
              <a:t>. Absicht rechtswidriger Zueignung</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Enteignungsabsicht -, </a:t>
            </a:r>
          </a:p>
          <a:p>
            <a:r>
              <a:rPr lang="de-DE" sz="3200" dirty="0" smtClean="0">
                <a:latin typeface="Arial" panose="020B0604020202020204" pitchFamily="34" charset="0"/>
                <a:cs typeface="Arial" panose="020B0604020202020204" pitchFamily="34" charset="0"/>
              </a:rPr>
              <a:t>von </a:t>
            </a:r>
            <a:r>
              <a:rPr lang="de-DE" sz="3200" dirty="0">
                <a:latin typeface="Arial" panose="020B0604020202020204" pitchFamily="34" charset="0"/>
                <a:cs typeface="Arial" panose="020B0604020202020204" pitchFamily="34" charset="0"/>
              </a:rPr>
              <a:t>Anfang an </a:t>
            </a:r>
            <a:r>
              <a:rPr lang="de-DE" sz="3200" dirty="0" smtClean="0">
                <a:latin typeface="Arial" panose="020B0604020202020204" pitchFamily="34" charset="0"/>
                <a:cs typeface="Arial" panose="020B0604020202020204" pitchFamily="34" charset="0"/>
              </a:rPr>
              <a:t>geplant, </a:t>
            </a:r>
            <a:r>
              <a:rPr lang="de-DE" sz="3200" dirty="0">
                <a:latin typeface="Arial" panose="020B0604020202020204" pitchFamily="34" charset="0"/>
                <a:cs typeface="Arial" panose="020B0604020202020204" pitchFamily="34" charset="0"/>
              </a:rPr>
              <a:t>die Bankkarte nach Abhebung des Geldes </a:t>
            </a:r>
            <a:r>
              <a:rPr lang="de-DE" sz="3200" dirty="0" smtClean="0">
                <a:latin typeface="Arial" panose="020B0604020202020204" pitchFamily="34" charset="0"/>
                <a:cs typeface="Arial" panose="020B0604020202020204" pitchFamily="34" charset="0"/>
              </a:rPr>
              <a:t>in </a:t>
            </a:r>
            <a:r>
              <a:rPr lang="de-DE" sz="3200" dirty="0">
                <a:latin typeface="Arial" panose="020B0604020202020204" pitchFamily="34" charset="0"/>
                <a:cs typeface="Arial" panose="020B0604020202020204" pitchFamily="34" charset="0"/>
              </a:rPr>
              <a:t>den Briefkasten der N zu werfen</a:t>
            </a:r>
            <a:r>
              <a:rPr lang="de-DE" sz="3200"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3637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1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1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left)">
                                      <p:cBhvr>
                                        <p:cTn id="37" dur="1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left)">
                                      <p:cBhvr>
                                        <p:cTn id="42" dur="1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left)">
                                      <p:cBhvr>
                                        <p:cTn id="47"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r>
              <a:rPr lang="de-DE" sz="3200" i="1" dirty="0" smtClean="0">
                <a:latin typeface="Arial" panose="020B0604020202020204" pitchFamily="34" charset="0"/>
                <a:cs typeface="Arial" panose="020B0604020202020204" pitchFamily="34" charset="0"/>
              </a:rPr>
              <a:t>(weite Sachwerttheorie, die heute jedoch nicht mehr vertreten wird, würde hier Zueignungsabsicht annehmen)</a:t>
            </a:r>
            <a:endParaRPr lang="de-DE" sz="3200" dirty="0" smtClean="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III</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Ergebnis: </a:t>
            </a:r>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242 Abs. 1 StGB </a:t>
            </a:r>
            <a:r>
              <a:rPr lang="de-DE" sz="3200" dirty="0" smtClean="0">
                <a:latin typeface="Arial" panose="020B0604020202020204" pitchFamily="34" charset="0"/>
                <a:cs typeface="Arial" panose="020B0604020202020204" pitchFamily="34" charset="0"/>
              </a:rPr>
              <a:t>–</a:t>
            </a:r>
          </a:p>
          <a:p>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B. Strafbarkeit wegen Amtsanmaßung gemäß § 132 Var. 1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Indem A bei N anrief und mit verstellter Stimme vorgab ein Polizeibeamter zu </a:t>
            </a:r>
            <a:r>
              <a:rPr lang="de-DE" sz="3200" dirty="0" smtClean="0">
                <a:latin typeface="Arial" panose="020B0604020202020204" pitchFamily="34" charset="0"/>
                <a:cs typeface="Arial" panose="020B0604020202020204" pitchFamily="34" charset="0"/>
              </a:rPr>
              <a:t>sein</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I</a:t>
            </a:r>
            <a:r>
              <a:rPr lang="de-DE" sz="3200" b="1" dirty="0">
                <a:latin typeface="Arial" panose="020B0604020202020204" pitchFamily="34" charset="0"/>
                <a:cs typeface="Arial" panose="020B0604020202020204" pitchFamily="34" charset="0"/>
              </a:rPr>
              <a:t>. Objektiver Tatbestand</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1. Befassung mit der Ausübung eines öffentlichen Amtes </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510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1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 wer sich als Träger eines (inländischen) öffentlichen Amtes ausgibt und eine Handlung vornimmt, die aufgrund dessen </a:t>
            </a:r>
            <a:r>
              <a:rPr lang="de-DE" sz="3200" dirty="0">
                <a:latin typeface="Arial" panose="020B0604020202020204" pitchFamily="34" charset="0"/>
                <a:cs typeface="Arial" panose="020B0604020202020204" pitchFamily="34" charset="0"/>
              </a:rPr>
              <a:t>als Ausübung hoheitlicher Tätigkeit erscheint. </a:t>
            </a:r>
          </a:p>
          <a:p>
            <a:r>
              <a:rPr lang="de-DE" sz="3200" dirty="0" smtClean="0">
                <a:latin typeface="Arial" panose="020B0604020202020204" pitchFamily="34" charset="0"/>
                <a:cs typeface="Arial" panose="020B0604020202020204" pitchFamily="34" charset="0"/>
              </a:rPr>
              <a:t>Hier:  N </a:t>
            </a:r>
            <a:r>
              <a:rPr lang="de-DE" sz="3200" dirty="0">
                <a:latin typeface="Arial" panose="020B0604020202020204" pitchFamily="34" charset="0"/>
                <a:cs typeface="Arial" panose="020B0604020202020204" pitchFamily="34" charset="0"/>
              </a:rPr>
              <a:t>gegenüber als Polizist </a:t>
            </a:r>
            <a:r>
              <a:rPr lang="de-DE" sz="3200" dirty="0" smtClean="0">
                <a:latin typeface="Arial" panose="020B0604020202020204" pitchFamily="34" charset="0"/>
                <a:cs typeface="Arial" panose="020B0604020202020204" pitchFamily="34" charset="0"/>
              </a:rPr>
              <a:t>ausgegeben?</a:t>
            </a:r>
          </a:p>
          <a:p>
            <a:r>
              <a:rPr lang="de-DE" sz="3200" dirty="0" smtClean="0">
                <a:latin typeface="Arial" panose="020B0604020202020204" pitchFamily="34" charset="0"/>
                <a:cs typeface="Arial" panose="020B0604020202020204" pitchFamily="34" charset="0"/>
              </a:rPr>
              <a:t>Unterschied des </a:t>
            </a:r>
            <a:r>
              <a:rPr lang="de-DE" sz="3200" dirty="0">
                <a:latin typeface="Arial" panose="020B0604020202020204" pitchFamily="34" charset="0"/>
                <a:cs typeface="Arial" panose="020B0604020202020204" pitchFamily="34" charset="0"/>
              </a:rPr>
              <a:t>§ 132 StGB </a:t>
            </a:r>
            <a:r>
              <a:rPr lang="de-DE" sz="3200" dirty="0" smtClean="0">
                <a:latin typeface="Arial" panose="020B0604020202020204" pitchFamily="34" charset="0"/>
                <a:cs typeface="Arial" panose="020B0604020202020204" pitchFamily="34" charset="0"/>
              </a:rPr>
              <a:t>zu §</a:t>
            </a:r>
            <a:r>
              <a:rPr lang="de-DE" sz="3200" dirty="0">
                <a:latin typeface="Arial" panose="020B0604020202020204" pitchFamily="34" charset="0"/>
                <a:cs typeface="Arial" panose="020B0604020202020204" pitchFamily="34" charset="0"/>
              </a:rPr>
              <a:t> 132a </a:t>
            </a:r>
            <a:r>
              <a:rPr lang="de-DE" sz="3200" dirty="0" smtClean="0">
                <a:latin typeface="Arial" panose="020B0604020202020204" pitchFamily="34" charset="0"/>
                <a:cs typeface="Arial" panose="020B0604020202020204" pitchFamily="34" charset="0"/>
              </a:rPr>
              <a:t>StGB beachten:</a:t>
            </a:r>
          </a:p>
          <a:p>
            <a:r>
              <a:rPr lang="de-DE" sz="3200" dirty="0" smtClean="0">
                <a:latin typeface="Arial" panose="020B0604020202020204" pitchFamily="34" charset="0"/>
                <a:cs typeface="Arial" panose="020B0604020202020204" pitchFamily="34" charset="0"/>
              </a:rPr>
              <a:t>es reicht aus, </a:t>
            </a:r>
            <a:r>
              <a:rPr lang="de-DE" sz="3200" dirty="0">
                <a:latin typeface="Arial" panose="020B0604020202020204" pitchFamily="34" charset="0"/>
                <a:cs typeface="Arial" panose="020B0604020202020204" pitchFamily="34" charset="0"/>
              </a:rPr>
              <a:t>auf eine allgemein gehaltene Amtsstellung hinzuweisen, sich also etwa wie hier als Funktionsträger der Polizeigewalt zu </a:t>
            </a:r>
            <a:r>
              <a:rPr lang="de-DE" sz="3200" dirty="0" smtClean="0">
                <a:latin typeface="Arial" panose="020B0604020202020204" pitchFamily="34" charset="0"/>
                <a:cs typeface="Arial" panose="020B0604020202020204" pitchFamily="34" charset="0"/>
              </a:rPr>
              <a:t>bezeichnen</a:t>
            </a:r>
          </a:p>
          <a:p>
            <a:r>
              <a:rPr lang="de-DE" sz="3200" dirty="0" smtClean="0">
                <a:latin typeface="Arial" panose="020B0604020202020204" pitchFamily="34" charset="0"/>
                <a:cs typeface="Arial" panose="020B0604020202020204" pitchFamily="34" charset="0"/>
              </a:rPr>
              <a:t>Täterverhalten </a:t>
            </a:r>
            <a:r>
              <a:rPr lang="de-DE" sz="3200" dirty="0">
                <a:latin typeface="Arial" panose="020B0604020202020204" pitchFamily="34" charset="0"/>
                <a:cs typeface="Arial" panose="020B0604020202020204" pitchFamily="34" charset="0"/>
              </a:rPr>
              <a:t>nach außen als </a:t>
            </a:r>
            <a:r>
              <a:rPr lang="de-DE" sz="3200" i="1" dirty="0">
                <a:latin typeface="Arial" panose="020B0604020202020204" pitchFamily="34" charset="0"/>
                <a:cs typeface="Arial" panose="020B0604020202020204" pitchFamily="34" charset="0"/>
              </a:rPr>
              <a:t>hoheitliche</a:t>
            </a:r>
            <a:r>
              <a:rPr lang="de-DE" sz="3200" dirty="0">
                <a:latin typeface="Arial" panose="020B0604020202020204" pitchFamily="34" charset="0"/>
                <a:cs typeface="Arial" panose="020B0604020202020204" pitchFamily="34" charset="0"/>
              </a:rPr>
              <a:t> Tätigkeit </a:t>
            </a:r>
            <a:r>
              <a:rPr lang="de-DE" sz="3200" dirty="0" smtClean="0">
                <a:latin typeface="Arial" panose="020B0604020202020204" pitchFamily="34" charset="0"/>
                <a:cs typeface="Arial" panose="020B0604020202020204" pitchFamily="34" charset="0"/>
              </a:rPr>
              <a:t>erkennbar?</a:t>
            </a:r>
          </a:p>
          <a:p>
            <a:r>
              <a:rPr lang="de-DE" sz="3200" dirty="0" smtClean="0">
                <a:latin typeface="Arial" panose="020B0604020202020204" pitchFamily="34" charset="0"/>
                <a:cs typeface="Arial" panose="020B0604020202020204" pitchFamily="34" charset="0"/>
              </a:rPr>
              <a:t>objektiver Empfängerhorizont</a:t>
            </a:r>
          </a:p>
          <a:p>
            <a:r>
              <a:rPr lang="de-DE" sz="3200" dirty="0" smtClean="0">
                <a:latin typeface="Arial" panose="020B0604020202020204" pitchFamily="34" charset="0"/>
                <a:cs typeface="Arial" panose="020B0604020202020204" pitchFamily="34" charset="0"/>
              </a:rPr>
              <a:t>Telefonat reicht</a:t>
            </a:r>
          </a:p>
          <a:p>
            <a:r>
              <a:rPr lang="de-DE" sz="3200" dirty="0" smtClean="0">
                <a:latin typeface="Arial" panose="020B0604020202020204" pitchFamily="34" charset="0"/>
                <a:cs typeface="Arial" panose="020B0604020202020204" pitchFamily="34" charset="0"/>
              </a:rPr>
              <a:t>A </a:t>
            </a:r>
            <a:r>
              <a:rPr lang="de-DE" sz="3200" dirty="0">
                <a:latin typeface="Arial" panose="020B0604020202020204" pitchFamily="34" charset="0"/>
                <a:cs typeface="Arial" panose="020B0604020202020204" pitchFamily="34" charset="0"/>
              </a:rPr>
              <a:t>spiegelte </a:t>
            </a:r>
            <a:r>
              <a:rPr lang="de-DE" sz="3200" i="1" dirty="0" smtClean="0">
                <a:latin typeface="Arial" panose="020B0604020202020204" pitchFamily="34" charset="0"/>
                <a:cs typeface="Arial" panose="020B0604020202020204" pitchFamily="34" charset="0"/>
              </a:rPr>
              <a:t>Gefahrenabwehr</a:t>
            </a:r>
            <a:r>
              <a:rPr lang="de-DE" sz="3200" dirty="0" smtClean="0">
                <a:latin typeface="Arial" panose="020B0604020202020204" pitchFamily="34" charset="0"/>
                <a:cs typeface="Arial" panose="020B0604020202020204" pitchFamily="34" charset="0"/>
              </a:rPr>
              <a:t> vor</a:t>
            </a:r>
          </a:p>
        </p:txBody>
      </p:sp>
    </p:spTree>
    <p:extLst>
      <p:ext uri="{BB962C8B-B14F-4D97-AF65-F5344CB8AC3E}">
        <p14:creationId xmlns:p14="http://schemas.microsoft.com/office/powerpoint/2010/main" val="59156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1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1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100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left)">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left)">
                                      <p:cBhvr>
                                        <p:cTn id="4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„Ausübung </a:t>
            </a:r>
            <a:r>
              <a:rPr lang="de-DE" sz="3200" dirty="0">
                <a:latin typeface="Arial" panose="020B0604020202020204" pitchFamily="34" charset="0"/>
                <a:cs typeface="Arial" panose="020B0604020202020204" pitchFamily="34" charset="0"/>
              </a:rPr>
              <a:t>eines öffentlichen Amtes</a:t>
            </a:r>
            <a:r>
              <a:rPr lang="de-DE" sz="3200" dirty="0" smtClean="0">
                <a:latin typeface="Arial" panose="020B0604020202020204" pitchFamily="34" charset="0"/>
                <a:cs typeface="Arial" panose="020B0604020202020204" pitchFamily="34" charset="0"/>
              </a:rPr>
              <a:t>“ +</a:t>
            </a:r>
            <a:endParaRPr lang="de-DE" sz="3200" dirty="0">
              <a:latin typeface="Arial" panose="020B0604020202020204" pitchFamily="34" charset="0"/>
              <a:cs typeface="Arial" panose="020B0604020202020204" pitchFamily="34" charset="0"/>
            </a:endParaRPr>
          </a:p>
          <a:p>
            <a:r>
              <a:rPr lang="de-DE" sz="3200" b="1" i="1" u="sng" dirty="0">
                <a:latin typeface="Arial" panose="020B0604020202020204" pitchFamily="34" charset="0"/>
                <a:cs typeface="Arial" panose="020B0604020202020204" pitchFamily="34" charset="0"/>
              </a:rPr>
              <a:t>Anm.:</a:t>
            </a:r>
            <a:r>
              <a:rPr lang="de-DE" sz="3200" i="1" dirty="0">
                <a:latin typeface="Arial" panose="020B0604020202020204" pitchFamily="34" charset="0"/>
                <a:cs typeface="Arial" panose="020B0604020202020204" pitchFamily="34" charset="0"/>
              </a:rPr>
              <a:t> Eine </a:t>
            </a:r>
            <a:r>
              <a:rPr lang="de-DE" sz="3200" i="1" dirty="0" err="1">
                <a:latin typeface="Arial" panose="020B0604020202020204" pitchFamily="34" charset="0"/>
                <a:cs typeface="Arial" panose="020B0604020202020204" pitchFamily="34" charset="0"/>
              </a:rPr>
              <a:t>a.A</a:t>
            </a:r>
            <a:r>
              <a:rPr lang="de-DE" sz="3200" i="1" dirty="0">
                <a:latin typeface="Arial" panose="020B0604020202020204" pitchFamily="34" charset="0"/>
                <a:cs typeface="Arial" panose="020B0604020202020204" pitchFamily="34" charset="0"/>
              </a:rPr>
              <a:t>. ist vertretbar. </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2. </a:t>
            </a:r>
            <a:r>
              <a:rPr lang="de-DE" sz="3200" b="1" dirty="0" smtClean="0">
                <a:latin typeface="Arial" panose="020B0604020202020204" pitchFamily="34" charset="0"/>
                <a:cs typeface="Arial" panose="020B0604020202020204" pitchFamily="34" charset="0"/>
              </a:rPr>
              <a:t>Unbefugt: unproblematisch</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II</a:t>
            </a:r>
            <a:r>
              <a:rPr lang="de-DE" sz="3200" b="1" dirty="0">
                <a:latin typeface="Arial" panose="020B0604020202020204" pitchFamily="34" charset="0"/>
                <a:cs typeface="Arial" panose="020B0604020202020204" pitchFamily="34" charset="0"/>
              </a:rPr>
              <a:t>. Subjektiver </a:t>
            </a:r>
            <a:r>
              <a:rPr lang="de-DE" sz="3200" b="1" dirty="0" smtClean="0">
                <a:latin typeface="Arial" panose="020B0604020202020204" pitchFamily="34" charset="0"/>
                <a:cs typeface="Arial" panose="020B0604020202020204" pitchFamily="34" charset="0"/>
              </a:rPr>
              <a:t>Tatbestand: unproblematisch</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III</a:t>
            </a:r>
            <a:r>
              <a:rPr lang="de-DE" sz="3200" b="1" dirty="0">
                <a:latin typeface="Arial" panose="020B0604020202020204" pitchFamily="34" charset="0"/>
                <a:cs typeface="Arial" panose="020B0604020202020204" pitchFamily="34" charset="0"/>
              </a:rPr>
              <a:t>. Rechtswidrigkeit und </a:t>
            </a:r>
            <a:r>
              <a:rPr lang="de-DE" sz="3200" b="1" dirty="0" smtClean="0">
                <a:latin typeface="Arial" panose="020B0604020202020204" pitchFamily="34" charset="0"/>
                <a:cs typeface="Arial" panose="020B0604020202020204" pitchFamily="34" charset="0"/>
              </a:rPr>
              <a:t>Schuld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IV</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Ergebnis: </a:t>
            </a:r>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132 Var. 1 StGB </a:t>
            </a:r>
            <a:r>
              <a:rPr lang="de-DE" sz="3200"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a:p>
            <a:r>
              <a:rPr lang="de-DE" sz="3200" dirty="0"/>
              <a:t> </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C. Strafbarkeit wegen des Ausspähens von Daten gemäß § 202a Abs. 1 StGB </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Aufgrund desselben </a:t>
            </a:r>
            <a:r>
              <a:rPr lang="de-DE" sz="3200" dirty="0" smtClean="0">
                <a:latin typeface="Arial" panose="020B0604020202020204" pitchFamily="34" charset="0"/>
                <a:cs typeface="Arial" panose="020B0604020202020204" pitchFamily="34" charset="0"/>
              </a:rPr>
              <a:t>Verhaltens</a:t>
            </a:r>
          </a:p>
        </p:txBody>
      </p:sp>
    </p:spTree>
    <p:extLst>
      <p:ext uri="{BB962C8B-B14F-4D97-AF65-F5344CB8AC3E}">
        <p14:creationId xmlns:p14="http://schemas.microsoft.com/office/powerpoint/2010/main" val="1136631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 A </a:t>
            </a:r>
            <a:r>
              <a:rPr lang="de-DE" sz="3200" dirty="0">
                <a:latin typeface="Arial" panose="020B0604020202020204" pitchFamily="34" charset="0"/>
                <a:cs typeface="Arial" panose="020B0604020202020204" pitchFamily="34" charset="0"/>
              </a:rPr>
              <a:t>„verschafft“ sich das Wissen </a:t>
            </a:r>
            <a:r>
              <a:rPr lang="de-DE" sz="3200" dirty="0" smtClean="0">
                <a:latin typeface="Arial" panose="020B0604020202020204" pitchFamily="34" charset="0"/>
                <a:cs typeface="Arial" panose="020B0604020202020204" pitchFamily="34" charset="0"/>
              </a:rPr>
              <a:t>um die Geheimzahl auf </a:t>
            </a:r>
            <a:r>
              <a:rPr lang="de-DE" sz="3200" dirty="0">
                <a:latin typeface="Arial" panose="020B0604020202020204" pitchFamily="34" charset="0"/>
                <a:cs typeface="Arial" panose="020B0604020202020204" pitchFamily="34" charset="0"/>
              </a:rPr>
              <a:t>anderem Wege als durch Auslesen der Karte. </a:t>
            </a:r>
            <a:endParaRPr lang="de-DE" sz="3200"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Außerdem: nicht </a:t>
            </a:r>
            <a:r>
              <a:rPr lang="de-DE" sz="3200" dirty="0">
                <a:latin typeface="Arial" panose="020B0604020202020204" pitchFamily="34" charset="0"/>
                <a:cs typeface="Arial" panose="020B0604020202020204" pitchFamily="34" charset="0"/>
              </a:rPr>
              <a:t>„unter Überwindung der Zugangssicherung</a:t>
            </a:r>
            <a:r>
              <a:rPr lang="de-DE" sz="3200" dirty="0" smtClean="0">
                <a:latin typeface="Arial" panose="020B0604020202020204" pitchFamily="34" charset="0"/>
                <a:cs typeface="Arial" panose="020B0604020202020204" pitchFamily="34" charset="0"/>
              </a:rPr>
              <a:t>“, sondern  durch Täuschung </a:t>
            </a:r>
          </a:p>
          <a:p>
            <a:r>
              <a:rPr lang="de-DE" sz="3200" b="1" dirty="0" smtClean="0">
                <a:latin typeface="Arial" panose="020B0604020202020204" pitchFamily="34" charset="0"/>
                <a:cs typeface="Arial" panose="020B0604020202020204" pitchFamily="34" charset="0"/>
              </a:rPr>
              <a:t>D</a:t>
            </a:r>
            <a:r>
              <a:rPr lang="de-DE" sz="3200" b="1" dirty="0">
                <a:latin typeface="Arial" panose="020B0604020202020204" pitchFamily="34" charset="0"/>
                <a:cs typeface="Arial" panose="020B0604020202020204" pitchFamily="34" charset="0"/>
              </a:rPr>
              <a:t>. Strafbarkeit wegen Betrugs gemäß § 263 Abs. 1 StGB </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Aufgrund desselben Verhaltens </a:t>
            </a:r>
            <a:endParaRPr lang="de-DE" sz="3200" dirty="0" smtClean="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a:t>
            </a:r>
            <a:r>
              <a:rPr lang="de-DE" sz="3200" b="1" dirty="0">
                <a:latin typeface="Arial" panose="020B0604020202020204" pitchFamily="34" charset="0"/>
                <a:cs typeface="Arial" panose="020B0604020202020204" pitchFamily="34" charset="0"/>
              </a:rPr>
              <a:t>. Täuschung über Tatsachen</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Falsche Behauptung, </a:t>
            </a:r>
            <a:r>
              <a:rPr lang="de-DE" sz="3200" dirty="0">
                <a:latin typeface="Arial" panose="020B0604020202020204" pitchFamily="34" charset="0"/>
                <a:cs typeface="Arial" panose="020B0604020202020204" pitchFamily="34" charset="0"/>
              </a:rPr>
              <a:t>Polizist sowie in der Lage und willens zu sein, die von ihm gesperrte Bankkarte zu </a:t>
            </a:r>
            <a:r>
              <a:rPr lang="de-DE" sz="3200" dirty="0" smtClean="0">
                <a:latin typeface="Arial" panose="020B0604020202020204" pitchFamily="34" charset="0"/>
                <a:cs typeface="Arial" panose="020B0604020202020204" pitchFamily="34" charset="0"/>
              </a:rPr>
              <a:t>entsperren</a:t>
            </a:r>
          </a:p>
          <a:p>
            <a:r>
              <a:rPr lang="de-DE" sz="3200" b="1" dirty="0" smtClean="0">
                <a:latin typeface="Arial" panose="020B0604020202020204" pitchFamily="34" charset="0"/>
                <a:cs typeface="Arial" panose="020B0604020202020204" pitchFamily="34" charset="0"/>
              </a:rPr>
              <a:t>I</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Irrtum: entsprechend</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III</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Vermögensverfügung</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Überlassung </a:t>
            </a:r>
            <a:r>
              <a:rPr lang="de-DE" sz="3200" dirty="0">
                <a:latin typeface="Arial" panose="020B0604020202020204" pitchFamily="34" charset="0"/>
                <a:cs typeface="Arial" panose="020B0604020202020204" pitchFamily="34" charset="0"/>
              </a:rPr>
              <a:t>der </a:t>
            </a:r>
            <a:r>
              <a:rPr lang="de-DE" sz="3200" dirty="0" smtClean="0">
                <a:latin typeface="Arial" panose="020B0604020202020204" pitchFamily="34" charset="0"/>
                <a:cs typeface="Arial" panose="020B0604020202020204" pitchFamily="34" charset="0"/>
              </a:rPr>
              <a:t>Geheimzahl?</a:t>
            </a:r>
          </a:p>
        </p:txBody>
      </p:sp>
    </p:spTree>
    <p:extLst>
      <p:ext uri="{BB962C8B-B14F-4D97-AF65-F5344CB8AC3E}">
        <p14:creationId xmlns:p14="http://schemas.microsoft.com/office/powerpoint/2010/main" val="1401005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erst das Abheben schädigt das </a:t>
            </a:r>
            <a:r>
              <a:rPr lang="de-DE" sz="3200" dirty="0">
                <a:latin typeface="Arial" panose="020B0604020202020204" pitchFamily="34" charset="0"/>
                <a:cs typeface="Arial" panose="020B0604020202020204" pitchFamily="34" charset="0"/>
              </a:rPr>
              <a:t>Vermögen (des Berechtigten oder des Geldinstituts) endgültig </a:t>
            </a:r>
            <a:endParaRPr lang="de-DE" sz="3200"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zum </a:t>
            </a:r>
            <a:r>
              <a:rPr lang="de-DE" sz="3200" dirty="0">
                <a:latin typeface="Arial" panose="020B0604020202020204" pitchFamily="34" charset="0"/>
                <a:cs typeface="Arial" panose="020B0604020202020204" pitchFamily="34" charset="0"/>
              </a:rPr>
              <a:t>Zeitpunkt der Kundgabe der Geheimzahl lediglich </a:t>
            </a:r>
            <a:r>
              <a:rPr lang="de-DE" sz="3200" dirty="0" smtClean="0">
                <a:latin typeface="Arial" panose="020B0604020202020204" pitchFamily="34" charset="0"/>
                <a:cs typeface="Arial" panose="020B0604020202020204" pitchFamily="34" charset="0"/>
              </a:rPr>
              <a:t>Gefährdung </a:t>
            </a:r>
            <a:r>
              <a:rPr lang="de-DE" sz="3200" dirty="0">
                <a:latin typeface="Arial" panose="020B0604020202020204" pitchFamily="34" charset="0"/>
                <a:cs typeface="Arial" panose="020B0604020202020204" pitchFamily="34" charset="0"/>
              </a:rPr>
              <a:t>des </a:t>
            </a:r>
            <a:r>
              <a:rPr lang="de-DE" sz="3200" dirty="0" smtClean="0">
                <a:latin typeface="Arial" panose="020B0604020202020204" pitchFamily="34" charset="0"/>
                <a:cs typeface="Arial" panose="020B0604020202020204" pitchFamily="34" charset="0"/>
              </a:rPr>
              <a:t>Vermögens</a:t>
            </a:r>
          </a:p>
          <a:p>
            <a:r>
              <a:rPr lang="de-DE" sz="3200" dirty="0" smtClean="0">
                <a:latin typeface="Arial" panose="020B0604020202020204" pitchFamily="34" charset="0"/>
                <a:cs typeface="Arial" panose="020B0604020202020204" pitchFamily="34" charset="0"/>
              </a:rPr>
              <a:t>aber </a:t>
            </a:r>
            <a:r>
              <a:rPr lang="de-DE" sz="3200" dirty="0">
                <a:latin typeface="Arial" panose="020B0604020202020204" pitchFamily="34" charset="0"/>
                <a:cs typeface="Arial" panose="020B0604020202020204" pitchFamily="34" charset="0"/>
              </a:rPr>
              <a:t>noch nicht hinreichend </a:t>
            </a:r>
            <a:r>
              <a:rPr lang="de-DE" sz="3200" dirty="0" smtClean="0">
                <a:latin typeface="Arial" panose="020B0604020202020204" pitchFamily="34" charset="0"/>
                <a:cs typeface="Arial" panose="020B0604020202020204" pitchFamily="34" charset="0"/>
              </a:rPr>
              <a:t>konkret:</a:t>
            </a:r>
          </a:p>
          <a:p>
            <a:r>
              <a:rPr lang="de-DE" sz="3200" dirty="0" smtClean="0">
                <a:latin typeface="Arial" panose="020B0604020202020204" pitchFamily="34" charset="0"/>
                <a:cs typeface="Arial" panose="020B0604020202020204" pitchFamily="34" charset="0"/>
              </a:rPr>
              <a:t>es fehlt an </a:t>
            </a:r>
            <a:r>
              <a:rPr lang="de-DE" sz="3200" dirty="0" smtClean="0">
                <a:latin typeface="Arial" panose="020B0604020202020204" pitchFamily="34" charset="0"/>
                <a:cs typeface="Arial" panose="020B0604020202020204" pitchFamily="34" charset="0"/>
              </a:rPr>
              <a:t>der Unmittelbarkeit </a:t>
            </a:r>
            <a:r>
              <a:rPr lang="de-DE" sz="3200" dirty="0" smtClean="0">
                <a:latin typeface="Arial" panose="020B0604020202020204" pitchFamily="34" charset="0"/>
                <a:cs typeface="Arial" panose="020B0604020202020204" pitchFamily="34" charset="0"/>
              </a:rPr>
              <a:t>der Verfügung, da lediglich </a:t>
            </a:r>
            <a:r>
              <a:rPr lang="de-DE" sz="3200" dirty="0">
                <a:latin typeface="Arial" panose="020B0604020202020204" pitchFamily="34" charset="0"/>
                <a:cs typeface="Arial" panose="020B0604020202020204" pitchFamily="34" charset="0"/>
              </a:rPr>
              <a:t>eine Zugriffsmöglichkeit für den Täter geschaffen wird</a:t>
            </a:r>
            <a:r>
              <a:rPr lang="de-DE" sz="3200" dirty="0" smtClean="0">
                <a:latin typeface="Arial" panose="020B0604020202020204" pitchFamily="34" charset="0"/>
                <a:cs typeface="Arial" panose="020B0604020202020204" pitchFamily="34" charset="0"/>
              </a:rPr>
              <a:t>.</a:t>
            </a:r>
          </a:p>
          <a:p>
            <a:r>
              <a:rPr lang="de-DE" sz="3200" dirty="0" smtClean="0">
                <a:latin typeface="Arial" panose="020B0604020202020204" pitchFamily="34" charset="0"/>
                <a:cs typeface="Arial" panose="020B0604020202020204" pitchFamily="34" charset="0"/>
              </a:rPr>
              <a:t>Vermögensverfügung –</a:t>
            </a:r>
          </a:p>
          <a:p>
            <a:r>
              <a:rPr lang="de-DE" sz="3200" i="1" u="sng" dirty="0" smtClean="0">
                <a:latin typeface="Arial" panose="020B0604020202020204" pitchFamily="34" charset="0"/>
                <a:cs typeface="Arial" panose="020B0604020202020204" pitchFamily="34" charset="0"/>
              </a:rPr>
              <a:t>(</a:t>
            </a:r>
            <a:r>
              <a:rPr lang="de-DE" sz="3200" b="1" i="1" u="sng" dirty="0" smtClean="0">
                <a:latin typeface="Arial" panose="020B0604020202020204" pitchFamily="34" charset="0"/>
                <a:cs typeface="Arial" panose="020B0604020202020204" pitchFamily="34" charset="0"/>
              </a:rPr>
              <a:t>Anm</a:t>
            </a:r>
            <a:r>
              <a:rPr lang="de-DE" sz="3200" b="1" i="1" u="sng" dirty="0">
                <a:latin typeface="Arial" panose="020B0604020202020204" pitchFamily="34" charset="0"/>
                <a:cs typeface="Arial" panose="020B0604020202020204" pitchFamily="34" charset="0"/>
              </a:rPr>
              <a:t>.:</a:t>
            </a:r>
            <a:r>
              <a:rPr lang="de-DE" sz="3200" b="1" i="1" dirty="0">
                <a:latin typeface="Arial" panose="020B0604020202020204" pitchFamily="34" charset="0"/>
                <a:cs typeface="Arial" panose="020B0604020202020204" pitchFamily="34" charset="0"/>
              </a:rPr>
              <a:t> </a:t>
            </a:r>
            <a:r>
              <a:rPr lang="de-DE" sz="3200" i="1" dirty="0" err="1" smtClean="0">
                <a:latin typeface="Arial" panose="020B0604020202020204" pitchFamily="34" charset="0"/>
                <a:cs typeface="Arial" panose="020B0604020202020204" pitchFamily="34" charset="0"/>
              </a:rPr>
              <a:t>a.A</a:t>
            </a:r>
            <a:r>
              <a:rPr lang="de-DE" sz="3200" i="1" dirty="0">
                <a:latin typeface="Arial" panose="020B0604020202020204" pitchFamily="34" charset="0"/>
                <a:cs typeface="Arial" panose="020B0604020202020204" pitchFamily="34" charset="0"/>
              </a:rPr>
              <a:t>. </a:t>
            </a:r>
            <a:r>
              <a:rPr lang="de-DE" sz="3200" i="1" dirty="0" smtClean="0">
                <a:latin typeface="Arial" panose="020B0604020202020204" pitchFamily="34" charset="0"/>
                <a:cs typeface="Arial" panose="020B0604020202020204" pitchFamily="34" charset="0"/>
              </a:rPr>
              <a:t>vertretbar (</a:t>
            </a:r>
            <a:r>
              <a:rPr lang="de-DE" sz="3200" b="1" i="1" dirty="0" smtClean="0">
                <a:latin typeface="Arial" panose="020B0604020202020204" pitchFamily="34" charset="0"/>
                <a:cs typeface="Arial" panose="020B0604020202020204" pitchFamily="34" charset="0"/>
              </a:rPr>
              <a:t>Gefährdungsschaden)</a:t>
            </a:r>
          </a:p>
          <a:p>
            <a:r>
              <a:rPr lang="de-DE" sz="3200" i="1" dirty="0" smtClean="0">
                <a:latin typeface="Arial" panose="020B0604020202020204" pitchFamily="34" charset="0"/>
                <a:cs typeface="Arial" panose="020B0604020202020204" pitchFamily="34" charset="0"/>
              </a:rPr>
              <a:t>Wenn </a:t>
            </a:r>
            <a:r>
              <a:rPr lang="de-DE" sz="3200" i="1" dirty="0">
                <a:latin typeface="Arial" panose="020B0604020202020204" pitchFamily="34" charset="0"/>
                <a:cs typeface="Arial" panose="020B0604020202020204" pitchFamily="34" charset="0"/>
              </a:rPr>
              <a:t>die </a:t>
            </a:r>
            <a:r>
              <a:rPr lang="de-DE" sz="3200" i="1" dirty="0" smtClean="0">
                <a:latin typeface="Arial" panose="020B0604020202020204" pitchFamily="34" charset="0"/>
                <a:cs typeface="Arial" panose="020B0604020202020204" pitchFamily="34" charset="0"/>
              </a:rPr>
              <a:t>Bearbeiter </a:t>
            </a:r>
            <a:r>
              <a:rPr lang="de-DE" sz="3200" i="1" dirty="0">
                <a:latin typeface="Arial" panose="020B0604020202020204" pitchFamily="34" charset="0"/>
                <a:cs typeface="Arial" panose="020B0604020202020204" pitchFamily="34" charset="0"/>
              </a:rPr>
              <a:t>annehmen, dass </a:t>
            </a:r>
            <a:r>
              <a:rPr lang="de-DE" sz="3200" i="1" dirty="0" smtClean="0">
                <a:latin typeface="Arial" panose="020B0604020202020204" pitchFamily="34" charset="0"/>
                <a:cs typeface="Arial" panose="020B0604020202020204" pitchFamily="34" charset="0"/>
              </a:rPr>
              <a:t>allein </a:t>
            </a:r>
            <a:r>
              <a:rPr lang="de-DE" sz="3200" i="1" dirty="0">
                <a:latin typeface="Arial" panose="020B0604020202020204" pitchFamily="34" charset="0"/>
                <a:cs typeface="Arial" panose="020B0604020202020204" pitchFamily="34" charset="0"/>
              </a:rPr>
              <a:t>das Vermögen der S verletzt wird, </a:t>
            </a:r>
            <a:r>
              <a:rPr lang="de-DE" sz="3200" i="1" dirty="0" smtClean="0">
                <a:latin typeface="Arial" panose="020B0604020202020204" pitchFamily="34" charset="0"/>
                <a:cs typeface="Arial" panose="020B0604020202020204" pitchFamily="34" charset="0"/>
              </a:rPr>
              <a:t>muss „</a:t>
            </a:r>
            <a:r>
              <a:rPr lang="de-DE" sz="3200" b="1" i="1" dirty="0" smtClean="0">
                <a:latin typeface="Arial" panose="020B0604020202020204" pitchFamily="34" charset="0"/>
                <a:cs typeface="Arial" panose="020B0604020202020204" pitchFamily="34" charset="0"/>
              </a:rPr>
              <a:t>Dreiecksbetrug</a:t>
            </a:r>
            <a:r>
              <a:rPr lang="de-DE" sz="3200" i="1" dirty="0" smtClean="0">
                <a:latin typeface="Arial" panose="020B0604020202020204" pitchFamily="34" charset="0"/>
                <a:cs typeface="Arial" panose="020B0604020202020204" pitchFamily="34" charset="0"/>
              </a:rPr>
              <a:t>“ </a:t>
            </a:r>
            <a:r>
              <a:rPr lang="de-DE" sz="3200" i="1" dirty="0">
                <a:latin typeface="Arial" panose="020B0604020202020204" pitchFamily="34" charset="0"/>
                <a:cs typeface="Arial" panose="020B0604020202020204" pitchFamily="34" charset="0"/>
              </a:rPr>
              <a:t>erörtert </a:t>
            </a:r>
            <a:r>
              <a:rPr lang="de-DE" sz="3200" i="1" dirty="0" smtClean="0">
                <a:latin typeface="Arial" panose="020B0604020202020204" pitchFamily="34" charset="0"/>
                <a:cs typeface="Arial" panose="020B0604020202020204" pitchFamily="34" charset="0"/>
              </a:rPr>
              <a:t>werden</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5100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p r o p e r t i e s   x m l n s = " h t t p : / / w w w . i m a n a g e . c o m / w o r k / x m l s c h e m a " >  
     < d o c u m e n t i d > G E R M A N Y _ C L I E N T ! 1 2 8 0 6 8 0 7 . 1 < / d o c u m e n t i d >  
     < s e n d e r i d > T O E P E L F < / s e n d e r i d >  
     < s e n d e r e m a i l > F R I E D R I C H . T O E P E L @ D E N T O N S . C O M < / s e n d e r e m a i l >  
     < l a s t m o d i f i e d > 2 0 2 2 - 0 2 - 1 4 T 1 2 : 3 6 : 0 1 . 0 0 0 0 0 0 0 + 0 1 : 0 0 < / l a s t m o d i f i e d >  
     < d a t a b a s e > G E R M A N Y _ C L I E N T < / d a t a b a s e >  
 < / p r o p e r t i e s > 
</file>

<file path=customXml/itemProps1.xml><?xml version="1.0" encoding="utf-8"?>
<ds:datastoreItem xmlns:ds="http://schemas.openxmlformats.org/officeDocument/2006/customXml" ds:itemID="{BC98B4D9-8A36-4CE3-9578-53226D30CC91}">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otalTime>0</TotalTime>
  <Words>1319</Words>
  <Application>Microsoft Office PowerPoint</Application>
  <PresentationFormat>Breitbild</PresentationFormat>
  <Paragraphs>263</Paragraphs>
  <Slides>33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33</vt:i4>
      </vt:variant>
    </vt:vector>
  </HeadingPairs>
  <TitlesOfParts>
    <vt:vector size="38" baseType="lpstr">
      <vt:lpstr>Arial</vt:lpstr>
      <vt:lpstr>Calibri</vt:lpstr>
      <vt:lpstr>Calibri Light</vt:lpstr>
      <vt:lpstr>Symbol</vt:lpstr>
      <vt:lpstr>Office Theme</vt:lpstr>
      <vt:lpstr>Klausur S 1129 Strafrecht WS 2021 / 2022</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Klausur S 1117 Strafrecht WS 2021 / 2022</dc:title>
  <dc:creator/>
  <cp:lastModifiedBy>Friedrich Toepel</cp:lastModifiedBy>
  <cp:revision>81</cp:revision>
  <cp:lastPrinted>1900-01-01T00:00:00Z</cp:lastPrinted>
  <dcterms:created xsi:type="dcterms:W3CDTF">1900-01-01T00:00:00Z</dcterms:created>
  <dcterms:modified xsi:type="dcterms:W3CDTF">2022-04-24T22:36:53Z</dcterms:modified>
</cp:coreProperties>
</file>