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3"/>
  </p:notesMasterIdLst>
  <p:sldIdLst>
    <p:sldId id="256" r:id="rId3"/>
    <p:sldId id="258" r:id="rId4"/>
    <p:sldId id="257" r:id="rId5"/>
    <p:sldId id="405" r:id="rId6"/>
    <p:sldId id="406" r:id="rId7"/>
    <p:sldId id="407" r:id="rId8"/>
    <p:sldId id="408" r:id="rId9"/>
    <p:sldId id="409" r:id="rId10"/>
    <p:sldId id="410" r:id="rId11"/>
    <p:sldId id="411" r:id="rId12"/>
    <p:sldId id="412" r:id="rId13"/>
    <p:sldId id="413" r:id="rId14"/>
    <p:sldId id="414" r:id="rId15"/>
    <p:sldId id="415" r:id="rId16"/>
    <p:sldId id="416" r:id="rId17"/>
    <p:sldId id="417" r:id="rId18"/>
    <p:sldId id="369" r:id="rId19"/>
    <p:sldId id="429" r:id="rId20"/>
    <p:sldId id="418" r:id="rId21"/>
    <p:sldId id="420" r:id="rId22"/>
    <p:sldId id="421" r:id="rId23"/>
    <p:sldId id="422" r:id="rId24"/>
    <p:sldId id="423" r:id="rId25"/>
    <p:sldId id="424" r:id="rId26"/>
    <p:sldId id="425" r:id="rId27"/>
    <p:sldId id="426" r:id="rId28"/>
    <p:sldId id="427" r:id="rId29"/>
    <p:sldId id="430" r:id="rId30"/>
    <p:sldId id="419" r:id="rId31"/>
    <p:sldId id="428" r:id="rId3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259" autoAdjust="0"/>
  </p:normalViewPr>
  <p:slideViewPr>
    <p:cSldViewPr snapToGrid="0">
      <p:cViewPr varScale="1">
        <p:scale>
          <a:sx n="99" d="100"/>
          <a:sy n="99" d="100"/>
        </p:scale>
        <p:origin x="9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C1144-F4F9-4B13-9824-E7E8F9650D04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5873B7-65A2-49E7-B975-7A568B9F91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4860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1008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0667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8273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87134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1717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42037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28408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7109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31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0846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388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8164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6523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0385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9603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4035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9655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7555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3407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B7DB0-5D1B-40FA-89E5-7C191015066F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029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Klausur S </a:t>
            </a:r>
            <a:r>
              <a:rPr lang="de-DE" dirty="0" smtClean="0"/>
              <a:t>1133 </a:t>
            </a:r>
            <a:r>
              <a:rPr lang="de-DE" dirty="0"/>
              <a:t>Strafrecht</a:t>
            </a:r>
            <a:br>
              <a:rPr lang="de-DE" dirty="0"/>
            </a:br>
            <a:r>
              <a:rPr lang="de-DE" dirty="0" smtClean="0"/>
              <a:t>SS 2022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Friedrich Toepel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685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Vermögensschaden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Abbuchung = Belastung des Kontos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H unmittelbar in entsprechender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Höhe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aber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keinen durch Anweisung ausgelösten Aufwendungsersatzanspruch gemäß §§ 675 Abs. 1, 670 BGB der B-Bank (Zahlungsdienstleister) wider, da H einen solchen Zahlungsauftrag nicht erteilt hat.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Bei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Abbuchung handelt es sich um einen „Zahlungsvorgang“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i.S.d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§ 675f Abs. 4 BGB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aber als „Einzelzahlungsvertrag“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(§ 675f Abs. 1 BGB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) nach Maßgabe des § 675j Abs. 1 S. 1 BGB gegenüber dem Kontoinhaber als Zahler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nur wirksam ist, wenn er diesem auch zugestimmt hat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12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675j Abs. 1 S. 4 BGB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fingiert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keine Zustimmung</a:t>
            </a: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Vorhandene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Zustimmung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kann mittels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eines Zahlungsinstruments erteilt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werden.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675u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BGB: 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Verpflichtung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das Konto wieder auf den ursprünglichen Stand zu bringen.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Schadensersatzanspruch des 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675v Abs. 3 Nr. 2 BGB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-, Sekundäranspruch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B-Bank,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nicht „unmittelbar“ aus der Verfügung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rührt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B-Bank geschädigt?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Betrag überwiesen,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ohne einen unmittelbar hieraus erwachsenen Aufwendungsersatzanspruch gegen H zu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haben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materielle Anspruch auf Ausgleich der Belastungsbuchung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wirkt aber nicht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automatisch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98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Muss möglicherweise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prozessual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durchgesetzt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Prozessrisiko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(auch in Gestalt einer Beweislast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)= Schaden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Schadensersatzanspruch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gegen H aus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§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675v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Abs. 3 Nr. 2 </a:t>
            </a:r>
            <a:r>
              <a:rPr lang="de-DE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lit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a) BGB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wegen grob fahrlässiger Verletzung einer Pflicht gemäß § 675l Abs. 1 BGB durch den (leichtsinnigen?) Umgang mit einem „personalisierten Sicherheitsmerkmal“ vermag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auch positiv keine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Kompensation zu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bewirken!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Vermögensschaden der B-Bank daher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II. Subjektiver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Vorsatz unproblematisch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Absicht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rechtswidriger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Bereicherung: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Vorteil und Schaden der B-Bank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entstanden aus derselben Verfügung </a:t>
            </a:r>
          </a:p>
        </p:txBody>
      </p:sp>
    </p:spTree>
    <p:extLst>
      <p:ext uri="{BB962C8B-B14F-4D97-AF65-F5344CB8AC3E}">
        <p14:creationId xmlns:p14="http://schemas.microsoft.com/office/powerpoint/2010/main" val="77621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Rechtswidrigkeit und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Schuld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Strafantrag: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wegen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Geringwertigkeit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gemäß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§§ 263a Abs. 2, 263 Abs. 4, 248a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StGB, laut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Bearbeitervermerk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V. Ergebnis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263a Abs. 1 Var. 3 StGB zum Nachteil der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B-Bank + 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wegen Computerbetrugs gemäß § 263a Abs. 1 Var. 3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zum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Nachteil der 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strafbar gemacht haben, indem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 ec-Karte verwendete und die Freigabe der Ladestation auslöste.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fraglich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ob K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gegenüber M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überhaupt „unbefugt“ Daten verwendet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hatte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Datenverarbeitungsvorgang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mit der Freigabe der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Ladestation sah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keine Überprüfung der PIN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vor!</a:t>
            </a:r>
          </a:p>
        </p:txBody>
      </p:sp>
    </p:spTree>
    <p:extLst>
      <p:ext uri="{BB962C8B-B14F-4D97-AF65-F5344CB8AC3E}">
        <p14:creationId xmlns:p14="http://schemas.microsoft.com/office/powerpoint/2010/main" val="158059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Prüfung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Legitimation der K aufgrund der Garantie der B-Bank im POS-System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irrelevant!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Also: bereits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nach der betrugsspezifischen Auslegung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kein täuschungsäquivalentes Verhalten gegenüber M </a:t>
            </a:r>
            <a:endParaRPr lang="de-DE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Im Übrigen: Vermögen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M mit Blick auf die garantierte Gutschrift nicht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geschädigt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263a Abs. 1 Var. 3 StGB zum Nachteil der M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wegen der Entziehung elektrischer Energie gemäß § 248c Abs. 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zum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Nachteil der 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strafbar gemacht haben, indem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den Ladevorgang ausgelöst hatte.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Entziehung?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-, Einverständnis der M!</a:t>
            </a:r>
          </a:p>
        </p:txBody>
      </p:sp>
    </p:spTree>
    <p:extLst>
      <p:ext uri="{BB962C8B-B14F-4D97-AF65-F5344CB8AC3E}">
        <p14:creationId xmlns:p14="http://schemas.microsoft.com/office/powerpoint/2010/main" val="84659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wegen des Erschleichens von Leistungen gemäß § 265a Abs. 1 Var. 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Ladestation =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Leistungsautomaten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i.S.v. § 265a Abs. 1 Var. 1 StGB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wurde durch den vergüteten Strom eine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entgeltliche Leistung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von M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angeboten.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Aber: wegen werthaltiger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Buchung bei M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Erfüllungswirkung!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Kein Erschleichen einer Leistung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265a Abs. 1 Var. 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Anm.: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auch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nicht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Unterschlagung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gemäß § 246 Abs. 1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StGB</a:t>
            </a: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durch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die Nutzung der Karte weder den Substanzwert noch den in der Karte verkörperten Sachwert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zugeeignet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(s.o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.).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51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wegen unbefugten Gebrauchs eines Kraftfahrzeugs gemäß § 248b Abs. 1 Var. 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 der Fahrt von der Ladestation zum Tatort lag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Aber: handelt sich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bei diesem nochmaligen Gebrauch des Fahrzeugs um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keine neue Tat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Weg zum Tatort mit der kurzen Unterbrechung des Auffüllens des Akkus bildet vielmehr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eine einheitliche Fahrt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39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3. Tatkomplex: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 Der Schuss auf P und die Rückfahrt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Strafbarkeit der K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A. Strafbarkeit wegen Totschlags gemäß § 212 Abs. 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indem K mit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ihrem Gewehr schoss und A traf.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I. Objektiver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Tod des A und Todeshandlung der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K: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Kausalität und objektive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Zurechnung: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Subjektiver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Fehlgehen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Tat (</a:t>
            </a:r>
            <a:r>
              <a:rPr lang="de-DE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aberratio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ictus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H. M. jedenfalls bei höchstpersönlichen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Rechtsgütern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beachtlicher Irrtum</a:t>
            </a:r>
          </a:p>
        </p:txBody>
      </p:sp>
    </p:spTree>
    <p:extLst>
      <p:ext uri="{BB962C8B-B14F-4D97-AF65-F5344CB8AC3E}">
        <p14:creationId xmlns:p14="http://schemas.microsoft.com/office/powerpoint/2010/main" val="268559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III.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212 Abs. 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vollendet –  (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a.A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mit Mindermeinung Puppe vertretbar)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wegen versuchter Tötung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der P auf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Verlangen gemäß §§ 216 Abs. 1, 22, 23 Abs. 1, 12 Abs. 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indem K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auf P schoss.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Vorprüfung: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Kein Erfolgseintritt bei P, Versuchsstrafbarkeit: </a:t>
            </a:r>
            <a:b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216 Abs. 2 StGB.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Tatbestand: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Hinsichtlich der Privilegierung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es § 216 StGB?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-, K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hatte jedoch keine Kenntnis davon, dass sie gerade von P – die ursprünglich K ausdrücklich und ernstlich zur Tötung ihrer Person bestimmen wollte – beauftragt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wurde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68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216 Abs. 1, 22, 23 Abs. 1, 12 Abs. 2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Strafbarkeit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wegen versuchten Mordes gemäß §§ 212 Abs. 1, 211 Abs. 2, 22, 23 Abs. 1 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Aufgrund desselben Verhaltens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Vorprüfung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unproblematisch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II.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Tatentschluss hinsichtlich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) Tötung eines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Menschen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K handelte vorsätzlich in Bezug auf die Tötung der P.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Mordmerkmal Heimtücke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bestehende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Arg- und Wehrlosigkeit des Opfers bewusst zu dessen Tötung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ausgenutzt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46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xmlns="" id="{B722BFB6-5C42-4F9D-8CC7-4746F6385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494707"/>
              </p:ext>
            </p:extLst>
          </p:nvPr>
        </p:nvGraphicFramePr>
        <p:xfrm>
          <a:off x="1215655" y="1098795"/>
          <a:ext cx="9760689" cy="4660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238">
                  <a:extLst>
                    <a:ext uri="{9D8B030D-6E8A-4147-A177-3AD203B41FA5}">
                      <a16:colId xmlns:a16="http://schemas.microsoft.com/office/drawing/2014/main" xmlns="" val="1941037290"/>
                    </a:ext>
                  </a:extLst>
                </a:gridCol>
                <a:gridCol w="1031358">
                  <a:extLst>
                    <a:ext uri="{9D8B030D-6E8A-4147-A177-3AD203B41FA5}">
                      <a16:colId xmlns:a16="http://schemas.microsoft.com/office/drawing/2014/main" xmlns="" val="2812045542"/>
                    </a:ext>
                  </a:extLst>
                </a:gridCol>
                <a:gridCol w="1088364">
                  <a:extLst>
                    <a:ext uri="{9D8B030D-6E8A-4147-A177-3AD203B41FA5}">
                      <a16:colId xmlns:a16="http://schemas.microsoft.com/office/drawing/2014/main" xmlns="" val="4045149356"/>
                    </a:ext>
                  </a:extLst>
                </a:gridCol>
                <a:gridCol w="1472665">
                  <a:extLst>
                    <a:ext uri="{9D8B030D-6E8A-4147-A177-3AD203B41FA5}">
                      <a16:colId xmlns:a16="http://schemas.microsoft.com/office/drawing/2014/main" xmlns="" val="2153859496"/>
                    </a:ext>
                  </a:extLst>
                </a:gridCol>
                <a:gridCol w="1424539">
                  <a:extLst>
                    <a:ext uri="{9D8B030D-6E8A-4147-A177-3AD203B41FA5}">
                      <a16:colId xmlns:a16="http://schemas.microsoft.com/office/drawing/2014/main" xmlns="" val="2778151887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xmlns="" val="2978355605"/>
                    </a:ext>
                  </a:extLst>
                </a:gridCol>
                <a:gridCol w="1009956">
                  <a:extLst>
                    <a:ext uri="{9D8B030D-6E8A-4147-A177-3AD203B41FA5}">
                      <a16:colId xmlns:a16="http://schemas.microsoft.com/office/drawing/2014/main" xmlns="" val="1994264749"/>
                    </a:ext>
                  </a:extLst>
                </a:gridCol>
                <a:gridCol w="867064">
                  <a:extLst>
                    <a:ext uri="{9D8B030D-6E8A-4147-A177-3AD203B41FA5}">
                      <a16:colId xmlns:a16="http://schemas.microsoft.com/office/drawing/2014/main" xmlns="" val="1243966158"/>
                    </a:ext>
                  </a:extLst>
                </a:gridCol>
                <a:gridCol w="867061">
                  <a:extLst>
                    <a:ext uri="{9D8B030D-6E8A-4147-A177-3AD203B41FA5}">
                      <a16:colId xmlns:a16="http://schemas.microsoft.com/office/drawing/2014/main" xmlns="" val="698122017"/>
                    </a:ext>
                  </a:extLst>
                </a:gridCol>
              </a:tblGrid>
              <a:tr h="1512709"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1-3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7-9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4396661"/>
                  </a:ext>
                </a:extLst>
              </a:tr>
              <a:tr h="1512709"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057005"/>
                  </a:ext>
                </a:extLst>
              </a:tr>
              <a:tr h="1634992">
                <a:tc gridSpan="3"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Teilgenom-</a:t>
                      </a:r>
                      <a:r>
                        <a:rPr lang="de-DE" sz="36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</a:t>
                      </a:r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 4 Punkten:</a:t>
                      </a:r>
                    </a:p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30.00% 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 </a:t>
                      </a:r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5.8 </a:t>
                      </a:r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Punkte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52799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4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feindseliger Willensrichtung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Aber nicht entsprechend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herrschender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Ansicht in der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Literatur: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besonders verwerflicher Vertrauensbruch</a:t>
            </a:r>
          </a:p>
          <a:p>
            <a:r>
              <a:rPr lang="de-DE" sz="32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Anm</a:t>
            </a:r>
            <a:r>
              <a:rPr lang="de-DE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können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neben dem Erfordernis des Vertrauensbruchs weitere Ansichten und Kriterien diskutiert werden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de-DE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tückische </a:t>
            </a:r>
            <a:r>
              <a:rPr lang="de-DE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und verschlagene Begehung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, auf die </a:t>
            </a:r>
            <a:r>
              <a:rPr lang="de-DE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Lehre von der negativen Typenkorrektur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oder auf die</a:t>
            </a:r>
            <a:r>
              <a:rPr lang="de-DE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Rechtsfolgenlösung des BGH </a:t>
            </a:r>
            <a:endParaRPr lang="de-DE" sz="3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nicht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zu lange aufhalten, da es nicht um einen Schwerpunkt der Klausur handelt, sondern allenfalls um ein Nebenproblem.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Streitentscheid erforderlich</a:t>
            </a:r>
          </a:p>
        </p:txBody>
      </p:sp>
    </p:spTree>
    <p:extLst>
      <p:ext uri="{BB962C8B-B14F-4D97-AF65-F5344CB8AC3E}">
        <p14:creationId xmlns:p14="http://schemas.microsoft.com/office/powerpoint/2010/main" val="163323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Musterlösung: BGH gefolgt, Heimtücke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c) Habgier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ihres „Honorars“ willen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wollte K die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töten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Habgierig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Unmittelbares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Ansetzen: unproblematisch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Rechtswidrigkeit und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Schuld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Persönlicher Strafausschließungsgrund des Rücktritts gemäß § 24 Abs. 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Fehlschlag?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Nach allen vertretenen Ansichten konnte K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Tötung der P ohne zeitliche und räumliche Zäsur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nicht mehr vollenden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 war ins Haus zurückgekehrt,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84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Fehlschlag +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212 Abs. 1, 211 Abs. 2, 22, 23 Abs.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 StGB + 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wegen versuchter gefährlicher Körperverletzung gemäß §§ 223 Abs. 1, 224 Abs. 1 Nr. 2 Var. 1, Nr. 5, Abs. 2, 22, 23 Abs. 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+, tritt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nach der ganz herrschenden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Einheitstheorie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wonach in jedem Tötungsvorsatz auch ein Körperverletzungsvorsatz zu sehen ist, hinter den versuchten Mord zurück.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E. Strafbarkeit wegen fahrlässiger Tötung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gegenüber A gemäß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§ 222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Aufgrund desselben Verhaltens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Tod des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A: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60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Kausalität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Objektive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Pflichtverletzung: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+, in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einer bewohnten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Gegend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auf einen Menschen einen Schuss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abgegeben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Objektive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Vorhersehbarkeit: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+, dass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Schuss mit einem Gewehr infolge einer plötzlichen Bewegung der anvisierten Person auch eine hinter der eigentlichen Zielperson stehende, unbeteiligte Person treffen kann,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liegt nicht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außerhalb der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Lebenserfahrung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5. Objektive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Vermeidbarkeit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Rechtswidrigkeit und Schuld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(Hinweis auf subjektive Pflichtwidrigkeit, Vorhersehbarkeit und Vermeidbarkeit)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222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F. Strafbarkeit wegen unbefugten Gebrauchs eines Kraftfahrzeugs gemäß § 248b Abs. 1 Var. 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-, mutmaßliche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Einverständnis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des H!</a:t>
            </a:r>
          </a:p>
          <a:p>
            <a:r>
              <a:rPr lang="de-DE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Strafbarkeit </a:t>
            </a:r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der P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A. Strafbarkeit wegen Anstiftung zum versuchten Mord gemäß §§ 212 Abs. 1, 211 Abs. 2, 22, 23 Abs. 1, 26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indem P die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K beauftragte, sie – P – zu erschießen.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Objektiver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vorsätzliche rechtswidrige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Haupttat 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Bestimmen dazu +?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40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Teleologische Reduktion?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Haupttat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– in voller, frei verantwortlicher Intention der P (sog.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Bilanzselbstmord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Gegen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eine anstiftungsfähige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Haupttat: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gegen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Ps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eigenes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Rechtsgut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gerichtet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Für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eine anstiftungsfähige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Haupttat: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 legt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nicht ihre Selbsttötungsabsicht offen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vermittelnde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Ansicht: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Handlungs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unrecht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Verstrickung in eine (fremde) Tat </a:t>
            </a:r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zusätzlich das </a:t>
            </a:r>
            <a:r>
              <a:rPr lang="de-DE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Erfolgs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unrecht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des vermittelten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Rechtsgutangriffs ist für die Anstiftung erforderlich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Vertretbar anzunehmen: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 Zurechnung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(versuchten) Erfolges – also der (versuchten) Tötung der P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entfallend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verbliebe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jedoch das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Handlungs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unrecht der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Anstiftung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12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versuchte Anstiftung zum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Mord, so Musterlösung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Anm.: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Hier ist jedes Ergebnis ist mit entsprechender Begründung vertretbar.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II. 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§§ 212 Abs. 1, 211 Abs. 2  22, 23 Abs. 1, 26 StGB –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B. Strafbarkeit wegen versuchter Anstiftung zum Mord gemäß §§ 212 Abs. 1, 211 Abs. 2, 30 Abs. 1 Var. 1 StGB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Aufgrund desselben Verhaltens 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I. Vorprüfung: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strafbar gemäß § 30 Abs. 1 StGB.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Tatbestand, Tatentschluss: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hinsichtlich Grundtatbestand: unproblematisch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hinsichtlich Qualifizierung: 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a) Heimtücke = tatbezogenes Mordmerkmal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jeder Beteiligte muss Vorsatz haben, bei P – </a:t>
            </a:r>
          </a:p>
        </p:txBody>
      </p:sp>
    </p:spTree>
    <p:extLst>
      <p:ext uri="{BB962C8B-B14F-4D97-AF65-F5344CB8AC3E}">
        <p14:creationId xmlns:p14="http://schemas.microsoft.com/office/powerpoint/2010/main" val="32642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Habgier = täterbezogenes Mordmerkmal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Verwirklichtee P selbst nicht </a:t>
            </a:r>
          </a:p>
          <a:p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Wenn 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211 StGB als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eigenständiges Delikt betrachtet (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Rspr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.), dann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28 Abs. 1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StGB: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(zusätzliche)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Strafmilderung nach § 49 Abs. 1 StGB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bb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Wenn 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211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Qualifikation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§ 212 Abs. 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betrachtet, dann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28 Abs. 2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StGB: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 allenfalls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bei einer versuchten Anstiftung zum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Totschlag,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Aber: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3. 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216 StGB besonderes persönliches Merkmal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iSd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§ 28 StGB?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Nach einer Ansicht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(rein)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tatbezogenes Merkmal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Nach vorherrschender Ansicht: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täterbezogenes, besonderes persönliches Merkmal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92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28 Abs. 2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danach anwendbar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daher nur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eine versuchte Anstiftung zur Tötung auf Verlangen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nicht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strafbar (da § 216 StGB ein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Vergehen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ist)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Anm.: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Eine </a:t>
            </a:r>
            <a:r>
              <a:rPr lang="de-DE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a.A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. ist sehr gut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vertretbar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212 Abs. 1, 211 Abs. 2, 30 Abs. 1 Var. 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C. Strafbarkeit wegen fahrlässiger Tötung gemäß § 222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Aufgrund desselben Verhaltens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nproblematisch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17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Gesamtergebnis und Konkurrenzen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1. Tatkomplex „Das Entwenden des Fahrzeugs und der ec-Karte sowie die Fahrt zur Ladestation“: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K: 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248b Abs. 1 Var. 1 StGB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. Tatkomplex: „Das Aufladen des Akkus und die Fahrt zum Tatort“: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K: 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263a Abs. 1 Var. 3 StGB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. Tatkomplex: „Der Schuss auf P und die Rückfahrt“: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 = §§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212 Abs. 1, 211 Abs. 2, 22, 23 Abs. 1 StGB und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222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Tateinheit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gemäß § 52 Abs. 1 StGB.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Delikte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der 3 Tatkomplexe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bilden als Teile eines von einem einheitlichen Willen umfassten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Gesamtplans: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natürliche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Handlungseinheit.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Daher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Tateinheit.</a:t>
            </a:r>
          </a:p>
        </p:txBody>
      </p:sp>
    </p:spTree>
    <p:extLst>
      <p:ext uri="{BB962C8B-B14F-4D97-AF65-F5344CB8AC3E}">
        <p14:creationId xmlns:p14="http://schemas.microsoft.com/office/powerpoint/2010/main" val="294375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1. Tatkomplex: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 „Das Entwenden des Fahrzeugs und der ec-Karte sowie die Fahrt zur Ladestation“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Strafbarkeit </a:t>
            </a:r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der K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A. Strafbarkeit wegen Diebstahls gemäß § 242 Abs. 1 StGB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indem K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mit dem Auto des H losfuhr.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I. Objektiver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Fremde bewegliche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Sache: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Elektroauto +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Wegnahme: unproblematisch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Subjektiver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Vorsatz +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Absicht rechtswidriger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Zueignung?</a:t>
            </a:r>
          </a:p>
        </p:txBody>
      </p:sp>
    </p:spTree>
    <p:extLst>
      <p:ext uri="{BB962C8B-B14F-4D97-AF65-F5344CB8AC3E}">
        <p14:creationId xmlns:p14="http://schemas.microsoft.com/office/powerpoint/2010/main" val="232212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P: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ausschließlich 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222 StGB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56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 Enteignungskomponente – wegen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Rückführungswillens: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 stellte das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Elektroauto – wie von Anfang an geplant –  wieder auf dem umzäunten Hof vor dem Haus des H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</a:p>
          <a:p>
            <a:r>
              <a:rPr lang="de-DE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furtum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usus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242 Abs. 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B. Strafbarkeit wegen Diebstahls gemäß § 242 Abs. 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Indem K die ec-Karte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einsteckte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Einziger Unterschied zu A.: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 entzieht Geld auf Dauer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Aber: Betrag ist nicht in der ec-Karte verkörpert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Ec-Karte nur Schlüssel (anders als Sparbuch)</a:t>
            </a:r>
          </a:p>
        </p:txBody>
      </p:sp>
    </p:spTree>
    <p:extLst>
      <p:ext uri="{BB962C8B-B14F-4D97-AF65-F5344CB8AC3E}">
        <p14:creationId xmlns:p14="http://schemas.microsoft.com/office/powerpoint/2010/main" val="414772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Lucrum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negotio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cum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Nur nach der weiten heute nicht mehr vertretenen Sachwerttheorie lässt sich die Enteignungskomponente der Zueignungsabsicht bejahen.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Absicht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rw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Zueignung also -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242 Abs. 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C. Strafbarkeit wegen der Entziehung elektrischer Energie gemäß § 248c Abs. 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-, K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nutzte das Auto und den Akku ordnungsgemäß.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Ein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externer „Leiter“ kam nicht zum Einsatz, so dass K keine Energie mittels eines Leiters entzog, der zur ordnungsmäßigen Entnahme von Energie aus der Anlage oder Einrichtung nicht bestimmt ist.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14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wegen unbefugten Gebrauchs eines Kraftfahrzeuges gemäß § 248b Abs. 1 Var. 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Indem K mit dem Elektroauto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fuhr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Unproblematisch bis auf entgegenstehenden Willen des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(da nicht ausdrücklich im Sachverhalt mitgeteilt).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Dieser ist jedoch nach lebensnaher Auslegung anzunehmen.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Strafantrag: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laut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Bearbeitervermerk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248b Abs. 1 Var. 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59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. Tatkomplex: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 Das Aufladen des Akkus und die Fahrt zum Tatort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Strafbarkeit der K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Strafbarkeit wegen Computerbetrugs gemäß § 263a Abs. 1 Var. 3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indem K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 ec-Karte in die Ladestation einführte und die PIN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eingab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I. Objektiver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„Unbefugte“ Verwendung von Daten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K müsste Daten „unbefugt“ verwendet haben. 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a) Verwenden von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Daten: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75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b) „Unbefugt“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weite </a:t>
            </a:r>
            <a:r>
              <a:rPr lang="de-DE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subjektivierende Auslegung: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Datenverwendung „unbefugt“, wenn sie im Widerspruch zum (wirklichen oder mutmaßlichen) Willen des Verfügungsberechtigten steht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Hier: +, entsprach der Einsatz weder dem Willen des H (noch dem der B-Bank)</a:t>
            </a:r>
          </a:p>
          <a:p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bb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computerspezifische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Auslegung: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wenn der entgegenstehende Wille des Betreibers auch tatsächlich im Programm (durch spezifische Sicherungsvorkehrungen) Niederschlag gefunden hat und durch die Datenverwendung verletzt wird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Hier: -, nicht zu einer fehlerhaften Beeinflussung der automatisierten Abläufe gekommen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61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cc)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überwiegende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Ansicht: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betrugsspezifisch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auslegen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Verwendung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täuschungsäquivalent“?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„Fiktiver Bankangestellte“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So auch hier: „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konkludente Täuschung“ der K über ihre wahre Identität und über die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Verwendungsbefugnis</a:t>
            </a:r>
          </a:p>
          <a:p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Unbefugtheit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+, nach Streitentscheidung dieser Ansicht folgen (Schutzzweck des § 263a StGB, Lückenfüllung für § 263 StGB)</a:t>
            </a:r>
          </a:p>
          <a:p>
            <a:r>
              <a:rPr lang="de-DE" sz="32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Anm</a:t>
            </a:r>
            <a:r>
              <a:rPr lang="de-DE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Eine </a:t>
            </a:r>
            <a:r>
              <a:rPr lang="de-DE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a.A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. ist vertretbar.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2. Beeinflussung des Ergebnisses eines Datenverarbeitungsvorgangs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+, auch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derjenige nimmt vielmehr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Einfluss,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den Vorgang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erst in Gang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setzt</a:t>
            </a:r>
          </a:p>
        </p:txBody>
      </p:sp>
    </p:spTree>
    <p:extLst>
      <p:ext uri="{BB962C8B-B14F-4D97-AF65-F5344CB8AC3E}">
        <p14:creationId xmlns:p14="http://schemas.microsoft.com/office/powerpoint/2010/main" val="95469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 panose="020F0502020204030204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p r o p e r t i e s   x m l n s = " h t t p : / / w w w . i m a n a g e . c o m / w o r k / x m l s c h e m a " >  
     < d o c u m e n t i d > G E R M A N Y _ C L I E N T ! 1 2 8 0 6 8 0 7 . 1 < / d o c u m e n t i d >  
     < s e n d e r i d > T O E P E L F < / s e n d e r i d >  
     < s e n d e r e m a i l > F R I E D R I C H . T O E P E L @ D E N T O N S . C O M < / s e n d e r e m a i l >  
     < l a s t m o d i f i e d > 2 0 2 2 - 0 2 - 1 4 T 1 2 : 3 6 : 0 1 . 0 0 0 0 0 0 0 + 0 1 : 0 0 < / l a s t m o d i f i e d >  
     < d a t a b a s e > G E R M A N Y _ C L I E N T < / d a t a b a s e >  
 < / p r o p e r t i e s > 
</file>

<file path=customXml/itemProps1.xml><?xml version="1.0" encoding="utf-8"?>
<ds:datastoreItem xmlns:ds="http://schemas.openxmlformats.org/officeDocument/2006/customXml" ds:itemID="{BC98B4D9-8A36-4CE3-9578-53226D30CC91}">
  <ds:schemaRefs>
    <ds:schemaRef ds:uri="http://www.imanage.com/work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1319</Words>
  <Application>Microsoft Office PowerPoint</Application>
  <PresentationFormat>Breitbild</PresentationFormat>
  <Paragraphs>255</Paragraphs>
  <Slides>30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Symbol</vt:lpstr>
      <vt:lpstr>Office Theme</vt:lpstr>
      <vt:lpstr>Klausur S 1133 Strafrecht SS 2022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Klausur S 1117 Strafrecht WS 2021 / 2022</dc:title>
  <dc:creator/>
  <cp:lastModifiedBy>Friedrich Toepel</cp:lastModifiedBy>
  <cp:revision>74</cp:revision>
  <cp:lastPrinted>1900-01-01T00:00:00Z</cp:lastPrinted>
  <dcterms:created xsi:type="dcterms:W3CDTF">1900-01-01T00:00:00Z</dcterms:created>
  <dcterms:modified xsi:type="dcterms:W3CDTF">2022-04-24T23:10:07Z</dcterms:modified>
</cp:coreProperties>
</file>