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8" r:id="rId4"/>
    <p:sldId id="257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85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4" r:id="rId31"/>
    <p:sldId id="395" r:id="rId32"/>
    <p:sldId id="396" r:id="rId33"/>
    <p:sldId id="397" r:id="rId34"/>
    <p:sldId id="398" r:id="rId35"/>
    <p:sldId id="399" r:id="rId36"/>
    <p:sldId id="400" r:id="rId37"/>
    <p:sldId id="401" r:id="rId38"/>
    <p:sldId id="402" r:id="rId39"/>
    <p:sldId id="403" r:id="rId40"/>
    <p:sldId id="404" r:id="rId4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59" autoAdjust="0"/>
  </p:normalViewPr>
  <p:slideViewPr>
    <p:cSldViewPr snapToGrid="0">
      <p:cViewPr varScale="1">
        <p:scale>
          <a:sx n="99" d="100"/>
          <a:sy n="99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31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846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388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164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52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385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60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035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655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55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7DB0-5D1B-40FA-89E5-7C191015066F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407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B7DB0-5D1B-40FA-89E5-7C191015066F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D88A-4721-4C31-96A2-24F8118E0E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29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eck-online.beck.de/?typ=reference&amp;y=100&amp;g=StGB&amp;p=1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Klausur S </a:t>
            </a:r>
            <a:r>
              <a:rPr lang="de-DE" dirty="0" smtClean="0"/>
              <a:t>1137 </a:t>
            </a:r>
            <a:r>
              <a:rPr lang="de-DE" dirty="0"/>
              <a:t>Strafrecht</a:t>
            </a:r>
            <a:br>
              <a:rPr lang="de-DE" dirty="0"/>
            </a:br>
            <a:r>
              <a:rPr lang="de-DE" dirty="0" smtClean="0"/>
              <a:t>SS 2022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Friedrich Toepel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85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 stellte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sich subjektiv einen </a:t>
            </a:r>
            <a:r>
              <a:rPr lang="de-DE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einredefreien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Anspruch gegen A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Eingriff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in die rechtlich garantierte Freiheit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ist ein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normatives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Tatbestandsmerkmal</a:t>
            </a:r>
            <a:endParaRPr lang="de-DE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 hat keine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zutreffende Parallelwertung in der Laiensphäre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getroffen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Gegen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diese Ansicht lässt sich die Existenz des § 154c StPO anführen, die bei Zugrundelegung der MM keinen Sinn ergeben würde.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2. Unmittelbares Ansetzen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Mit dem Ausspruch der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Drohung: unproblematisch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III. Rechtswidrigkeit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Rechtfertigungsgründe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6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240 Abs. 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StGB,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Verwerflichkeit:</a:t>
            </a:r>
            <a:endParaRPr lang="de-DE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Verwendung eines rechtlich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missbilligenswerten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Mittels, bei Verfolgung eines rechtlich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missbilligenswerten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Zwecks und bei fehlender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Konnexität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zwischen Mittel und Zweck, mögen auch beide für sich betrachtet nicht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missbilligenswert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 hat keinen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Anspruch auf die begehrte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Rückabwicklung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Eigenmächtigkeit =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sozialwidrig und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verwerflich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handelte also objektiv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rechtswidrig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Subjektiv: Vorstellung,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dass er einen fälligen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einredefreien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Rückabwicklungsanspruch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Wie wirkt sich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diese irrige Vorstellung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aus?</a:t>
            </a:r>
          </a:p>
        </p:txBody>
      </p:sp>
    </p:spTree>
    <p:extLst>
      <p:ext uri="{BB962C8B-B14F-4D97-AF65-F5344CB8AC3E}">
        <p14:creationId xmlns:p14="http://schemas.microsoft.com/office/powerpoint/2010/main" val="1992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Erlaubnistatbestandsirrtum?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Konstellation, in welcher der Täter sich irrtümlich (tatsächliche) Umstände vorstellt, bei deren Vorliegen er gerechtfertigt wäre. 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jedoch: B irrt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hinsichtlich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der Frage fehlender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Konnexität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nicht über Tatsachen,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sondern nur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darüber,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ob sein Mittel oder sein Zweck </a:t>
            </a:r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missbilligenswert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sind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≠ Fall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Erlaubnistatbestandsirrtums!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</a:t>
            </a:r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Gegenteil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vertretbar. </a:t>
            </a:r>
            <a:endParaRPr lang="de-DE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angenommen:  B geht davon aus,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dieses Mittel sei zu diesem Zweck von der Rechtsordnung gebilligt. </a:t>
            </a:r>
            <a:endParaRPr lang="de-DE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 unzutreffende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Parallelwertung in der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Laiensphäre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Nach unserer Lösung hingegen: B = verwerflich, insgesamt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rechtswidrig.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IV.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17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StGB,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Verbotsirrtum?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 stellte sich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aber nicht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dass er </a:t>
            </a:r>
            <a:r>
              <a:rPr lang="de-DE" sz="3200" u="sng" dirty="0">
                <a:latin typeface="Arial" panose="020B0604020202020204" pitchFamily="34" charset="0"/>
                <a:cs typeface="Arial" panose="020B0604020202020204" pitchFamily="34" charset="0"/>
              </a:rPr>
              <a:t>Nötigungsmittel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einsetzen dürfte,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Daher: Verbotsirrtum –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(Wenn ein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Verbotsirrtum angenommen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würde: wäre er jedenfalls vermeidbar, 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17 S. 2 StGB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 Schuld: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Rücktritt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gemäß § 24 Abs. 1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StGB?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3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Rücktritt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gemäß § 24 Abs. 1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StGB?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Fehlgeschlagen?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erkannte, dass sich A von seinem Verhalten unbeeindruckt zeigte.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wollte, um seine laufende Bewährung nicht zu gefährden, keinesfalls Gewalt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anwenden.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insichtlich verbleibenden Nötigungsmittels (Drohung):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Fehlschlag +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 24 Abs. 1 StGB –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240 Abs. 1, Abs. 2 und Abs. 3, 22, 23 Abs. 1, 12 Abs. 2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3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Hausfriedensbruchs gemäß § 123 Abs. 1 Var.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Indem B im Laden des A trotz der Aufforderung zu Gehen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verweilte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Geschäftsraum: +,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Elektronikladen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A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Ohne Befugnis darin Verweilen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spätestens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nach der deutlichen Aufforderung des A an B, das Geschäft zu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verlassen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Subjektiver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Tatbestand: unproblematisch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Rechtswidrigkeit und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Strafantrag: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Bearbeitervermerk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gestellt. 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V.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123 Abs. 1 Var. 2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2. Tatkomplex: Die Fahrt zur Konferenz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Strafbarkeit des 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Strafbarkeit wegen unerlaubten Entfernens vom Unfallort gemäß § 142 Abs. 1 Nr.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Indem B nach dem Touchieren des geparkten Autos wegfuhr,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70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 Objektiver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Unfall im Straßenverkehr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+: Sachschaden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von 2.000 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Unfallbeteiligter: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Jeder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dessen Verhalten nach den Umständen zur Verursachung des Unfalls beigetragen, also eine Mitursache gesetzt haben kann gemäß 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§ 142 Abs. 5 StGB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als Fahrer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unproblematisch Unfallbeteiligter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Entfernen vom Unfallort ohne Ermöglichung von Feststellungen bzw. ohne Abwarten einer angemessenen Wartezeit gemäß § 142 Abs. 1 Nr.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kurzer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Überprüfung des Autos durch R ist B direkt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weitergefahren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Entfernen vom Unfallort,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ohne zuvor eine angemessene Zeit abgewartet zu haben gemäß § 142 Abs. 1 Nr. 2 StGB.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(zu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dem Zeitpunkt, als er weiterfuhr, keine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Anwesenheit feststellungsbereiter Personen: 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142 Abs. 1 Nr.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scheidet aus)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Subjektiver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Tatbestandsirrtum,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16 Abs. 1 S. 1 StGB?</a:t>
            </a:r>
          </a:p>
        </p:txBody>
      </p:sp>
    </p:spTree>
    <p:extLst>
      <p:ext uri="{BB962C8B-B14F-4D97-AF65-F5344CB8AC3E}">
        <p14:creationId xmlns:p14="http://schemas.microsoft.com/office/powerpoint/2010/main" val="39469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Koinzidenzprinzip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„bei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Begehung der Tat“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Vorsatz vorliegen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Zeitpunkt: §§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8, 22 StGB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Überschreiten der Versuchsschwelle bis zur Vollendung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der Tat</a:t>
            </a:r>
            <a:r>
              <a:rPr lang="de-DE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handlung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nicht des Erfolgs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Durch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 Vorspiegeln 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irrt B über die tatsächliche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Situation (Schadensumfang)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Aufgrund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Sachkunde des R, dessen einleuchtender Erklärung und rechtlichem Hinweis, dass B weiterfahren dürfe, ließ sich B überzeugen und unterlag in der Folge einer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Fehlvorstellung 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h.M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Wertgrenze für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unbeachtliche Bagatelle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25 €, wegen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Preissteigerung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50 €</a:t>
            </a:r>
          </a:p>
        </p:txBody>
      </p:sp>
    </p:spTree>
    <p:extLst>
      <p:ext uri="{BB962C8B-B14F-4D97-AF65-F5344CB8AC3E}">
        <p14:creationId xmlns:p14="http://schemas.microsoft.com/office/powerpoint/2010/main" val="15845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B722BFB6-5C42-4F9D-8CC7-4746F6385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863222"/>
              </p:ext>
            </p:extLst>
          </p:nvPr>
        </p:nvGraphicFramePr>
        <p:xfrm>
          <a:off x="1215655" y="1098795"/>
          <a:ext cx="9760689" cy="4762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238">
                  <a:extLst>
                    <a:ext uri="{9D8B030D-6E8A-4147-A177-3AD203B41FA5}">
                      <a16:colId xmlns:a16="http://schemas.microsoft.com/office/drawing/2014/main" xmlns="" val="1941037290"/>
                    </a:ext>
                  </a:extLst>
                </a:gridCol>
                <a:gridCol w="1031358">
                  <a:extLst>
                    <a:ext uri="{9D8B030D-6E8A-4147-A177-3AD203B41FA5}">
                      <a16:colId xmlns:a16="http://schemas.microsoft.com/office/drawing/2014/main" xmlns="" val="2812045542"/>
                    </a:ext>
                  </a:extLst>
                </a:gridCol>
                <a:gridCol w="716851">
                  <a:extLst>
                    <a:ext uri="{9D8B030D-6E8A-4147-A177-3AD203B41FA5}">
                      <a16:colId xmlns:a16="http://schemas.microsoft.com/office/drawing/2014/main" xmlns="" val="4045149356"/>
                    </a:ext>
                  </a:extLst>
                </a:gridCol>
                <a:gridCol w="1191873">
                  <a:extLst>
                    <a:ext uri="{9D8B030D-6E8A-4147-A177-3AD203B41FA5}">
                      <a16:colId xmlns:a16="http://schemas.microsoft.com/office/drawing/2014/main" xmlns="" val="2153859496"/>
                    </a:ext>
                  </a:extLst>
                </a:gridCol>
                <a:gridCol w="1191873">
                  <a:extLst>
                    <a:ext uri="{9D8B030D-6E8A-4147-A177-3AD203B41FA5}">
                      <a16:colId xmlns:a16="http://schemas.microsoft.com/office/drawing/2014/main" xmlns="" val="2778151887"/>
                    </a:ext>
                  </a:extLst>
                </a:gridCol>
                <a:gridCol w="1038975">
                  <a:extLst>
                    <a:ext uri="{9D8B030D-6E8A-4147-A177-3AD203B41FA5}">
                      <a16:colId xmlns:a16="http://schemas.microsoft.com/office/drawing/2014/main" xmlns="" val="2978355605"/>
                    </a:ext>
                  </a:extLst>
                </a:gridCol>
                <a:gridCol w="673769">
                  <a:extLst>
                    <a:ext uri="{9D8B030D-6E8A-4147-A177-3AD203B41FA5}">
                      <a16:colId xmlns:a16="http://schemas.microsoft.com/office/drawing/2014/main" xmlns="" val="1994264749"/>
                    </a:ext>
                  </a:extLst>
                </a:gridCol>
                <a:gridCol w="808522">
                  <a:extLst>
                    <a:ext uri="{9D8B030D-6E8A-4147-A177-3AD203B41FA5}">
                      <a16:colId xmlns:a16="http://schemas.microsoft.com/office/drawing/2014/main" xmlns="" val="1243966158"/>
                    </a:ext>
                  </a:extLst>
                </a:gridCol>
                <a:gridCol w="721894">
                  <a:extLst>
                    <a:ext uri="{9D8B030D-6E8A-4147-A177-3AD203B41FA5}">
                      <a16:colId xmlns:a16="http://schemas.microsoft.com/office/drawing/2014/main" xmlns="" val="698122017"/>
                    </a:ext>
                  </a:extLst>
                </a:gridCol>
                <a:gridCol w="819920"/>
                <a:gridCol w="704416"/>
              </a:tblGrid>
              <a:tr h="1512709">
                <a:tc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4396661"/>
                  </a:ext>
                </a:extLst>
              </a:tr>
              <a:tr h="1512709"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057005"/>
                  </a:ext>
                </a:extLst>
              </a:tr>
              <a:tr h="1634992">
                <a:tc gridSpan="3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Teilgenom-</a:t>
                      </a:r>
                      <a:r>
                        <a:rPr lang="de-DE" sz="36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</a:t>
                      </a:r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 4 Punkten:</a:t>
                      </a:r>
                    </a:p>
                    <a:p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33,33% 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 </a:t>
                      </a:r>
                      <a:r>
                        <a:rPr lang="de-DE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5,6 </a:t>
                      </a:r>
                      <a:r>
                        <a:rPr lang="de-DE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Punkte</a:t>
                      </a:r>
                      <a:endParaRPr lang="de-DE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3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2799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4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 jedenfalls bei € 15 Bagatellschwelle nicht überschritten!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Kenntnis fehlt daher,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beachtlichen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„Unfall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i.S.v. § 142 Abs. 1 StGB verursacht zu haben.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16 Abs. 1 S.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Kein Vorsatz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Wegfahren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dem Touchieren des geparkten Autos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≠ §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142 Abs. 1 Nr. 2 StGB </a:t>
            </a:r>
            <a:endParaRPr lang="de-DE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Strafbarkeit 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des R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Strafbarkeit wegen unerlaubten Entfernens vom Unfallort gemäß § 142 Abs. 1 Nr.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Indem R gegenüber B behauptete, dass ein bloßer Bagatellschaden an dem geparkten Auto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vorlag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Unfall im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Straßenverkehr: +,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s.o.).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Unfallbeteiligter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§ 142 Abs. 5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alle Personen, deren Verhalten nach den Umständen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zur Verursachung des Unfalls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beigetragen haben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 lediglich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Beifahrer.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Kein Anhaltspunkt für Beeinflussen des B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beim Fahren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12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 daher ≠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Unfallbeteiligter.</a:t>
            </a:r>
          </a:p>
          <a:p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Anm.: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a.A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vertretbar.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BGH lässt bereits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ausreichen, dass ein Fahrzeuginsasse </a:t>
            </a:r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dem äußeren Anschein nach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den Unfall mitverursacht haben kann; eine tatsächliche Mitverursachung verlangt er hingegen nicht.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142 Abs. 1 Nr. 2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Anm.: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142 Abs. 1 StGB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 echtes Sonderdelikt, 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mittelbare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Täterschaft </a:t>
            </a:r>
            <a:r>
              <a:rPr lang="de-DE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i.S.d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. § 25 Abs. 1 Var. 2 StGB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= ausgeschlossen!</a:t>
            </a:r>
          </a:p>
        </p:txBody>
      </p:sp>
    </p:spTree>
    <p:extLst>
      <p:ext uri="{BB962C8B-B14F-4D97-AF65-F5344CB8AC3E}">
        <p14:creationId xmlns:p14="http://schemas.microsoft.com/office/powerpoint/2010/main" val="73375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Anstiftung zum unerlaubten Entfernen vom Unfallort gemäß §§ 142 Abs. 1 Nr. 2, 26 StGB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-, </a:t>
            </a:r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vorsätzliche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rechtswidrige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Haupttat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von B i.S.v. § 26 StGB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fehlt (s.o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.)!</a:t>
            </a:r>
          </a:p>
          <a:p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. Tatkomplex: Die Rückfahrt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Strafbarkeit des 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A. Strafbarkeit wegen fahrlässiger Tötung gemäß § 222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Indem B den O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anfuhr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Tod: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5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Kausalität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conditio</a:t>
            </a:r>
            <a:r>
              <a:rPr lang="de-DE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-sine-qua-non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-Formel: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Danach Kausalität +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Überholen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nicht hinweggedacht werden, ohne dass der Erfolg in seiner konkreten Gestalt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entfiele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Sorgfaltspflichtverletzung: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 hat entgegen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§ 5 Abs. 4 S. 2 StVO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keinen ausreichenden Sicherheitsabstand (mindestens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1,5 m bis 2 m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) zu O beim Überholen eingehalten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Objektive Vorhersehbarkeit: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dass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beim Überholen mit einem zu geringen Seitenabstand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Kollisionssituationen vorkommen, liegt nicht außerhalb der Lebenserfahrung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Objektive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Zurechenbarkeit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 problematisch: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Kausalität der Pflichtwidrigkeit / Risikoverwirklichung/Pflichtwidrigkeitszusammenhang: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a) Rechtsprechung und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hL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Der tatbestandliche Erfolg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muss also gerade auf der Fahrlässigkeit beruhen.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Daran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fehlt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es,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wenn auch rechtmäßiges Alternativverhalten den Erfolg mit an Sicherheit grenzender Wahrscheinlichkeit verursacht hätte.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838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umstritten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welcher Maßstab anzulegen ist, wenn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Zweifel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bestehen, ob das hypothetische Alternativverhalten den Erfolgseintritt verhindert hätte.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b) Nach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Risikoerhöhungslehre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soll es für die objektive Zurechnung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bereits genügen, dass durch das Verhalten des Täters eine Gefahrerhöhung eingetreten ist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 nach Sachverhalt: Der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zu geringe Seitenabstand erhöhte weder die Wahrscheinlichkeit des Unfalls noch die Schwere der Unfallfolgen. Dementsprechend wäre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auch dieser Ansicht b)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nach die objektive Zurechenbarkeit des Erfolgs zu verneinen. 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dubio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reo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ist zu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Gunsten des Täters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anzunehmen, dass ein Pflichtwidrigkeitszusammenhang – </a:t>
            </a:r>
          </a:p>
        </p:txBody>
      </p:sp>
    </p:spTree>
    <p:extLst>
      <p:ext uri="{BB962C8B-B14F-4D97-AF65-F5344CB8AC3E}">
        <p14:creationId xmlns:p14="http://schemas.microsoft.com/office/powerpoint/2010/main" val="10008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222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B. Strafbarkeit wegen Gefährdung des Straßenverkehrs gemäß § 315c Abs. 1 Nr. 1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b), Nr. 2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b) und Abs. 3 Nr.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Durch das Überholen und Anfahren 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Führen eines Fahrzeugs im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Straßenverkehr: unproblematisch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Fahruntüchtigkeit infolge geistiger oder körperlicher Mängel gemäß § 315c Abs. 1 Nr. 1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b)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StGB?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Nacht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zuvor nicht geschlafen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 infolge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der Müdigkeit völlig unkonzentriert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5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Müdigkeit = hier zur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Fahrunsicherheit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führender geistiger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Mangel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i.S.d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§ 315c Abs. 1 Nr. 1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b)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StGB!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Falsches Überholen gemäß § 315c Abs. 1 Nr. 2 </a:t>
            </a:r>
            <a:r>
              <a:rPr lang="de-DE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b)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(= „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sieben Todsünden“ 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Straßenverkehrs)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+, das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falsche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Überholen,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StVO!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hatte den erforderlichen Sicherheitsabstand zu O nicht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eingehalten, 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5 Abs. 4 S. 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StVO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Grob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verkehrswidrig: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besonders schwerer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Verstoß gegen eine Verkehrsvorschrift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Seitenabstand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von ca. 20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cm!</a:t>
            </a:r>
          </a:p>
        </p:txBody>
      </p:sp>
    </p:spTree>
    <p:extLst>
      <p:ext uri="{BB962C8B-B14F-4D97-AF65-F5344CB8AC3E}">
        <p14:creationId xmlns:p14="http://schemas.microsoft.com/office/powerpoint/2010/main" val="60396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Rücksichtslos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Rücksichtslos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wer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sich aus eigensüchtigen Gründen über seine Pflichten gegenüber anderen Verkehrsteilnehmern hinwegsetzt oder aus Gleichgültigkeit von vornherein Bedenken gegen sein Verhalten nicht aufkommen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lässt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nur wegen Übermüdung unachtsam!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≠ eigensüchtige Gründe!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rücksichtslos -!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§ 315c Abs. 1 Nr. 2 StGB muss der Täter grob verkehrswidrig </a:t>
            </a:r>
            <a:r>
              <a:rPr lang="de-DE" sz="3200" i="1" u="sng" dirty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rücksichtslos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handeln!</a:t>
            </a:r>
          </a:p>
        </p:txBody>
      </p:sp>
    </p:spTree>
    <p:extLst>
      <p:ext uri="{BB962C8B-B14F-4D97-AF65-F5344CB8AC3E}">
        <p14:creationId xmlns:p14="http://schemas.microsoft.com/office/powerpoint/2010/main" val="394084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Tatkomplex: Das Geschehen im Laden des A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Strafbarkeit des 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A. Strafbarkeit wegen versuchter Erpressung §§ 253 Abs. 1, Abs. 2 und Abs. 3, 22, 23 Abs. 1, 12 Abs. 2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Durch das Ankündigen, „Ärger zu machen“, und dadurch, dass er den Laden nicht verlassen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hatte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Vorprüfung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Vollendung –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Strafbarkeit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Versuchs: 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253 Abs.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 StGB.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1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(Der </a:t>
            </a:r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tatbestandsspezifische Gefahrzusammenhang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wäre auch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abzulehnen: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nicht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mit an Sicherheit grenzender Wahrscheinlichkeit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ausgeschlossen,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dass die Gefährdung – infolge anderer Umstände – auch ohne Fahruntüchtigkeit eingetreten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wäre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Fehlt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Kausalität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zwischen Verhalten und tatbestandsspezifischer Gefahr! </a:t>
            </a:r>
          </a:p>
          <a:p>
            <a:r>
              <a:rPr lang="de-DE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dubio</a:t>
            </a:r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de-DE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reo</a:t>
            </a:r>
            <a:endParaRPr lang="de-DE" sz="3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315c Abs. 1 Nr. 1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b), Nr. 2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b) und Abs. 3 Nr.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3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Totschlags durch Unterlassen gemäß §§ 212 Abs. 1, 13 Abs.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Durch das Nichtherbeirufen 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Notarztes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Tod: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Unterlassen: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Schwerpunkt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Vorwerfbarkeit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Nichtherbeirufen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Arztes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(Ein strafbares Tun nicht ersichtlich, weil bis zur Unfallverursachung Vorsatz fehlte.)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(Quasi-)Kausalität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wenn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erwartete Handlung nicht hinzu gedacht werden kann, ohne dass der Erfolg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mit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an Sicherheit grenzender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Wahrscheinlichkeit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entfiele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 +, ein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sofortiger Notruf des 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hätte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 Leben des O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unter den Umständen gerettet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Garantenstellung des 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Ingerenz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Vorangegangenes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pflichtwidriges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Tun: 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5 Abs. 4 S. 2 StVO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s.o.).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Aber besondere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Konstellation: </a:t>
            </a:r>
            <a:endParaRPr lang="de-DE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Pflichtwidrigkeitszusammenhange fehlt!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(s.o.)</a:t>
            </a:r>
          </a:p>
        </p:txBody>
      </p:sp>
    </p:spTree>
    <p:extLst>
      <p:ext uri="{BB962C8B-B14F-4D97-AF65-F5344CB8AC3E}">
        <p14:creationId xmlns:p14="http://schemas.microsoft.com/office/powerpoint/2010/main" val="30348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Ob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 einer solchen Konstellation eine Garantenstellung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entsteht, ist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umstritten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a) Eine Ansicht: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Strafbarkeit –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Gerade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aus der Sorgfaltswidrigkeit selbst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müsse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sich die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Gefahr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 Erfolgseintritts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entwickeln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b) BGH: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Garantenstellung +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Fahrer hat sich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verkehrswidrig verhalten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hat,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Verhalten steht in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unmittelbarem Zusammenhang mit dem Unfall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c) Eine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andere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Ansicht: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Garantenstellung +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dass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 ein Kraftfahrzeug benutzt,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bedeutet generell Eröffnung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einer besonderen Gefahrenquelle ein,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Garantenpflicht hänge gerade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nicht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komplizierten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Zurechnungsfragen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</a:p>
        </p:txBody>
      </p:sp>
    </p:spTree>
    <p:extLst>
      <p:ext uri="{BB962C8B-B14F-4D97-AF65-F5344CB8AC3E}">
        <p14:creationId xmlns:p14="http://schemas.microsoft.com/office/powerpoint/2010/main" val="217919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Streitentscheid: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Für a): Zurechenbares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Verhalten ist strafrechtlich immer auch objektiv zurechenbares Verhalten.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anders zu entscheiden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Wertungswiderspruch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Autofahren gilt zwar als typischerweise gefährlich (d. h. abstrakt gefährlich).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Aber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charakteristischerweise verzichtet das Strafrecht auf die Pönalisierung bloß abstrakt gefährlichen Verhaltens im Verkehr (mit Ausnahme des § 316 StGB für berauschende Mittel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Daher: §§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212,13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 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4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</a:t>
            </a:r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Wenn Sie zum gegenteiligen Ergebnis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kommen: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Sie müssten dann objektive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Zurechenbarkeit bejahen. </a:t>
            </a:r>
            <a:endParaRPr lang="de-DE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Sie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können sich aber im Rahmen der Schuld fragen, ob hier eine </a:t>
            </a:r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Zumutbarkeit normgemäßen Verhaltens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gegeben ist. </a:t>
            </a:r>
            <a:endParaRPr lang="de-DE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Wenn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Sie bereits die Garantenstellung bejaht haben, wäre aber wohl die Ablehnung der Zumutbarkeit normgemäßen Verhaltens eher widersprüchlich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D. Strafbarkeit wegen unterlassener Hilfeleistung gemäß § 323c Abs. 1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Aufgrund desselben Verhaltens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1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Objektiver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Unglücksfall und Nichtvornahme der Handlung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Unglücksfall + = plötzlich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eintretendes Ereignis, das erhebliche Gefahren für Menschen hervorruft oder hervorzurufen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droht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Nichtherbeirufen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Notarztes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Nichtvornahme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der Handlung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Erforderlichkeit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Hilfeleistung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war aus der ex ante - Sicht eines verständigen Beobachters zur erfolgreichen Schadensabwendung möglich und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notwendig (=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erforderlich),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um das Leben des O zu retten.</a:t>
            </a: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Zumutbarkeit: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 hätte die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Möglichkeit gehabt, anonym Hilfe zu rufen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39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Subjektiver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Tatbestand: unproblematisch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Rechtswidrigkeit und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Schuld: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323c Abs.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E. Strafbarkeit wegen unerlaubten Entfernens vom Unfallort gemäß § 142 Abs. 1 Nr. 2 StGB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Durch das Wegfahren nach dem kurzen Halt nach der Kollision mit O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Unproblematisch!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848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Konkurrenzen 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und Gesamtergebnis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1. Tatkomplex „Das Geschehen im Laden des A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Strafbarkeit des B: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240 Abs. 1, Abs. 2 und Abs. 3, 22, 23 Abs. 1, 12 Abs. 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123 Abs. 1 Var. 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Teilidentität,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Tateinheit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gemäß § 52 Abs. 1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2. Tatkomplex „Die Fahrt zur Konferenz“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Strafbarkeit des B: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B ist straflos.</a:t>
            </a: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Strafbarkeit des R: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R ist straflos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57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. Tatkomplex „Die Rückfahrt“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Strafbarkeit des B: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323c Abs. 1 StGB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142 Abs. 1 Nr. 2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Tateinheit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gemäß § 52 Abs. 1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von B im ersten und im dritten Tatkomplex verwirklichten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Delikte: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stehen jeweils in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Tatmehrheit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gemäß § 53 Abs. 1 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zueinander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84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Tatentschluss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hinsichtlich Nötigungsmittel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Gewalt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jeder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physisch wirkende Zwang zur Überwindung eines geleisteten oder erwarteten Widerstands.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 -,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 B eine Gewaltanwendung vor dem Hintergrund seiner laufenden Bewährung von vornherein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ausschloss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Durch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Ankündigung, so lange stehen zu bleiben und weiter Ärger zu machen, bis er sein Geld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bekomme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Drohung? 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Drohung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In-Aussicht-Stellen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eines künftigen Übels, auf dessen Eintritt der Drohende Einfluss hat oder zu haben vorgibt. </a:t>
            </a:r>
          </a:p>
        </p:txBody>
      </p:sp>
    </p:spTree>
    <p:extLst>
      <p:ext uri="{BB962C8B-B14F-4D97-AF65-F5344CB8AC3E}">
        <p14:creationId xmlns:p14="http://schemas.microsoft.com/office/powerpoint/2010/main" val="36830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szenetypisches Outfit, breitbeiniges Stehenbleiben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vor der Ladentheke eines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Libanesen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Neonazi-Szene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musste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auf den gebürtigen Libanesen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sehr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unangenehm gewirkt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haben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geeignet,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den Bedrohten im Sinne des Täterverlangens zu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motivieren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daher Drohung mit empfindlichem Übel +</a:t>
            </a:r>
          </a:p>
          <a:p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</a:t>
            </a:r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genommen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stellt sich hier bereits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die Frage der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Mindermeinung: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Tatbestand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des § 240 Abs. 1 StGB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ist danach </a:t>
            </a:r>
            <a:r>
              <a:rPr lang="de-DE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auf rechtlich </a:t>
            </a:r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garantierte Freiheit </a:t>
            </a:r>
            <a:r>
              <a:rPr lang="de-DE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beschränkt</a:t>
            </a:r>
            <a:endParaRPr lang="de-DE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1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Daher vertretbar: Versuch abzulehnen, weil B sich für berechtigt hielt, das Geld zurückzuverlangen (= Tatbestandsirrtum)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Nötigungserfolg: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)Vermögensverfügung, nach Literatur: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Hier: B benötigte nach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seiner Vorstellung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Mitwirkung des A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Nötigungserfolg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daher 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bb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Rechtsprechung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jedes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beliebige Verhalten des Opfers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ausreichend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 kommen beide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Ansichten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gleichen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Ergebnis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Nötigungserfolg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40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058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) Vermögensschaden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Vermögensschaden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Minderung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Geldwertes 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Vermögens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wenn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dem Geschädigten kein ausgleichendes Äquivalent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für den Verlust aufgrund der Verfügung zufließt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stellte sich jedoch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vor: sofortiger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Anspruch auf Rückzahlung des Kaufpreises gegen A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Also: Anspruch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durch das abgenötigte Verhalten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erfüllt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wäre von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diesem Anspruch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und hätte daher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keinen Nachteil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erlitten</a:t>
            </a:r>
          </a:p>
        </p:txBody>
      </p:sp>
    </p:spTree>
    <p:extLst>
      <p:ext uri="{BB962C8B-B14F-4D97-AF65-F5344CB8AC3E}">
        <p14:creationId xmlns:p14="http://schemas.microsoft.com/office/powerpoint/2010/main" val="33679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Also Tatentschluss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bezüglich eines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Vermögensschadens -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Anm.: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noch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vertretbar, einen Vermögensnachteil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anzunehmen, </a:t>
            </a:r>
          </a:p>
          <a:p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Dann und Problematik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der Befreiung von einer Verbindlichkeit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Rahmen der Absicht rechtswidriger und stoffgleicher Bereicherung zu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erörtern</a:t>
            </a: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Ergebnis: </a:t>
            </a:r>
            <a:b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§§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253 Abs. 1, Abs. 2 und Abs. 3, 22, 23 Abs.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StGB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Strafbarkeit wegen versuchter Nötigung gemäß §§ 240 Abs. 1, Abs. 2 und Abs. 3, 22, 23 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Aufgrund desselben Verhaltens 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8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. Vorprüfung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Vollendung: -, Drohung wirkte nicht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Strafbarkeit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Versuchs: §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 240 Abs. 3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StGB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II. Tatbestand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1. Tatentschluss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 stellte sich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 durch die Drohung, im Laden stehen zu bleiben und Ärger zu machen, dazu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zu bewegen,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ihm das Geld zurückzuzahlen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auf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einen </a:t>
            </a: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Nötigungserfolg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gerichtetes Handeln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Anm</a:t>
            </a:r>
            <a:r>
              <a:rPr lang="de-DE" sz="32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de-DE" sz="3200" i="1" dirty="0">
                <a:latin typeface="Arial" panose="020B0604020202020204" pitchFamily="34" charset="0"/>
                <a:cs typeface="Arial" panose="020B0604020202020204" pitchFamily="34" charset="0"/>
              </a:rPr>
              <a:t> Wenn entsprechend 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der Mindermeinung </a:t>
            </a:r>
            <a:r>
              <a:rPr lang="de-DE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Verletzung </a:t>
            </a:r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rechtlich </a:t>
            </a:r>
            <a:r>
              <a:rPr lang="de-DE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garantierter </a:t>
            </a:r>
            <a:r>
              <a:rPr lang="de-DE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Freiheit </a:t>
            </a:r>
            <a:r>
              <a:rPr lang="de-DE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erforderlich</a:t>
            </a:r>
            <a:r>
              <a:rPr lang="de-DE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Tatentschluss –</a:t>
            </a:r>
          </a:p>
        </p:txBody>
      </p:sp>
    </p:spTree>
    <p:extLst>
      <p:ext uri="{BB962C8B-B14F-4D97-AF65-F5344CB8AC3E}">
        <p14:creationId xmlns:p14="http://schemas.microsoft.com/office/powerpoint/2010/main" val="251430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 G E R M A N Y _ C L I E N T ! 1 2 8 0 6 8 0 7 . 1 < / d o c u m e n t i d >  
     < s e n d e r i d > T O E P E L F < / s e n d e r i d >  
     < s e n d e r e m a i l > F R I E D R I C H . T O E P E L @ D E N T O N S . C O M < / s e n d e r e m a i l >  
     < l a s t m o d i f i e d > 2 0 2 2 - 0 2 - 1 4 T 1 2 : 3 6 : 0 1 . 0 0 0 0 0 0 0 + 0 1 : 0 0 < / l a s t m o d i f i e d >  
     < d a t a b a s e > G E R M A N Y _ C L I E N T < / d a t a b a s e >  
 < / p r o p e r t i e s > 
</file>

<file path=customXml/itemProps1.xml><?xml version="1.0" encoding="utf-8"?>
<ds:datastoreItem xmlns:ds="http://schemas.openxmlformats.org/officeDocument/2006/customXml" ds:itemID="{BC98B4D9-8A36-4CE3-9578-53226D30CC91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1895</Words>
  <Application>Microsoft Office PowerPoint</Application>
  <PresentationFormat>Breitbild</PresentationFormat>
  <Paragraphs>319</Paragraphs>
  <Slides>39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Symbol</vt:lpstr>
      <vt:lpstr>Office Theme</vt:lpstr>
      <vt:lpstr>Klausur S 1137 Strafrecht SS 2022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Klausur S 1117 Strafrecht WS 2021 / 2022</dc:title>
  <dc:creator/>
  <cp:lastModifiedBy>Friedrich Toepel</cp:lastModifiedBy>
  <cp:revision>49</cp:revision>
  <cp:lastPrinted>1900-01-01T00:00:00Z</cp:lastPrinted>
  <dcterms:created xsi:type="dcterms:W3CDTF">1900-01-01T00:00:00Z</dcterms:created>
  <dcterms:modified xsi:type="dcterms:W3CDTF">2022-05-10T21:01:04Z</dcterms:modified>
</cp:coreProperties>
</file>