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0"/>
  </p:notesMasterIdLst>
  <p:sldIdLst>
    <p:sldId id="256" r:id="rId3"/>
    <p:sldId id="258" r:id="rId4"/>
    <p:sldId id="257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6" r:id="rId23"/>
    <p:sldId id="467" r:id="rId24"/>
    <p:sldId id="468" r:id="rId25"/>
    <p:sldId id="469" r:id="rId26"/>
    <p:sldId id="470" r:id="rId27"/>
    <p:sldId id="471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479" r:id="rId36"/>
    <p:sldId id="480" r:id="rId37"/>
    <p:sldId id="481" r:id="rId38"/>
    <p:sldId id="482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10" autoAdjust="0"/>
  </p:normalViewPr>
  <p:slideViewPr>
    <p:cSldViewPr snapToGrid="0">
      <p:cViewPr varScale="1">
        <p:scale>
          <a:sx n="112" d="100"/>
          <a:sy n="112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27D65-94C5-4999-B11C-74FF752669B1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44BCA-8E6E-4090-B557-5E6063419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8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Klausur 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1145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Strafrecht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SS 2022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Friedrich Toepel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Regelbeispiele =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zumindest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tatbestandsähnlich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Grundlage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für die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Strafzumessung: Schuld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Täters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Spiegelt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im wenigstens teilweise ausgeführten Tatentschluss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wider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 besonders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schwerer Fall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Nach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einer zweiten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Versuch eines Regelbeispiels“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unbenannter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Fall des besonders schweren Falls im Sinne von § 243 Abs. 1 S. 1 StGB.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also: Strafrahmen des § 243 StGB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Dagegen: unbenannter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Fall nur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dann,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wenn 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verwirklichte Unwert dem eines Regelbeispiels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</a:p>
        </p:txBody>
      </p:sp>
    </p:spTree>
    <p:extLst>
      <p:ext uri="{BB962C8B-B14F-4D97-AF65-F5344CB8AC3E}">
        <p14:creationId xmlns:p14="http://schemas.microsoft.com/office/powerpoint/2010/main" val="19929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c) Nach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einer dritten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Ansicht: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besonders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schwerer Fall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vor, wenn das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Regelbeispiel objektiv voll verwirklicht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Danach: Strafrahmen des § 243 StGB –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 243 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handelt es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um einen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sondern um eine Strafzumessungsregel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Versuchsregelungen sind bereits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ihrem Wortlaut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anwendbar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Andernfalls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stünden zudem vollständige, versuchte und vermeintliche Erfüllung eines Regelbeispiels vollkommen gleich.  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Also: Einbrechen -</a:t>
            </a:r>
          </a:p>
        </p:txBody>
      </p:sp>
    </p:spTree>
    <p:extLst>
      <p:ext uri="{BB962C8B-B14F-4D97-AF65-F5344CB8AC3E}">
        <p14:creationId xmlns:p14="http://schemas.microsoft.com/office/powerpoint/2010/main" val="6474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Einsteigen auch -, da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 durch die Tür und somit durch eine zum ordnungsgemäßen Eintritt bestimmte Öffnung in das Geschäft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gelangte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 wollte dies auch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Gewerbsmäßig, §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243 Abs. 1 S. 2 Nr. 3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selbst aus </a:t>
            </a:r>
            <a:r>
              <a:rPr lang="de-DE" sz="3200" i="1" u="sng" dirty="0">
                <a:latin typeface="Arial" panose="020B0604020202020204" pitchFamily="34" charset="0"/>
                <a:cs typeface="Arial" panose="020B0604020202020204" pitchFamily="34" charset="0"/>
              </a:rPr>
              <a:t>wiederholten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Diebstählen eine nicht nur vorübergehende Einnahmequelle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verschaffen wollte,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geht aus dem Sachverhalt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hervor!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bleiben 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242 Abs. 1 und 2, 22, 23 Abs. 1 StGB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Strafbarkeit des A nach § 246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kein tatbestandsausschließendes Einverständnis  mit der </a:t>
            </a:r>
            <a:r>
              <a:rPr lang="de-DE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Zueignung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45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vertretbar.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D. Strafbarkeit des A nach § 123 Abs. 1 Alt.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Betreten des Geschäfts des S und den Aufenthalt im Geschäft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kein entgegenstehender Wille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Berechtigten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tatbestandsausschließendes Einverständnis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(Versuch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A nach §§ 303 Abs. 1 und 3, 22, 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Rütteln an der Hintertür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Vorprüfung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versuchten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Sachbeschädigung: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303 Abs. 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Keine Vollendung,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A von seinem ursprünglichen Tatplan der Beschädigung der Tür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abrückte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Tatentschluss: unproblematisch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unmittelbar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zur Tatbestandsverwirklichung angesetzt, § 22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 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A sollte das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Rütteln an der Tür den Vorgang des Eintretens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einleiten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keine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wesentlichen Zwischenschritte mehr erforderlich und eine Rechtsgutsverletzung stand unmittelbar bevor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24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vertretbar)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Rechtswidrigkeit und Schuld +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Rücktritt gemäß § 24 Abs. 1 S. 1 Alt. 1 StGB?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A die Tür nicht beschädigte, nachdem er erkannte, dass die Tür nicht verschlossen war.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Kein Fehlschlag des Versuchs?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wenn der Taterfolg aus Sicht des Täters mit den bereits eingesetzten oder zur Hand liegenden Mitteln nicht mehr erreicht werden kann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A hatte ein eigentliches, außertatbestandliches Handlungsziel (in das Gebäude zu gelangen) bereits erreicht,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 das ein Fehlschlag?</a:t>
            </a:r>
          </a:p>
        </p:txBody>
      </p:sp>
    </p:spTree>
    <p:extLst>
      <p:ext uri="{BB962C8B-B14F-4D97-AF65-F5344CB8AC3E}">
        <p14:creationId xmlns:p14="http://schemas.microsoft.com/office/powerpoint/2010/main" val="30039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Teilweise: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abgelehnt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Verzicht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 einen vom Täter von vornherein gar nicht angestrebten Erfolg dürfe nicht honoriert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BGH: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ist 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Fällen der außertatbestandsmäßigen Zielerreichung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 StGB ermöglicht den Rücktritt durch Aufgabe weiterer Tatausführung oder Verhinderung der Vollendung.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im Sinne von § 24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die Tat im sachlich-rechtlichen Sinne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den gesetzlichen Straftatbeständen umschriebene tatbestandsmäßige Handlung und der tatbestandsmäßige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Erfolg</a:t>
            </a:r>
          </a:p>
        </p:txBody>
      </p:sp>
    </p:spTree>
    <p:extLst>
      <p:ext uri="{BB962C8B-B14F-4D97-AF65-F5344CB8AC3E}">
        <p14:creationId xmlns:p14="http://schemas.microsoft.com/office/powerpoint/2010/main" val="40385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dient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überdies dem Opferschutz, wenn der Täter durch bloßes Ablassen Straflosigkeit erlangen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Kein Fehlschlag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Hier: Unbeendeter Versuch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Freiwillige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Aufgabe der weiteren Tatausführung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freiem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Entschluss auf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weitere Tatbestandsverwirklichung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verzichtet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Strafbefreiend zurückgetreten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303 Abs. 1 und 3, 22, 23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vertretbar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der außertatbestandsmäßigen Zielerreichung kann auch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beider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Abgrenzung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zwischen beendetem und unbeendetem Versuch oder beim Prüfungspunkt „Freiwilligkeit“ erörtert werden.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15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: Die Fluchtfahrt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des A gemäß §§ 252, 22, 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(nach seiner Vorstellung bei einem Diebstahl entdeckt) auf der Flucht X mitschleifte und ihm gegenüber äußerte „Lass los, sonst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geb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ich Vollgas und fahr Dich platt“, um mit den Smartphones entkommen zu können.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Keine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vollendeter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räuberischer Diebstahl setzt </a:t>
            </a:r>
            <a:r>
              <a:rPr lang="de-DE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vollendeten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Diebstahl als Vortat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voraus!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lediglich untauglicher Diebstahlsversuch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Unterschlagung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kommt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nicht als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Vortat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Betracht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Daher:  vollendeter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räuberischer Diebstahl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8060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(untauglicher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 Versuch eines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räuberischen,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weil A sich vorstellte, bei einem Diebstahl betroffen worden zu sein.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Die Strafbarkeit des (untauglichen) Versuchs folgt aus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23 Abs. 1 Alt. 1, Abs. 3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Tatvorsatz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 müsste Vorsatz hinsichtlich aller objektiven Tatbestandsmerkmale aufgewiesen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„Bei einem Diebstahl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ging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davon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aus, bei seinem Tun bemerkt worden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Idee, dass ihm eine „Falle“ gestellt wurde, kam er jedoch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Also: Er hatte die Vorstellung, es liege kein Einverständnis vor</a:t>
            </a:r>
          </a:p>
        </p:txBody>
      </p:sp>
    </p:spTree>
    <p:extLst>
      <p:ext uri="{BB962C8B-B14F-4D97-AF65-F5344CB8AC3E}">
        <p14:creationId xmlns:p14="http://schemas.microsoft.com/office/powerpoint/2010/main" val="11339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44473"/>
              </p:ext>
            </p:extLst>
          </p:nvPr>
        </p:nvGraphicFramePr>
        <p:xfrm>
          <a:off x="1215655" y="1098795"/>
          <a:ext cx="9760689" cy="476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:a16="http://schemas.microsoft.com/office/drawing/2014/main" xmlns="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:a16="http://schemas.microsoft.com/office/drawing/2014/main" xmlns="" val="2812045542"/>
                    </a:ext>
                  </a:extLst>
                </a:gridCol>
                <a:gridCol w="716851">
                  <a:extLst>
                    <a:ext uri="{9D8B030D-6E8A-4147-A177-3AD203B41FA5}">
                      <a16:colId xmlns:a16="http://schemas.microsoft.com/office/drawing/2014/main" xmlns="" val="4045149356"/>
                    </a:ext>
                  </a:extLst>
                </a:gridCol>
                <a:gridCol w="1191873">
                  <a:extLst>
                    <a:ext uri="{9D8B030D-6E8A-4147-A177-3AD203B41FA5}">
                      <a16:colId xmlns:a16="http://schemas.microsoft.com/office/drawing/2014/main" xmlns="" val="2153859496"/>
                    </a:ext>
                  </a:extLst>
                </a:gridCol>
                <a:gridCol w="1191873">
                  <a:extLst>
                    <a:ext uri="{9D8B030D-6E8A-4147-A177-3AD203B41FA5}">
                      <a16:colId xmlns:a16="http://schemas.microsoft.com/office/drawing/2014/main" xmlns="" val="2778151887"/>
                    </a:ext>
                  </a:extLst>
                </a:gridCol>
                <a:gridCol w="1038975">
                  <a:extLst>
                    <a:ext uri="{9D8B030D-6E8A-4147-A177-3AD203B41FA5}">
                      <a16:colId xmlns:a16="http://schemas.microsoft.com/office/drawing/2014/main" xmlns="" val="2978355605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xmlns="" val="1994264749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xmlns="" val="1243966158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xmlns="" val="698122017"/>
                    </a:ext>
                  </a:extLst>
                </a:gridCol>
                <a:gridCol w="819920"/>
                <a:gridCol w="704416"/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37,23%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4,9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Bei“ einem Diebstahl ist zudem nur betroffen, wer die Wegnahme zwar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vollendet, aber noch nicht beendet hat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Vorstellung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Einstecken der Smartphones in den Rucksack zwar vollendet, aber noch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beendet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mit dem Verlassen des Gebäudes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Dachfenster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durch das Verstauen der Smartphones im Kofferraum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seines Fahrzeugs war die Wegnahme nach der Vorstellung des A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beendigt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bemerkte im Gebäude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Polizisten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ging davon aus,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entdeckt worden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seiner Sicht noch keinen „gesicherten“ Gewahrsam erlangt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Flucht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 dem Fahrzeug konnte aus Sicht des A ebenfalls nicht zur Erlangung gesicherten Gewahrsams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 bemerkte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Verfolgung durch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Polizeibeamte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Beendigung = erst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dann anzunehmen, wenn der Täter bereits gesicherten Gewahrsam an der Beute erlangt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„Auf frischer Tat betroffen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wenn der Täter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Tatortnähe und spätestens alsbald nach Tatausführung wahrgenommen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Vorstellung: noch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am Tatort und vor dem Verbringen der Smartphones in das Versteck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entdeckt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Kandidaten könnten wiederum erörtern, ob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Beobachtung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des Geschäfts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 auswirkt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Aber: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Betroffensein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liegt nach überzeugender Auffassung auch vor, wenn der Täter bereits vor Vollendung der Vortat bemerkt worden ist.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Qualifiziertes Nötigungsmittel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„Mitschleifen“ des X und den Ausspruch „Lass los, sonst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geb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ich Vollgas und fahr Dich platt“ gegenüber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Mitziehen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Gewalt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A hierdurch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wirkenden Zwang auf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ausübte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Ausspruch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X ggf. „platt zu fahren“,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Drohung mit einer gegenwärtigen Gefahr für Leib oder Leben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Zeitliches Verhältnis von Nötigungsmitteln und dem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Betroffensein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auf frischer Tat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seit dem Einstecken der Smartphones 30 Minuten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verstrichen? räumliche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Entfernung von 35 km vom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Tatort?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Umstritten: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Eine Ansicht: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Begrenzung des Tatbestandes des § 252 StGB, dass auch die Nötigungshandlung noch bei „frischer Tat“ erfolgen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müsse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Gesetz den räuberischen Diebstahl dem Raub gleichstelle, bedürfe es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eines engen räumlich-zeitlichen Zusammenhangs „der ‚räuberischen‘ Nötigungshandlung mit dem zuvor begangenen Diebstahl“.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Erfordernis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einer Gleichzeitigkeit von Nötigungshandlung und Tatfrische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Danach hier: kein ausreichender zeitlich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räulicher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Zusammenhang mit der Vortat</a:t>
            </a: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andere Auffassung: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genüge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wenn die Nötigungshandlung Folge des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Betroffenseins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gegeben, wenn das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Nötigungsmittel im Rahmen der so genannten Nacheile angewendet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werde, also während der sich unmittelbar an das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Betroffensein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auf frischer Tat anschließenden Verfolgung.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danach: ausreichender Zusammenhang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vertretbar.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Besitzerhaltungsabsicht +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Ansetzen zur Tatbestandsverwirklichung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Rechtswidrigkeit,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Kein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Zwischenergebnis: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versuchter räuberischer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Diebstahls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Strafbarkeit des A nach §§ 252, 250 Abs. 2 Nr. 1 Alt. 2 und Nr. 3 Buchst. a StGB, 22, 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 X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Fahrzeug losließ, hierbei ins Stolpern geriet und in der Folge eine dauerhafte Versteifung der linken Hand erlitt.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Vorprüfung: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keine Vollendung; Strafbarkeit des Versuchs (Verbrechen)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in Bezug auf § 250 Abs. 2 Nr. 1 Alt.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Gefährliche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Werkzeuge i.S.v. § 250 Abs. 2 Nr. 1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sämtliche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Tatmittel, die nach ihrer allgemeinen Beschaffenheit und nach der Art ihrer Benutzung im konkreten Fall geeignet sind, erhebliche Verletzungen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zuzufügen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Anders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als bei § 250 Abs. 1 Nr. 1a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StGB!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wo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des Werkzeuges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genügt: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ist die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konkrete Verwendung des Gegenstandes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maßgeblich.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Rückwärtsfahren war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dazu geeignet, erhebliche Verletzungen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hervorzurufen</a:t>
            </a:r>
          </a:p>
        </p:txBody>
      </p:sp>
    </p:spTree>
    <p:extLst>
      <p:ext uri="{BB962C8B-B14F-4D97-AF65-F5344CB8AC3E}">
        <p14:creationId xmlns:p14="http://schemas.microsoft.com/office/powerpoint/2010/main" val="19327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Gefährlichkeit des Mitschleifens und der Verstärkung des Gewalt- und des Drohungseinsatzes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war sich A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bewusst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Körperverletzungsvorsatz nicht erforderlich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250 Abs. 1 Nr. 1 Buchst. a StGB tritt hinter der schwereren Begehungsform des § 250 Abs. 2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zurück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in Bezug auf § 250 Abs. 2 Nr. 3 Buchst. a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 hinsichtlich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einer schweren körperlichen Misshandlung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rechnete jedoch nicht mit Verletzungen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X!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37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Strafbarkeit des A nach §§ 253 255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kein Vermögensnachteil!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bereits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die vollendete Unterschlagung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eingetreten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weiterer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Vermögensschaden liegt auch nicht in der Verfestigung des Schadens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vertretbar.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A nach § 113 Abs. 1 und Abs. 2 S. 2 Nr. 1 Alt. 2, Nr. 2 Alt.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dieselbe Handlung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Taugliches Tatopfer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X = Polizeibeamter / Vollstreckungsbeamter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86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Vornahme einer Vollstreckungshandlung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Vollstreckungshandlung = gezielte hoheitliche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Maßnahme zur Regelung eines konkreten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Einzelfalls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+, Anhalten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Fahrzeugs zum Zwecke der Festnahme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Tathandlung: Widerstand leisten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aktive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Vorgehensweise voraus,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Gewalt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verbunden: muss eine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körperliche Zwangswirkung für den Vollstreckenden zur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Folge haben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+, Mitschleifen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X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Androhung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X „platt zu fahren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“:  zudem tatbestandsmäßige Drohung</a:t>
            </a:r>
          </a:p>
        </p:txBody>
      </p:sp>
    </p:spTree>
    <p:extLst>
      <p:ext uri="{BB962C8B-B14F-4D97-AF65-F5344CB8AC3E}">
        <p14:creationId xmlns:p14="http://schemas.microsoft.com/office/powerpoint/2010/main" val="10031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Aufgabe 1: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Prüfen Sie gutachterlich, wie sich A nach dem StGB strafbar gemacht hat.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Erster Tatkomplex: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Das Geschehen im Elektronikfachgeschäft des 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des A gemäß §§ 242 Abs. 1, 243 Abs. 1 S. 2 Nr.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nach dem Rütteln durch die nicht verschlossene Hintertür in das Elektronikfachgeschäft des S gelangt war und dort 20 Smartphones in einem Wert von 20.000 € in dem von ihm eigens zu diesem Zweck mitgebrachten Rucksack verstaute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Widerstand hatte das Ziel,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Durchführung der Vollstreckungshandlung zu verhindern oder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erschweren:</a:t>
            </a: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wollte mit dem Mitschleifen 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 der Drohung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seiner Festnahme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entgehen</a:t>
            </a: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 Bedingung 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Diensthandlung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Beamten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rechtmäßig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im Sinne des § 113 Abs. 3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hM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strenger verwaltungsrechtlicher, sondern ein strafrechtlicher Rechtmäßigkeitsbegriff, dessen Voraussetzungen hier gewahrt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sind)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7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Regelbeispiele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gefährlichen Werkzeugs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erforderlich, dass der Einsatz von vornherein geplant war; </a:t>
            </a: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genügt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tatsächliche Verwendung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hic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Fahrzeug = gefährliches Werkzeug</a:t>
            </a: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verwendete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zum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Mitschleifen des X,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erhebliche Gefahren für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diesen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Gefahr schwerer Gesundheitsschädigung durch Gewalttätigkeit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Gefahr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§ 225 Abs. 3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gemeint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konkrete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Gefahr zumindest bedingt vorsätzlich herbeigeführt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-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75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VII. Ergebnis: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§ 113 Abs. 1 und Abs. 2 S. 2 Nr. 1 Alt. 2 StGB + </a:t>
            </a: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 Strafbarkeit des A nach § 114 Abs. 1 und Abs. 2 i. V. m. § 113 Abs. 2 S. 2 Nr. 1 Alt. 2 (tätlicher Angriff)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darüber hinaus ein tätlicher Angriff?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tätlicher Angriff = jede auf den Körper eines Vollstreckungsbeamten abzielende Einwirkung, unabhängig von ihrem Erfolg oder davon, ob sie gegen die Vollstreckungstätigkeit gerichtet ist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Es muss weder zu einer körperlichen Verletzung kommen noch braucht eine solche gewollt zu sein!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tätlichen Angriff gut vertretbar abzulehnen mit dem Argument, dass ein solcher Angriff zumindest einen Körperverletzungsvorsatz voraussetzt</a:t>
            </a:r>
          </a:p>
        </p:txBody>
      </p:sp>
    </p:spTree>
    <p:extLst>
      <p:ext uri="{BB962C8B-B14F-4D97-AF65-F5344CB8AC3E}">
        <p14:creationId xmlns:p14="http://schemas.microsoft.com/office/powerpoint/2010/main" val="26486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A nach § 240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240 StGB im Wege der Spezialität hinter § 113 StGB zurück,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A nach § 241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tritt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hinter § 113 StGB zurück.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A nach § 315b Abs. 1 Nr. 3 und Abs. 3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i.V.m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§ 315 Abs. 3 Nr. 1 Buchst. b Alt. 2 und Nr. 2 Alt.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Mitschleifen und das hierdurch verursachte Stolpern des X  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Ebenso gefährlicher Eingriff: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Sicherheit des Straßenverkehrs bewusst gefährdender Einsatz des Fahrzeugs (sog. Pervertierung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Darüber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Rspr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 teilweise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Schädigungsvorsatz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A handelt ohne Schädigungsvorsatz! </a:t>
            </a: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Also:  § 315b StGB -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Strafbarkeit des A nach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229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Mitschleifen und das dadurch verursachte Stolpern des X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Mitschleifen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eines Menschen mit einem Fahrzeug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verkehrs-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damit objektiv pflichtwidriges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Verhalten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 vorhersehbar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 vermeidbar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 Dazwischentreten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den Schutzzweckzusammenhang entfallen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lässt</a:t>
            </a:r>
          </a:p>
        </p:txBody>
      </p:sp>
    </p:spTree>
    <p:extLst>
      <p:ext uri="{BB962C8B-B14F-4D97-AF65-F5344CB8AC3E}">
        <p14:creationId xmlns:p14="http://schemas.microsoft.com/office/powerpoint/2010/main" val="16594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(in der Schuld erwähnen:  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subjektiv sorgfaltswidrig, vorhersehbar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vermeidbar)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Strafantrag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229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Duzen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“§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185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Sachverhalt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nicht eindeutig zu entnehmen, dass A dem X dessen sittlichen, sozialen oder personalen Geltungswert abgesprochen hat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275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Konkurrenzen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242 Abs. 1, 22, 23 Abs. 1, Abs. 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StGB;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246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Tateinheit.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252, 250 Abs. 2 Nr. 1 Alt. 2, 22, 23 Abs. 1, Abs. 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StGB, verdrängen 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versuchten Diebstahl im Wege der Gesetzeskonkurrenz, nicht aber die vollendete Unterschlagung (also bei versuchtem Diebstahl und vollendeter Unterschlagung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keine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Subsidiarität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iSd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§ 246 Abs. 1 StGB a. E.;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BGHSt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14, 38er Konstellation, da gleichzeitiges, also nicht wiederholtes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Zueignen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vorliegt!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113 Abs. 1, Abs. 2 S. 1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§§ 114 Abs. 1, 2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i.V.m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113 Abs. 2 S. 1 Nr. 1 StGB in Tateinheit.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§ 229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versuchten schweren räuberischen Diebstahl in Tateinheit gemäß § 52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Aufgabe 2: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Muss der Haftrichter die Mutter des A vom Vollzug der Untersuchungshaft in Kenntnis setzen?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Benachrichtigungspflicht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 § 114c Abs. 2 S. 1 StPO folgt aus Art. 104 Abs. 4 GG und ist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zwingend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Allgemeinheit davor schützen, dass Staatsbürger ohne Kenntnis unabhängiger Dritter aus der Öffentlichkeit verschwinden und dient darüber hinaus dem Schutz des Beschuldigten.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Nicht: Möglichkeit auf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Antrag des Verhafteten die Benachrichtigung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unterlassen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steht Betroffenen nämlich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frei, bei der Wahl der Person seines Vertrauens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Anwalt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oder eine sonst zur Verschwiegenheit verpflichtete Person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benennen!</a:t>
            </a:r>
          </a:p>
          <a:p>
            <a:r>
              <a:rPr lang="de-DE" sz="3200" b="1" i="1" u="sng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a. A. vertretbar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8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 des § 242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Fremde bewegliche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Sachen =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Smartphones unproblematisch 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Wegnahme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fremden und die Begründung neuen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Ursprünglicher Gewahrsam des S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Ladengeschäft des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damit in seinem räumlichen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Machtbereich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Verkehrsanschauung: Inhaber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eines solchen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Machtbereich hat  generellen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Gewahrsamswillen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Keine gegenteiligen Anhaltspunkte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insbesondere nicht Aufgabe durch Offenlassen der Hintertür </a:t>
            </a:r>
          </a:p>
        </p:txBody>
      </p:sp>
    </p:spTree>
    <p:extLst>
      <p:ext uri="{BB962C8B-B14F-4D97-AF65-F5344CB8AC3E}">
        <p14:creationId xmlns:p14="http://schemas.microsoft.com/office/powerpoint/2010/main" val="1860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Zeitpunkt des Gewahrsamswechsels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innerhalb der fremden Herrschaftssphäre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gibt 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eigenständige Gewahrsamsbereiche anderer Personen (sog.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Gewahrsamsenklaven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kleinen, leicht zu verbergenden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Sachen: neuer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Gewahrsam begründet, wenn das jeweilige Tatobjekt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„höchstpersönliche Sphäre“ und damit in einen „Tabubereich“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eingebracht wird 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Apprehensionstheorie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Smartphones, die A in einem Rucksack unterbringen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konnte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leicht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transportable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Gegenstände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Apprehensionstheorie anwendbar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Beobachtung durch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die Polizei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verhindert den Gewahrsamsübergang nicht</a:t>
            </a:r>
          </a:p>
        </p:txBody>
      </p:sp>
    </p:spTree>
    <p:extLst>
      <p:ext uri="{BB962C8B-B14F-4D97-AF65-F5344CB8AC3E}">
        <p14:creationId xmlns:p14="http://schemas.microsoft.com/office/powerpoint/2010/main" val="36207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Kandidaten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können sich wegen des tatbestandsausschließenden Einverständnisses des S (siehe sogleich) zu den Gewahrsamsverhältnissen kürzer fassen.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Tatbestandsausschließendes Einverständnis des 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ist mit dem Einstecken der Smartphones einverstanden, weil es beim Verlassen des Geschäfts nach der Vorstellung des S „wieder rückgängig“ gemacht werden sollte. (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Diebesfalle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Zwischenergebnis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Rütteln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i. V. m. dem Verstauen von 20 Smartphones in einem Rucksack gemäß §§ 242 Abs. 1, 243 Abs. 1 S. 2 Nr. 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-wegen Einverständnis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Strafbarkeit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des A gemäß §§ 242 Abs. 1 und 2, 22, 23 Abs. 1, 243 Abs. 1 S. 2 Nr.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dieselbe Handlung 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Vorprüfung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 - wegen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tatbestandsausschließenden Einverständnisses des 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untauglichen Versuchs: § 242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 und Zueignungsabsicht: unproblematisch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14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Ansetzen zur Tatbestandsverwirklichung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nach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hM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wenn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Täter subjektiv die Schwelle zum „Jetzt geht‘s los“ überschreitet und objektiv eine Rechtsgutsgefährdung oder -verletzung unmittelbar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bevorsteht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+, 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 alle für eine Vollendung der Tat erforderlichen Schritte bereits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vorgenommen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IV.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Regelbeispiel gemäß § 243 Abs. 1 S. 2 Nr. 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Gebäude (bzw. einen Geschäftsraum)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eingebrochen?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Einbrechen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ist das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gewaltsame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Öffnen einer dem Zutritt entgegenstehenden Umschließung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-, Tür nicht verschlossen</a:t>
            </a:r>
          </a:p>
        </p:txBody>
      </p:sp>
    </p:spTree>
    <p:extLst>
      <p:ext uri="{BB962C8B-B14F-4D97-AF65-F5344CB8AC3E}">
        <p14:creationId xmlns:p14="http://schemas.microsoft.com/office/powerpoint/2010/main" val="1037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Regelbeispiel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§ 243 Abs. 1 S. 2 Nr. 1 StGB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vollendet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verwirklicht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hat durch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Rütteln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 der Tür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versucht, dieses Regelbeispiel durch Einbrechen zu verwirklichen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3. Strafrahmen bei versuchtem Regelbeispiel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Versuch eines Regelbeispiels“ bei versuchtem Diebstahl genügt, um die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Indizwirkung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des Regelbeispiels eintreten zu lassen, ist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umstritten: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Nach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Ansicht: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zur Verwirklichung 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Regelbeispiels reicht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um die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Indizwirkung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eintreten zu lassen.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1294</Words>
  <Application>Microsoft Office PowerPoint</Application>
  <PresentationFormat>Breitbild</PresentationFormat>
  <Paragraphs>311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Office Theme</vt:lpstr>
      <vt:lpstr>Klausur S 1145 Strafrecht SS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1117 Strafrecht WS 2021 / 2022</dc:title>
  <dc:creator/>
  <cp:lastModifiedBy>Friedrich Toepel</cp:lastModifiedBy>
  <cp:revision>89</cp:revision>
  <cp:lastPrinted>1900-01-01T00:00:00Z</cp:lastPrinted>
  <dcterms:created xsi:type="dcterms:W3CDTF">1900-01-01T00:00:00Z</dcterms:created>
  <dcterms:modified xsi:type="dcterms:W3CDTF">2022-06-07T14:14:44Z</dcterms:modified>
</cp:coreProperties>
</file>