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3"/>
  </p:notesMasterIdLst>
  <p:sldIdLst>
    <p:sldId id="256" r:id="rId3"/>
    <p:sldId id="258" r:id="rId4"/>
    <p:sldId id="257"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28" r:id="rId27"/>
    <p:sldId id="390" r:id="rId28"/>
    <p:sldId id="392" r:id="rId29"/>
    <p:sldId id="329" r:id="rId30"/>
    <p:sldId id="393" r:id="rId31"/>
    <p:sldId id="394" r:id="rId32"/>
    <p:sldId id="395" r:id="rId33"/>
    <p:sldId id="396" r:id="rId34"/>
    <p:sldId id="397" r:id="rId35"/>
    <p:sldId id="398" r:id="rId36"/>
    <p:sldId id="399" r:id="rId37"/>
    <p:sldId id="400" r:id="rId38"/>
    <p:sldId id="401" r:id="rId39"/>
    <p:sldId id="402" r:id="rId40"/>
    <p:sldId id="403" r:id="rId41"/>
    <p:sldId id="404" r:id="rId42"/>
    <p:sldId id="405" r:id="rId43"/>
    <p:sldId id="259" r:id="rId44"/>
    <p:sldId id="406" r:id="rId45"/>
    <p:sldId id="407" r:id="rId46"/>
    <p:sldId id="408" r:id="rId47"/>
    <p:sldId id="409" r:id="rId48"/>
    <p:sldId id="410" r:id="rId49"/>
    <p:sldId id="411" r:id="rId50"/>
    <p:sldId id="413" r:id="rId51"/>
    <p:sldId id="412" r:id="rId5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2022D8-E5F2-4DB0-BDC3-28BB6BAD1F24}" v="105" dt="2024-06-11T20:13:26.8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59" autoAdjust="0"/>
  </p:normalViewPr>
  <p:slideViewPr>
    <p:cSldViewPr snapToGrid="0">
      <p:cViewPr varScale="1">
        <p:scale>
          <a:sx n="57" d="100"/>
          <a:sy n="57" d="100"/>
        </p:scale>
        <p:origin x="10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microsoft.com/office/2016/11/relationships/changesInfo" Target="changesInfos/changesInfo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microsoft.com/office/2015/10/relationships/revisionInfo" Target="revisionInfo.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epel, Friedrich" userId="5dc3ac7e-7acf-48f5-b2e3-64ccfa4b8754" providerId="ADAL" clId="{082022D8-E5F2-4DB0-BDC3-28BB6BAD1F24}"/>
    <pc:docChg chg="undo redo custSel addSld delSld modSld">
      <pc:chgData name="Toepel, Friedrich" userId="5dc3ac7e-7acf-48f5-b2e3-64ccfa4b8754" providerId="ADAL" clId="{082022D8-E5F2-4DB0-BDC3-28BB6BAD1F24}" dt="2024-06-11T20:13:26.837" v="1065" actId="6549"/>
      <pc:docMkLst>
        <pc:docMk/>
      </pc:docMkLst>
      <pc:sldChg chg="modSp mod">
        <pc:chgData name="Toepel, Friedrich" userId="5dc3ac7e-7acf-48f5-b2e3-64ccfa4b8754" providerId="ADAL" clId="{082022D8-E5F2-4DB0-BDC3-28BB6BAD1F24}" dt="2024-06-10T22:27:56.753" v="0" actId="20577"/>
        <pc:sldMkLst>
          <pc:docMk/>
          <pc:sldMk cId="3116851891" sldId="256"/>
        </pc:sldMkLst>
        <pc:spChg chg="mod">
          <ac:chgData name="Toepel, Friedrich" userId="5dc3ac7e-7acf-48f5-b2e3-64ccfa4b8754" providerId="ADAL" clId="{082022D8-E5F2-4DB0-BDC3-28BB6BAD1F24}" dt="2024-06-10T22:27:56.753" v="0" actId="20577"/>
          <ac:spMkLst>
            <pc:docMk/>
            <pc:sldMk cId="3116851891" sldId="256"/>
            <ac:spMk id="2" creationId="{00000000-0000-0000-0000-000000000000}"/>
          </ac:spMkLst>
        </pc:spChg>
      </pc:sldChg>
      <pc:sldChg chg="modSp modAnim">
        <pc:chgData name="Toepel, Friedrich" userId="5dc3ac7e-7acf-48f5-b2e3-64ccfa4b8754" providerId="ADAL" clId="{082022D8-E5F2-4DB0-BDC3-28BB6BAD1F24}" dt="2024-06-10T22:32:52.632" v="37" actId="6549"/>
        <pc:sldMkLst>
          <pc:docMk/>
          <pc:sldMk cId="2322120680" sldId="257"/>
        </pc:sldMkLst>
        <pc:spChg chg="mod">
          <ac:chgData name="Toepel, Friedrich" userId="5dc3ac7e-7acf-48f5-b2e3-64ccfa4b8754" providerId="ADAL" clId="{082022D8-E5F2-4DB0-BDC3-28BB6BAD1F24}" dt="2024-06-10T22:32:52.632" v="37" actId="6549"/>
          <ac:spMkLst>
            <pc:docMk/>
            <pc:sldMk cId="2322120680" sldId="257"/>
            <ac:spMk id="3" creationId="{00000000-0000-0000-0000-000000000000}"/>
          </ac:spMkLst>
        </pc:spChg>
      </pc:sldChg>
      <pc:sldChg chg="modSp mod">
        <pc:chgData name="Toepel, Friedrich" userId="5dc3ac7e-7acf-48f5-b2e3-64ccfa4b8754" providerId="ADAL" clId="{082022D8-E5F2-4DB0-BDC3-28BB6BAD1F24}" dt="2024-06-10T22:30:15.959" v="22" actId="20577"/>
        <pc:sldMkLst>
          <pc:docMk/>
          <pc:sldMk cId="925412016" sldId="258"/>
        </pc:sldMkLst>
        <pc:graphicFrameChg chg="modGraphic">
          <ac:chgData name="Toepel, Friedrich" userId="5dc3ac7e-7acf-48f5-b2e3-64ccfa4b8754" providerId="ADAL" clId="{082022D8-E5F2-4DB0-BDC3-28BB6BAD1F24}" dt="2024-06-10T22:30:15.959" v="22" actId="20577"/>
          <ac:graphicFrameMkLst>
            <pc:docMk/>
            <pc:sldMk cId="925412016" sldId="258"/>
            <ac:graphicFrameMk id="3" creationId="{B722BFB6-5C42-4F9D-8CC7-4746F6385AAA}"/>
          </ac:graphicFrameMkLst>
        </pc:graphicFrameChg>
      </pc:sldChg>
      <pc:sldChg chg="modSp mod modAnim">
        <pc:chgData name="Toepel, Friedrich" userId="5dc3ac7e-7acf-48f5-b2e3-64ccfa4b8754" providerId="ADAL" clId="{082022D8-E5F2-4DB0-BDC3-28BB6BAD1F24}" dt="2024-06-11T20:13:26.837" v="1065" actId="6549"/>
        <pc:sldMkLst>
          <pc:docMk/>
          <pc:sldMk cId="3222698950" sldId="259"/>
        </pc:sldMkLst>
        <pc:spChg chg="mod">
          <ac:chgData name="Toepel, Friedrich" userId="5dc3ac7e-7acf-48f5-b2e3-64ccfa4b8754" providerId="ADAL" clId="{082022D8-E5F2-4DB0-BDC3-28BB6BAD1F24}" dt="2024-06-11T20:13:26.837" v="1065" actId="6549"/>
          <ac:spMkLst>
            <pc:docMk/>
            <pc:sldMk cId="3222698950" sldId="259"/>
            <ac:spMk id="3" creationId="{00000000-0000-0000-0000-000000000000}"/>
          </ac:spMkLst>
        </pc:spChg>
      </pc:sldChg>
      <pc:sldChg chg="del">
        <pc:chgData name="Toepel, Friedrich" userId="5dc3ac7e-7acf-48f5-b2e3-64ccfa4b8754" providerId="ADAL" clId="{082022D8-E5F2-4DB0-BDC3-28BB6BAD1F24}" dt="2024-06-11T20:12:36.445" v="1029" actId="47"/>
        <pc:sldMkLst>
          <pc:docMk/>
          <pc:sldMk cId="3715835345" sldId="260"/>
        </pc:sldMkLst>
      </pc:sldChg>
      <pc:sldChg chg="del">
        <pc:chgData name="Toepel, Friedrich" userId="5dc3ac7e-7acf-48f5-b2e3-64ccfa4b8754" providerId="ADAL" clId="{082022D8-E5F2-4DB0-BDC3-28BB6BAD1F24}" dt="2024-06-11T20:12:47.834" v="1046" actId="47"/>
        <pc:sldMkLst>
          <pc:docMk/>
          <pc:sldMk cId="1585994604" sldId="261"/>
        </pc:sldMkLst>
      </pc:sldChg>
      <pc:sldChg chg="del">
        <pc:chgData name="Toepel, Friedrich" userId="5dc3ac7e-7acf-48f5-b2e3-64ccfa4b8754" providerId="ADAL" clId="{082022D8-E5F2-4DB0-BDC3-28BB6BAD1F24}" dt="2024-06-11T20:12:46.977" v="1042" actId="47"/>
        <pc:sldMkLst>
          <pc:docMk/>
          <pc:sldMk cId="2861910982" sldId="262"/>
        </pc:sldMkLst>
      </pc:sldChg>
      <pc:sldChg chg="del">
        <pc:chgData name="Toepel, Friedrich" userId="5dc3ac7e-7acf-48f5-b2e3-64ccfa4b8754" providerId="ADAL" clId="{082022D8-E5F2-4DB0-BDC3-28BB6BAD1F24}" dt="2024-06-11T20:12:35.170" v="1025" actId="47"/>
        <pc:sldMkLst>
          <pc:docMk/>
          <pc:sldMk cId="2676972237" sldId="332"/>
        </pc:sldMkLst>
      </pc:sldChg>
      <pc:sldChg chg="del">
        <pc:chgData name="Toepel, Friedrich" userId="5dc3ac7e-7acf-48f5-b2e3-64ccfa4b8754" providerId="ADAL" clId="{082022D8-E5F2-4DB0-BDC3-28BB6BAD1F24}" dt="2024-06-11T20:12:35.803" v="1026" actId="47"/>
        <pc:sldMkLst>
          <pc:docMk/>
          <pc:sldMk cId="16643455" sldId="333"/>
        </pc:sldMkLst>
      </pc:sldChg>
      <pc:sldChg chg="del">
        <pc:chgData name="Toepel, Friedrich" userId="5dc3ac7e-7acf-48f5-b2e3-64ccfa4b8754" providerId="ADAL" clId="{082022D8-E5F2-4DB0-BDC3-28BB6BAD1F24}" dt="2024-06-11T20:12:36.038" v="1027" actId="47"/>
        <pc:sldMkLst>
          <pc:docMk/>
          <pc:sldMk cId="2546893482" sldId="334"/>
        </pc:sldMkLst>
      </pc:sldChg>
      <pc:sldChg chg="del">
        <pc:chgData name="Toepel, Friedrich" userId="5dc3ac7e-7acf-48f5-b2e3-64ccfa4b8754" providerId="ADAL" clId="{082022D8-E5F2-4DB0-BDC3-28BB6BAD1F24}" dt="2024-06-11T20:12:36.248" v="1028" actId="47"/>
        <pc:sldMkLst>
          <pc:docMk/>
          <pc:sldMk cId="2004413583" sldId="335"/>
        </pc:sldMkLst>
      </pc:sldChg>
      <pc:sldChg chg="del">
        <pc:chgData name="Toepel, Friedrich" userId="5dc3ac7e-7acf-48f5-b2e3-64ccfa4b8754" providerId="ADAL" clId="{082022D8-E5F2-4DB0-BDC3-28BB6BAD1F24}" dt="2024-06-11T20:12:36.647" v="1030" actId="47"/>
        <pc:sldMkLst>
          <pc:docMk/>
          <pc:sldMk cId="233261231" sldId="336"/>
        </pc:sldMkLst>
      </pc:sldChg>
      <pc:sldChg chg="del">
        <pc:chgData name="Toepel, Friedrich" userId="5dc3ac7e-7acf-48f5-b2e3-64ccfa4b8754" providerId="ADAL" clId="{082022D8-E5F2-4DB0-BDC3-28BB6BAD1F24}" dt="2024-06-11T20:12:36.826" v="1031" actId="47"/>
        <pc:sldMkLst>
          <pc:docMk/>
          <pc:sldMk cId="1158307014" sldId="337"/>
        </pc:sldMkLst>
      </pc:sldChg>
      <pc:sldChg chg="del">
        <pc:chgData name="Toepel, Friedrich" userId="5dc3ac7e-7acf-48f5-b2e3-64ccfa4b8754" providerId="ADAL" clId="{082022D8-E5F2-4DB0-BDC3-28BB6BAD1F24}" dt="2024-06-11T20:12:37.020" v="1032" actId="47"/>
        <pc:sldMkLst>
          <pc:docMk/>
          <pc:sldMk cId="3733964213" sldId="338"/>
        </pc:sldMkLst>
      </pc:sldChg>
      <pc:sldChg chg="del">
        <pc:chgData name="Toepel, Friedrich" userId="5dc3ac7e-7acf-48f5-b2e3-64ccfa4b8754" providerId="ADAL" clId="{082022D8-E5F2-4DB0-BDC3-28BB6BAD1F24}" dt="2024-06-11T20:12:42.188" v="1033" actId="47"/>
        <pc:sldMkLst>
          <pc:docMk/>
          <pc:sldMk cId="489532288" sldId="339"/>
        </pc:sldMkLst>
      </pc:sldChg>
      <pc:sldChg chg="del">
        <pc:chgData name="Toepel, Friedrich" userId="5dc3ac7e-7acf-48f5-b2e3-64ccfa4b8754" providerId="ADAL" clId="{082022D8-E5F2-4DB0-BDC3-28BB6BAD1F24}" dt="2024-06-11T20:12:42.510" v="1034" actId="47"/>
        <pc:sldMkLst>
          <pc:docMk/>
          <pc:sldMk cId="3680846112" sldId="340"/>
        </pc:sldMkLst>
      </pc:sldChg>
      <pc:sldChg chg="del">
        <pc:chgData name="Toepel, Friedrich" userId="5dc3ac7e-7acf-48f5-b2e3-64ccfa4b8754" providerId="ADAL" clId="{082022D8-E5F2-4DB0-BDC3-28BB6BAD1F24}" dt="2024-06-11T20:12:44.692" v="1035" actId="47"/>
        <pc:sldMkLst>
          <pc:docMk/>
          <pc:sldMk cId="2424309498" sldId="341"/>
        </pc:sldMkLst>
      </pc:sldChg>
      <pc:sldChg chg="del">
        <pc:chgData name="Toepel, Friedrich" userId="5dc3ac7e-7acf-48f5-b2e3-64ccfa4b8754" providerId="ADAL" clId="{082022D8-E5F2-4DB0-BDC3-28BB6BAD1F24}" dt="2024-06-11T20:12:44.941" v="1036" actId="47"/>
        <pc:sldMkLst>
          <pc:docMk/>
          <pc:sldMk cId="3568833207" sldId="342"/>
        </pc:sldMkLst>
      </pc:sldChg>
      <pc:sldChg chg="del">
        <pc:chgData name="Toepel, Friedrich" userId="5dc3ac7e-7acf-48f5-b2e3-64ccfa4b8754" providerId="ADAL" clId="{082022D8-E5F2-4DB0-BDC3-28BB6BAD1F24}" dt="2024-06-11T20:12:45.213" v="1037" actId="47"/>
        <pc:sldMkLst>
          <pc:docMk/>
          <pc:sldMk cId="3508337970" sldId="343"/>
        </pc:sldMkLst>
      </pc:sldChg>
      <pc:sldChg chg="del">
        <pc:chgData name="Toepel, Friedrich" userId="5dc3ac7e-7acf-48f5-b2e3-64ccfa4b8754" providerId="ADAL" clId="{082022D8-E5F2-4DB0-BDC3-28BB6BAD1F24}" dt="2024-06-11T20:12:45.450" v="1038" actId="47"/>
        <pc:sldMkLst>
          <pc:docMk/>
          <pc:sldMk cId="3660733936" sldId="344"/>
        </pc:sldMkLst>
      </pc:sldChg>
      <pc:sldChg chg="del">
        <pc:chgData name="Toepel, Friedrich" userId="5dc3ac7e-7acf-48f5-b2e3-64ccfa4b8754" providerId="ADAL" clId="{082022D8-E5F2-4DB0-BDC3-28BB6BAD1F24}" dt="2024-06-11T20:12:45.676" v="1039" actId="47"/>
        <pc:sldMkLst>
          <pc:docMk/>
          <pc:sldMk cId="2540111319" sldId="345"/>
        </pc:sldMkLst>
      </pc:sldChg>
      <pc:sldChg chg="del">
        <pc:chgData name="Toepel, Friedrich" userId="5dc3ac7e-7acf-48f5-b2e3-64ccfa4b8754" providerId="ADAL" clId="{082022D8-E5F2-4DB0-BDC3-28BB6BAD1F24}" dt="2024-06-11T20:12:46.550" v="1040" actId="47"/>
        <pc:sldMkLst>
          <pc:docMk/>
          <pc:sldMk cId="3099942852" sldId="346"/>
        </pc:sldMkLst>
      </pc:sldChg>
      <pc:sldChg chg="del">
        <pc:chgData name="Toepel, Friedrich" userId="5dc3ac7e-7acf-48f5-b2e3-64ccfa4b8754" providerId="ADAL" clId="{082022D8-E5F2-4DB0-BDC3-28BB6BAD1F24}" dt="2024-06-11T20:12:46.762" v="1041" actId="47"/>
        <pc:sldMkLst>
          <pc:docMk/>
          <pc:sldMk cId="3439962794" sldId="347"/>
        </pc:sldMkLst>
      </pc:sldChg>
      <pc:sldChg chg="del">
        <pc:chgData name="Toepel, Friedrich" userId="5dc3ac7e-7acf-48f5-b2e3-64ccfa4b8754" providerId="ADAL" clId="{082022D8-E5F2-4DB0-BDC3-28BB6BAD1F24}" dt="2024-06-11T20:12:47.202" v="1043" actId="47"/>
        <pc:sldMkLst>
          <pc:docMk/>
          <pc:sldMk cId="950100736" sldId="348"/>
        </pc:sldMkLst>
      </pc:sldChg>
      <pc:sldChg chg="del">
        <pc:chgData name="Toepel, Friedrich" userId="5dc3ac7e-7acf-48f5-b2e3-64ccfa4b8754" providerId="ADAL" clId="{082022D8-E5F2-4DB0-BDC3-28BB6BAD1F24}" dt="2024-06-11T20:12:47.413" v="1044" actId="47"/>
        <pc:sldMkLst>
          <pc:docMk/>
          <pc:sldMk cId="3506525172" sldId="349"/>
        </pc:sldMkLst>
      </pc:sldChg>
      <pc:sldChg chg="del">
        <pc:chgData name="Toepel, Friedrich" userId="5dc3ac7e-7acf-48f5-b2e3-64ccfa4b8754" providerId="ADAL" clId="{082022D8-E5F2-4DB0-BDC3-28BB6BAD1F24}" dt="2024-06-11T20:12:47.625" v="1045" actId="47"/>
        <pc:sldMkLst>
          <pc:docMk/>
          <pc:sldMk cId="2044967976" sldId="350"/>
        </pc:sldMkLst>
      </pc:sldChg>
      <pc:sldChg chg="del">
        <pc:chgData name="Toepel, Friedrich" userId="5dc3ac7e-7acf-48f5-b2e3-64ccfa4b8754" providerId="ADAL" clId="{082022D8-E5F2-4DB0-BDC3-28BB6BAD1F24}" dt="2024-06-11T20:12:48.036" v="1047" actId="47"/>
        <pc:sldMkLst>
          <pc:docMk/>
          <pc:sldMk cId="1548066969" sldId="351"/>
        </pc:sldMkLst>
      </pc:sldChg>
      <pc:sldChg chg="del">
        <pc:chgData name="Toepel, Friedrich" userId="5dc3ac7e-7acf-48f5-b2e3-64ccfa4b8754" providerId="ADAL" clId="{082022D8-E5F2-4DB0-BDC3-28BB6BAD1F24}" dt="2024-06-11T20:12:49.015" v="1048" actId="47"/>
        <pc:sldMkLst>
          <pc:docMk/>
          <pc:sldMk cId="430139418" sldId="352"/>
        </pc:sldMkLst>
      </pc:sldChg>
      <pc:sldChg chg="del">
        <pc:chgData name="Toepel, Friedrich" userId="5dc3ac7e-7acf-48f5-b2e3-64ccfa4b8754" providerId="ADAL" clId="{082022D8-E5F2-4DB0-BDC3-28BB6BAD1F24}" dt="2024-06-11T20:12:49.259" v="1049" actId="47"/>
        <pc:sldMkLst>
          <pc:docMk/>
          <pc:sldMk cId="2688508064" sldId="353"/>
        </pc:sldMkLst>
      </pc:sldChg>
      <pc:sldChg chg="del">
        <pc:chgData name="Toepel, Friedrich" userId="5dc3ac7e-7acf-48f5-b2e3-64ccfa4b8754" providerId="ADAL" clId="{082022D8-E5F2-4DB0-BDC3-28BB6BAD1F24}" dt="2024-06-11T20:12:49.486" v="1050" actId="47"/>
        <pc:sldMkLst>
          <pc:docMk/>
          <pc:sldMk cId="2885437012" sldId="354"/>
        </pc:sldMkLst>
      </pc:sldChg>
      <pc:sldChg chg="del">
        <pc:chgData name="Toepel, Friedrich" userId="5dc3ac7e-7acf-48f5-b2e3-64ccfa4b8754" providerId="ADAL" clId="{082022D8-E5F2-4DB0-BDC3-28BB6BAD1F24}" dt="2024-06-11T20:12:49.704" v="1051" actId="47"/>
        <pc:sldMkLst>
          <pc:docMk/>
          <pc:sldMk cId="1259082878" sldId="355"/>
        </pc:sldMkLst>
      </pc:sldChg>
      <pc:sldChg chg="del">
        <pc:chgData name="Toepel, Friedrich" userId="5dc3ac7e-7acf-48f5-b2e3-64ccfa4b8754" providerId="ADAL" clId="{082022D8-E5F2-4DB0-BDC3-28BB6BAD1F24}" dt="2024-06-11T20:12:49.915" v="1052" actId="47"/>
        <pc:sldMkLst>
          <pc:docMk/>
          <pc:sldMk cId="3122145076" sldId="356"/>
        </pc:sldMkLst>
      </pc:sldChg>
      <pc:sldChg chg="del">
        <pc:chgData name="Toepel, Friedrich" userId="5dc3ac7e-7acf-48f5-b2e3-64ccfa4b8754" providerId="ADAL" clId="{082022D8-E5F2-4DB0-BDC3-28BB6BAD1F24}" dt="2024-06-11T20:12:50.143" v="1053" actId="47"/>
        <pc:sldMkLst>
          <pc:docMk/>
          <pc:sldMk cId="2719132781" sldId="357"/>
        </pc:sldMkLst>
      </pc:sldChg>
      <pc:sldChg chg="del">
        <pc:chgData name="Toepel, Friedrich" userId="5dc3ac7e-7acf-48f5-b2e3-64ccfa4b8754" providerId="ADAL" clId="{082022D8-E5F2-4DB0-BDC3-28BB6BAD1F24}" dt="2024-06-11T20:12:50.350" v="1054" actId="47"/>
        <pc:sldMkLst>
          <pc:docMk/>
          <pc:sldMk cId="34949664" sldId="358"/>
        </pc:sldMkLst>
      </pc:sldChg>
      <pc:sldChg chg="del">
        <pc:chgData name="Toepel, Friedrich" userId="5dc3ac7e-7acf-48f5-b2e3-64ccfa4b8754" providerId="ADAL" clId="{082022D8-E5F2-4DB0-BDC3-28BB6BAD1F24}" dt="2024-06-11T20:12:50.766" v="1055" actId="47"/>
        <pc:sldMkLst>
          <pc:docMk/>
          <pc:sldMk cId="3735552317" sldId="359"/>
        </pc:sldMkLst>
      </pc:sldChg>
      <pc:sldChg chg="del">
        <pc:chgData name="Toepel, Friedrich" userId="5dc3ac7e-7acf-48f5-b2e3-64ccfa4b8754" providerId="ADAL" clId="{082022D8-E5F2-4DB0-BDC3-28BB6BAD1F24}" dt="2024-06-11T20:12:51" v="1056" actId="47"/>
        <pc:sldMkLst>
          <pc:docMk/>
          <pc:sldMk cId="4221648795" sldId="360"/>
        </pc:sldMkLst>
      </pc:sldChg>
      <pc:sldChg chg="del">
        <pc:chgData name="Toepel, Friedrich" userId="5dc3ac7e-7acf-48f5-b2e3-64ccfa4b8754" providerId="ADAL" clId="{082022D8-E5F2-4DB0-BDC3-28BB6BAD1F24}" dt="2024-06-11T20:12:51.222" v="1057" actId="47"/>
        <pc:sldMkLst>
          <pc:docMk/>
          <pc:sldMk cId="1932336547" sldId="361"/>
        </pc:sldMkLst>
      </pc:sldChg>
      <pc:sldChg chg="del">
        <pc:chgData name="Toepel, Friedrich" userId="5dc3ac7e-7acf-48f5-b2e3-64ccfa4b8754" providerId="ADAL" clId="{082022D8-E5F2-4DB0-BDC3-28BB6BAD1F24}" dt="2024-06-11T20:12:51.427" v="1058" actId="47"/>
        <pc:sldMkLst>
          <pc:docMk/>
          <pc:sldMk cId="1202576246" sldId="362"/>
        </pc:sldMkLst>
      </pc:sldChg>
      <pc:sldChg chg="del">
        <pc:chgData name="Toepel, Friedrich" userId="5dc3ac7e-7acf-48f5-b2e3-64ccfa4b8754" providerId="ADAL" clId="{082022D8-E5F2-4DB0-BDC3-28BB6BAD1F24}" dt="2024-06-11T20:12:51.638" v="1059" actId="47"/>
        <pc:sldMkLst>
          <pc:docMk/>
          <pc:sldMk cId="1262215022" sldId="363"/>
        </pc:sldMkLst>
      </pc:sldChg>
      <pc:sldChg chg="del">
        <pc:chgData name="Toepel, Friedrich" userId="5dc3ac7e-7acf-48f5-b2e3-64ccfa4b8754" providerId="ADAL" clId="{082022D8-E5F2-4DB0-BDC3-28BB6BAD1F24}" dt="2024-06-11T20:12:51.837" v="1060" actId="47"/>
        <pc:sldMkLst>
          <pc:docMk/>
          <pc:sldMk cId="1384288425" sldId="364"/>
        </pc:sldMkLst>
      </pc:sldChg>
      <pc:sldChg chg="del">
        <pc:chgData name="Toepel, Friedrich" userId="5dc3ac7e-7acf-48f5-b2e3-64ccfa4b8754" providerId="ADAL" clId="{082022D8-E5F2-4DB0-BDC3-28BB6BAD1F24}" dt="2024-06-11T20:12:52.060" v="1061" actId="47"/>
        <pc:sldMkLst>
          <pc:docMk/>
          <pc:sldMk cId="4285134772" sldId="365"/>
        </pc:sldMkLst>
      </pc:sldChg>
      <pc:sldChg chg="del">
        <pc:chgData name="Toepel, Friedrich" userId="5dc3ac7e-7acf-48f5-b2e3-64ccfa4b8754" providerId="ADAL" clId="{082022D8-E5F2-4DB0-BDC3-28BB6BAD1F24}" dt="2024-06-11T20:12:52.316" v="1062" actId="47"/>
        <pc:sldMkLst>
          <pc:docMk/>
          <pc:sldMk cId="2566312952" sldId="366"/>
        </pc:sldMkLst>
      </pc:sldChg>
      <pc:sldChg chg="del">
        <pc:chgData name="Toepel, Friedrich" userId="5dc3ac7e-7acf-48f5-b2e3-64ccfa4b8754" providerId="ADAL" clId="{082022D8-E5F2-4DB0-BDC3-28BB6BAD1F24}" dt="2024-06-11T20:12:52.566" v="1063" actId="47"/>
        <pc:sldMkLst>
          <pc:docMk/>
          <pc:sldMk cId="2091354589" sldId="367"/>
        </pc:sldMkLst>
      </pc:sldChg>
      <pc:sldChg chg="del">
        <pc:chgData name="Toepel, Friedrich" userId="5dc3ac7e-7acf-48f5-b2e3-64ccfa4b8754" providerId="ADAL" clId="{082022D8-E5F2-4DB0-BDC3-28BB6BAD1F24}" dt="2024-06-11T20:12:55.223" v="1064" actId="47"/>
        <pc:sldMkLst>
          <pc:docMk/>
          <pc:sldMk cId="2542281515" sldId="368"/>
        </pc:sldMkLst>
      </pc:sldChg>
      <pc:sldChg chg="modSp add mod">
        <pc:chgData name="Toepel, Friedrich" userId="5dc3ac7e-7acf-48f5-b2e3-64ccfa4b8754" providerId="ADAL" clId="{082022D8-E5F2-4DB0-BDC3-28BB6BAD1F24}" dt="2024-06-10T22:37:27.488" v="148" actId="6549"/>
        <pc:sldMkLst>
          <pc:docMk/>
          <pc:sldMk cId="1486050006" sldId="369"/>
        </pc:sldMkLst>
        <pc:spChg chg="mod">
          <ac:chgData name="Toepel, Friedrich" userId="5dc3ac7e-7acf-48f5-b2e3-64ccfa4b8754" providerId="ADAL" clId="{082022D8-E5F2-4DB0-BDC3-28BB6BAD1F24}" dt="2024-06-10T22:37:27.488" v="148" actId="6549"/>
          <ac:spMkLst>
            <pc:docMk/>
            <pc:sldMk cId="1486050006" sldId="369"/>
            <ac:spMk id="3" creationId="{00000000-0000-0000-0000-000000000000}"/>
          </ac:spMkLst>
        </pc:spChg>
      </pc:sldChg>
      <pc:sldChg chg="addSp delSp modSp add mod">
        <pc:chgData name="Toepel, Friedrich" userId="5dc3ac7e-7acf-48f5-b2e3-64ccfa4b8754" providerId="ADAL" clId="{082022D8-E5F2-4DB0-BDC3-28BB6BAD1F24}" dt="2024-06-10T22:42:29.792" v="446" actId="6549"/>
        <pc:sldMkLst>
          <pc:docMk/>
          <pc:sldMk cId="2410530093" sldId="370"/>
        </pc:sldMkLst>
        <pc:spChg chg="mod">
          <ac:chgData name="Toepel, Friedrich" userId="5dc3ac7e-7acf-48f5-b2e3-64ccfa4b8754" providerId="ADAL" clId="{082022D8-E5F2-4DB0-BDC3-28BB6BAD1F24}" dt="2024-06-10T22:42:29.792" v="446" actId="6549"/>
          <ac:spMkLst>
            <pc:docMk/>
            <pc:sldMk cId="2410530093" sldId="370"/>
            <ac:spMk id="3" creationId="{00000000-0000-0000-0000-000000000000}"/>
          </ac:spMkLst>
        </pc:spChg>
        <pc:spChg chg="add del">
          <ac:chgData name="Toepel, Friedrich" userId="5dc3ac7e-7acf-48f5-b2e3-64ccfa4b8754" providerId="ADAL" clId="{082022D8-E5F2-4DB0-BDC3-28BB6BAD1F24}" dt="2024-06-10T22:42:05.327" v="442" actId="22"/>
          <ac:spMkLst>
            <pc:docMk/>
            <pc:sldMk cId="2410530093" sldId="370"/>
            <ac:spMk id="4" creationId="{168D3906-4E2B-1504-9D05-877F5ECF6F31}"/>
          </ac:spMkLst>
        </pc:spChg>
      </pc:sldChg>
      <pc:sldChg chg="modSp add mod">
        <pc:chgData name="Toepel, Friedrich" userId="5dc3ac7e-7acf-48f5-b2e3-64ccfa4b8754" providerId="ADAL" clId="{082022D8-E5F2-4DB0-BDC3-28BB6BAD1F24}" dt="2024-06-10T22:44:31.316" v="482" actId="113"/>
        <pc:sldMkLst>
          <pc:docMk/>
          <pc:sldMk cId="208810869" sldId="371"/>
        </pc:sldMkLst>
        <pc:spChg chg="mod">
          <ac:chgData name="Toepel, Friedrich" userId="5dc3ac7e-7acf-48f5-b2e3-64ccfa4b8754" providerId="ADAL" clId="{082022D8-E5F2-4DB0-BDC3-28BB6BAD1F24}" dt="2024-06-10T22:44:31.316" v="482" actId="113"/>
          <ac:spMkLst>
            <pc:docMk/>
            <pc:sldMk cId="208810869" sldId="371"/>
            <ac:spMk id="3" creationId="{00000000-0000-0000-0000-000000000000}"/>
          </ac:spMkLst>
        </pc:spChg>
      </pc:sldChg>
      <pc:sldChg chg="modSp add mod">
        <pc:chgData name="Toepel, Friedrich" userId="5dc3ac7e-7acf-48f5-b2e3-64ccfa4b8754" providerId="ADAL" clId="{082022D8-E5F2-4DB0-BDC3-28BB6BAD1F24}" dt="2024-06-10T22:46:54.555" v="532" actId="6549"/>
        <pc:sldMkLst>
          <pc:docMk/>
          <pc:sldMk cId="194526380" sldId="372"/>
        </pc:sldMkLst>
        <pc:spChg chg="mod">
          <ac:chgData name="Toepel, Friedrich" userId="5dc3ac7e-7acf-48f5-b2e3-64ccfa4b8754" providerId="ADAL" clId="{082022D8-E5F2-4DB0-BDC3-28BB6BAD1F24}" dt="2024-06-10T22:46:54.555" v="532" actId="6549"/>
          <ac:spMkLst>
            <pc:docMk/>
            <pc:sldMk cId="194526380" sldId="372"/>
            <ac:spMk id="3" creationId="{00000000-0000-0000-0000-000000000000}"/>
          </ac:spMkLst>
        </pc:spChg>
      </pc:sldChg>
      <pc:sldChg chg="modSp add mod">
        <pc:chgData name="Toepel, Friedrich" userId="5dc3ac7e-7acf-48f5-b2e3-64ccfa4b8754" providerId="ADAL" clId="{082022D8-E5F2-4DB0-BDC3-28BB6BAD1F24}" dt="2024-06-10T22:48:53.743" v="611" actId="6549"/>
        <pc:sldMkLst>
          <pc:docMk/>
          <pc:sldMk cId="469823243" sldId="373"/>
        </pc:sldMkLst>
        <pc:spChg chg="mod">
          <ac:chgData name="Toepel, Friedrich" userId="5dc3ac7e-7acf-48f5-b2e3-64ccfa4b8754" providerId="ADAL" clId="{082022D8-E5F2-4DB0-BDC3-28BB6BAD1F24}" dt="2024-06-10T22:48:53.743" v="611" actId="6549"/>
          <ac:spMkLst>
            <pc:docMk/>
            <pc:sldMk cId="469823243" sldId="373"/>
            <ac:spMk id="3" creationId="{00000000-0000-0000-0000-000000000000}"/>
          </ac:spMkLst>
        </pc:spChg>
      </pc:sldChg>
      <pc:sldChg chg="modSp add mod">
        <pc:chgData name="Toepel, Friedrich" userId="5dc3ac7e-7acf-48f5-b2e3-64ccfa4b8754" providerId="ADAL" clId="{082022D8-E5F2-4DB0-BDC3-28BB6BAD1F24}" dt="2024-06-10T22:50:11.160" v="625" actId="6549"/>
        <pc:sldMkLst>
          <pc:docMk/>
          <pc:sldMk cId="2348063184" sldId="374"/>
        </pc:sldMkLst>
        <pc:spChg chg="mod">
          <ac:chgData name="Toepel, Friedrich" userId="5dc3ac7e-7acf-48f5-b2e3-64ccfa4b8754" providerId="ADAL" clId="{082022D8-E5F2-4DB0-BDC3-28BB6BAD1F24}" dt="2024-06-10T22:50:11.160" v="625" actId="6549"/>
          <ac:spMkLst>
            <pc:docMk/>
            <pc:sldMk cId="2348063184" sldId="374"/>
            <ac:spMk id="3" creationId="{00000000-0000-0000-0000-000000000000}"/>
          </ac:spMkLst>
        </pc:spChg>
      </pc:sldChg>
      <pc:sldChg chg="modSp add mod">
        <pc:chgData name="Toepel, Friedrich" userId="5dc3ac7e-7acf-48f5-b2e3-64ccfa4b8754" providerId="ADAL" clId="{082022D8-E5F2-4DB0-BDC3-28BB6BAD1F24}" dt="2024-06-10T22:51:51.602" v="642" actId="6549"/>
        <pc:sldMkLst>
          <pc:docMk/>
          <pc:sldMk cId="2286518562" sldId="375"/>
        </pc:sldMkLst>
        <pc:spChg chg="mod">
          <ac:chgData name="Toepel, Friedrich" userId="5dc3ac7e-7acf-48f5-b2e3-64ccfa4b8754" providerId="ADAL" clId="{082022D8-E5F2-4DB0-BDC3-28BB6BAD1F24}" dt="2024-06-10T22:51:51.602" v="642" actId="6549"/>
          <ac:spMkLst>
            <pc:docMk/>
            <pc:sldMk cId="2286518562" sldId="375"/>
            <ac:spMk id="3" creationId="{00000000-0000-0000-0000-000000000000}"/>
          </ac:spMkLst>
        </pc:spChg>
      </pc:sldChg>
      <pc:sldChg chg="modSp add mod">
        <pc:chgData name="Toepel, Friedrich" userId="5dc3ac7e-7acf-48f5-b2e3-64ccfa4b8754" providerId="ADAL" clId="{082022D8-E5F2-4DB0-BDC3-28BB6BAD1F24}" dt="2024-06-10T22:53:34.321" v="668" actId="6549"/>
        <pc:sldMkLst>
          <pc:docMk/>
          <pc:sldMk cId="15266307" sldId="376"/>
        </pc:sldMkLst>
        <pc:spChg chg="mod">
          <ac:chgData name="Toepel, Friedrich" userId="5dc3ac7e-7acf-48f5-b2e3-64ccfa4b8754" providerId="ADAL" clId="{082022D8-E5F2-4DB0-BDC3-28BB6BAD1F24}" dt="2024-06-10T22:53:34.321" v="668" actId="6549"/>
          <ac:spMkLst>
            <pc:docMk/>
            <pc:sldMk cId="15266307" sldId="376"/>
            <ac:spMk id="3" creationId="{00000000-0000-0000-0000-000000000000}"/>
          </ac:spMkLst>
        </pc:spChg>
      </pc:sldChg>
      <pc:sldChg chg="modSp add mod">
        <pc:chgData name="Toepel, Friedrich" userId="5dc3ac7e-7acf-48f5-b2e3-64ccfa4b8754" providerId="ADAL" clId="{082022D8-E5F2-4DB0-BDC3-28BB6BAD1F24}" dt="2024-06-11T09:54:34.659" v="715" actId="6549"/>
        <pc:sldMkLst>
          <pc:docMk/>
          <pc:sldMk cId="2645091780" sldId="377"/>
        </pc:sldMkLst>
        <pc:spChg chg="mod">
          <ac:chgData name="Toepel, Friedrich" userId="5dc3ac7e-7acf-48f5-b2e3-64ccfa4b8754" providerId="ADAL" clId="{082022D8-E5F2-4DB0-BDC3-28BB6BAD1F24}" dt="2024-06-11T09:54:34.659" v="715" actId="6549"/>
          <ac:spMkLst>
            <pc:docMk/>
            <pc:sldMk cId="2645091780" sldId="377"/>
            <ac:spMk id="3" creationId="{00000000-0000-0000-0000-000000000000}"/>
          </ac:spMkLst>
        </pc:spChg>
      </pc:sldChg>
      <pc:sldChg chg="modSp add mod">
        <pc:chgData name="Toepel, Friedrich" userId="5dc3ac7e-7acf-48f5-b2e3-64ccfa4b8754" providerId="ADAL" clId="{082022D8-E5F2-4DB0-BDC3-28BB6BAD1F24}" dt="2024-06-11T10:00:54.534" v="749" actId="6549"/>
        <pc:sldMkLst>
          <pc:docMk/>
          <pc:sldMk cId="1865815841" sldId="378"/>
        </pc:sldMkLst>
        <pc:spChg chg="mod">
          <ac:chgData name="Toepel, Friedrich" userId="5dc3ac7e-7acf-48f5-b2e3-64ccfa4b8754" providerId="ADAL" clId="{082022D8-E5F2-4DB0-BDC3-28BB6BAD1F24}" dt="2024-06-11T10:00:54.534" v="749" actId="6549"/>
          <ac:spMkLst>
            <pc:docMk/>
            <pc:sldMk cId="1865815841" sldId="378"/>
            <ac:spMk id="3" creationId="{00000000-0000-0000-0000-000000000000}"/>
          </ac:spMkLst>
        </pc:spChg>
      </pc:sldChg>
      <pc:sldChg chg="modSp add mod">
        <pc:chgData name="Toepel, Friedrich" userId="5dc3ac7e-7acf-48f5-b2e3-64ccfa4b8754" providerId="ADAL" clId="{082022D8-E5F2-4DB0-BDC3-28BB6BAD1F24}" dt="2024-06-11T10:03:15.064" v="802" actId="6549"/>
        <pc:sldMkLst>
          <pc:docMk/>
          <pc:sldMk cId="2810206656" sldId="379"/>
        </pc:sldMkLst>
        <pc:spChg chg="mod">
          <ac:chgData name="Toepel, Friedrich" userId="5dc3ac7e-7acf-48f5-b2e3-64ccfa4b8754" providerId="ADAL" clId="{082022D8-E5F2-4DB0-BDC3-28BB6BAD1F24}" dt="2024-06-11T10:03:15.064" v="802" actId="6549"/>
          <ac:spMkLst>
            <pc:docMk/>
            <pc:sldMk cId="2810206656" sldId="379"/>
            <ac:spMk id="3" creationId="{00000000-0000-0000-0000-000000000000}"/>
          </ac:spMkLst>
        </pc:spChg>
      </pc:sldChg>
      <pc:sldChg chg="modSp add mod">
        <pc:chgData name="Toepel, Friedrich" userId="5dc3ac7e-7acf-48f5-b2e3-64ccfa4b8754" providerId="ADAL" clId="{082022D8-E5F2-4DB0-BDC3-28BB6BAD1F24}" dt="2024-06-11T10:06:18.741" v="906" actId="6549"/>
        <pc:sldMkLst>
          <pc:docMk/>
          <pc:sldMk cId="3301910625" sldId="380"/>
        </pc:sldMkLst>
        <pc:spChg chg="mod">
          <ac:chgData name="Toepel, Friedrich" userId="5dc3ac7e-7acf-48f5-b2e3-64ccfa4b8754" providerId="ADAL" clId="{082022D8-E5F2-4DB0-BDC3-28BB6BAD1F24}" dt="2024-06-11T10:06:18.741" v="906" actId="6549"/>
          <ac:spMkLst>
            <pc:docMk/>
            <pc:sldMk cId="3301910625" sldId="380"/>
            <ac:spMk id="3" creationId="{00000000-0000-0000-0000-000000000000}"/>
          </ac:spMkLst>
        </pc:spChg>
      </pc:sldChg>
      <pc:sldChg chg="modSp add mod">
        <pc:chgData name="Toepel, Friedrich" userId="5dc3ac7e-7acf-48f5-b2e3-64ccfa4b8754" providerId="ADAL" clId="{082022D8-E5F2-4DB0-BDC3-28BB6BAD1F24}" dt="2024-06-11T10:10:24.059" v="932" actId="6549"/>
        <pc:sldMkLst>
          <pc:docMk/>
          <pc:sldMk cId="2420795117" sldId="381"/>
        </pc:sldMkLst>
        <pc:spChg chg="mod">
          <ac:chgData name="Toepel, Friedrich" userId="5dc3ac7e-7acf-48f5-b2e3-64ccfa4b8754" providerId="ADAL" clId="{082022D8-E5F2-4DB0-BDC3-28BB6BAD1F24}" dt="2024-06-11T10:10:24.059" v="932" actId="6549"/>
          <ac:spMkLst>
            <pc:docMk/>
            <pc:sldMk cId="2420795117" sldId="381"/>
            <ac:spMk id="3" creationId="{00000000-0000-0000-0000-000000000000}"/>
          </ac:spMkLst>
        </pc:spChg>
      </pc:sldChg>
      <pc:sldChg chg="add">
        <pc:chgData name="Toepel, Friedrich" userId="5dc3ac7e-7acf-48f5-b2e3-64ccfa4b8754" providerId="ADAL" clId="{082022D8-E5F2-4DB0-BDC3-28BB6BAD1F24}" dt="2024-06-11T10:10:09.222" v="930"/>
        <pc:sldMkLst>
          <pc:docMk/>
          <pc:sldMk cId="445059007" sldId="382"/>
        </pc:sldMkLst>
      </pc:sldChg>
      <pc:sldChg chg="modSp mod">
        <pc:chgData name="Toepel, Friedrich" userId="5dc3ac7e-7acf-48f5-b2e3-64ccfa4b8754" providerId="ADAL" clId="{082022D8-E5F2-4DB0-BDC3-28BB6BAD1F24}" dt="2024-06-11T20:03:47.615" v="937" actId="20577"/>
        <pc:sldMkLst>
          <pc:docMk/>
          <pc:sldMk cId="1018452688" sldId="384"/>
        </pc:sldMkLst>
        <pc:spChg chg="mod">
          <ac:chgData name="Toepel, Friedrich" userId="5dc3ac7e-7acf-48f5-b2e3-64ccfa4b8754" providerId="ADAL" clId="{082022D8-E5F2-4DB0-BDC3-28BB6BAD1F24}" dt="2024-06-11T20:03:47.615" v="937" actId="20577"/>
          <ac:spMkLst>
            <pc:docMk/>
            <pc:sldMk cId="1018452688" sldId="384"/>
            <ac:spMk id="3" creationId="{00000000-0000-0000-0000-000000000000}"/>
          </ac:spMkLst>
        </pc:spChg>
      </pc:sldChg>
      <pc:sldChg chg="modSp mod">
        <pc:chgData name="Toepel, Friedrich" userId="5dc3ac7e-7acf-48f5-b2e3-64ccfa4b8754" providerId="ADAL" clId="{082022D8-E5F2-4DB0-BDC3-28BB6BAD1F24}" dt="2024-06-11T20:05:37.394" v="947" actId="20577"/>
        <pc:sldMkLst>
          <pc:docMk/>
          <pc:sldMk cId="3650083763" sldId="387"/>
        </pc:sldMkLst>
        <pc:spChg chg="mod">
          <ac:chgData name="Toepel, Friedrich" userId="5dc3ac7e-7acf-48f5-b2e3-64ccfa4b8754" providerId="ADAL" clId="{082022D8-E5F2-4DB0-BDC3-28BB6BAD1F24}" dt="2024-06-11T20:05:37.394" v="947" actId="20577"/>
          <ac:spMkLst>
            <pc:docMk/>
            <pc:sldMk cId="3650083763" sldId="387"/>
            <ac:spMk id="3" creationId="{00000000-0000-0000-0000-000000000000}"/>
          </ac:spMkLst>
        </pc:spChg>
      </pc:sldChg>
      <pc:sldChg chg="modSp">
        <pc:chgData name="Toepel, Friedrich" userId="5dc3ac7e-7acf-48f5-b2e3-64ccfa4b8754" providerId="ADAL" clId="{082022D8-E5F2-4DB0-BDC3-28BB6BAD1F24}" dt="2024-06-11T20:11:14.504" v="1024" actId="20577"/>
        <pc:sldMkLst>
          <pc:docMk/>
          <pc:sldMk cId="2525447762" sldId="406"/>
        </pc:sldMkLst>
        <pc:spChg chg="mod">
          <ac:chgData name="Toepel, Friedrich" userId="5dc3ac7e-7acf-48f5-b2e3-64ccfa4b8754" providerId="ADAL" clId="{082022D8-E5F2-4DB0-BDC3-28BB6BAD1F24}" dt="2024-06-11T20:11:14.504" v="1024" actId="20577"/>
          <ac:spMkLst>
            <pc:docMk/>
            <pc:sldMk cId="2525447762" sldId="40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75A1D-5DD2-4084-9856-EBFCF4337674}" type="datetimeFigureOut">
              <a:rPr lang="en-US" smtClean="0"/>
              <a:t>6/11/2024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84EA9-AF21-4232-9985-579B77CBAEC8}" type="slidenum">
              <a:rPr lang="en-US" smtClean="0"/>
              <a:t>‹#›</a:t>
            </a:fld>
            <a:endParaRPr lang="en-US"/>
          </a:p>
        </p:txBody>
      </p:sp>
    </p:spTree>
    <p:extLst>
      <p:ext uri="{BB962C8B-B14F-4D97-AF65-F5344CB8AC3E}">
        <p14:creationId xmlns:p14="http://schemas.microsoft.com/office/powerpoint/2010/main" val="235566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16</a:t>
            </a:fld>
            <a:endParaRPr lang="en-US"/>
          </a:p>
        </p:txBody>
      </p:sp>
    </p:spTree>
    <p:extLst>
      <p:ext uri="{BB962C8B-B14F-4D97-AF65-F5344CB8AC3E}">
        <p14:creationId xmlns:p14="http://schemas.microsoft.com/office/powerpoint/2010/main" val="384849412"/>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17</a:t>
            </a:fld>
            <a:endParaRPr lang="en-US"/>
          </a:p>
        </p:txBody>
      </p:sp>
    </p:spTree>
    <p:extLst>
      <p:ext uri="{BB962C8B-B14F-4D97-AF65-F5344CB8AC3E}">
        <p14:creationId xmlns:p14="http://schemas.microsoft.com/office/powerpoint/2010/main" val="4030286583"/>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18</a:t>
            </a:fld>
            <a:endParaRPr lang="en-US"/>
          </a:p>
        </p:txBody>
      </p:sp>
    </p:spTree>
    <p:extLst>
      <p:ext uri="{BB962C8B-B14F-4D97-AF65-F5344CB8AC3E}">
        <p14:creationId xmlns:p14="http://schemas.microsoft.com/office/powerpoint/2010/main" val="2004312670"/>
      </p:ext>
    </p:extLst>
  </p:cSld>
  <p:clrMapOvr>
    <a:masterClrMapping/>
  </p:clrMapOvr>
</p:notes>
</file>

<file path=ppt/notesSlides/notesSlide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19</a:t>
            </a:fld>
            <a:endParaRPr lang="en-US"/>
          </a:p>
        </p:txBody>
      </p:sp>
    </p:spTree>
    <p:extLst>
      <p:ext uri="{BB962C8B-B14F-4D97-AF65-F5344CB8AC3E}">
        <p14:creationId xmlns:p14="http://schemas.microsoft.com/office/powerpoint/2010/main" val="3193118317"/>
      </p:ext>
    </p:extLst>
  </p:cSld>
  <p:clrMapOvr>
    <a:masterClrMapping/>
  </p:clrMapOvr>
</p:notes>
</file>

<file path=ppt/notesSlides/notesSlide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20</a:t>
            </a:fld>
            <a:endParaRPr lang="en-US"/>
          </a:p>
        </p:txBody>
      </p:sp>
    </p:spTree>
    <p:extLst>
      <p:ext uri="{BB962C8B-B14F-4D97-AF65-F5344CB8AC3E}">
        <p14:creationId xmlns:p14="http://schemas.microsoft.com/office/powerpoint/2010/main" val="827286563"/>
      </p:ext>
    </p:extLst>
  </p:cSld>
  <p:clrMapOvr>
    <a:masterClrMapping/>
  </p:clrMapOvr>
</p:notes>
</file>

<file path=ppt/notesSlides/notesSlide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21</a:t>
            </a:fld>
            <a:endParaRPr lang="en-US"/>
          </a:p>
        </p:txBody>
      </p:sp>
    </p:spTree>
    <p:extLst>
      <p:ext uri="{BB962C8B-B14F-4D97-AF65-F5344CB8AC3E}">
        <p14:creationId xmlns:p14="http://schemas.microsoft.com/office/powerpoint/2010/main" val="985883697"/>
      </p:ext>
    </p:extLst>
  </p:cSld>
  <p:clrMapOvr>
    <a:masterClrMapping/>
  </p:clrMapOvr>
</p:notes>
</file>

<file path=ppt/notesSlides/notesSlide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22</a:t>
            </a:fld>
            <a:endParaRPr lang="en-US"/>
          </a:p>
        </p:txBody>
      </p:sp>
    </p:spTree>
    <p:extLst>
      <p:ext uri="{BB962C8B-B14F-4D97-AF65-F5344CB8AC3E}">
        <p14:creationId xmlns:p14="http://schemas.microsoft.com/office/powerpoint/2010/main" val="1657913840"/>
      </p:ext>
    </p:extLst>
  </p:cSld>
  <p:clrMapOvr>
    <a:masterClrMapping/>
  </p:clrMapOvr>
</p:notes>
</file>

<file path=ppt/notesSlides/notesSlide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23</a:t>
            </a:fld>
            <a:endParaRPr lang="en-US"/>
          </a:p>
        </p:txBody>
      </p:sp>
    </p:spTree>
    <p:extLst>
      <p:ext uri="{BB962C8B-B14F-4D97-AF65-F5344CB8AC3E}">
        <p14:creationId xmlns:p14="http://schemas.microsoft.com/office/powerpoint/2010/main" val="4276470314"/>
      </p:ext>
    </p:extLst>
  </p:cSld>
  <p:clrMapOvr>
    <a:masterClrMapping/>
  </p:clrMapOvr>
</p:notes>
</file>

<file path=ppt/notesSlides/notesSlide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24</a:t>
            </a:fld>
            <a:endParaRPr lang="en-US" dirty="0"/>
          </a:p>
        </p:txBody>
      </p:sp>
    </p:spTree>
    <p:extLst>
      <p:ext uri="{BB962C8B-B14F-4D97-AF65-F5344CB8AC3E}">
        <p14:creationId xmlns:p14="http://schemas.microsoft.com/office/powerpoint/2010/main" val="2382090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11.06.2024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66731749"/>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11.06.2024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160846133"/>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11.06.2024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854388700"/>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11.06.2024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198164205"/>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11.06.2024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056523207"/>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A5B7DB0-5D1B-40FA-89E5-7C191015066F}" type="datetimeFigureOut">
              <a:rPr lang="de-DE" smtClean="0"/>
              <a:t>11.06.2024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350385113"/>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A5B7DB0-5D1B-40FA-89E5-7C191015066F}" type="datetimeFigureOut">
              <a:rPr lang="de-DE" smtClean="0"/>
              <a:t>11.06.2024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929603426"/>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A5B7DB0-5D1B-40FA-89E5-7C191015066F}" type="datetimeFigureOut">
              <a:rPr lang="de-DE" smtClean="0"/>
              <a:t>11.06.2024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824035111"/>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A5B7DB0-5D1B-40FA-89E5-7C191015066F}" type="datetimeFigureOut">
              <a:rPr lang="de-DE" smtClean="0"/>
              <a:t>11.06.2024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389655565"/>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11.06.2024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817555575"/>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11.06.2024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963407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B7DB0-5D1B-40FA-89E5-7C191015066F}" type="datetimeFigureOut">
              <a:rPr lang="de-DE" smtClean="0"/>
              <a:t>11.06.2024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3D88A-4721-4C31-96A2-24F8118E0E5A}" type="slidenum">
              <a:rPr lang="de-DE" smtClean="0"/>
              <a:t>‹#›</a:t>
            </a:fld>
            <a:endParaRPr lang="de-DE"/>
          </a:p>
        </p:txBody>
      </p:sp>
    </p:spTree>
    <p:extLst>
      <p:ext uri="{BB962C8B-B14F-4D97-AF65-F5344CB8AC3E}">
        <p14:creationId xmlns:p14="http://schemas.microsoft.com/office/powerpoint/2010/main" val="1000296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el 1" descr="" title=""/>
          <p:cNvSpPr>
            <a:spLocks noGrp="1"/>
          </p:cNvSpPr>
          <p:nvPr>
            <p:ph type="ctrTitle"/>
          </p:nvPr>
        </p:nvSpPr>
        <p:spPr/>
        <p:txBody>
          <a:bodyPr/>
          <a:lstStyle/>
          <a:p>
            <a:r>
              <a:rPr lang="de-DE" dirty="0"/>
              <a:t>Klausur S 1325 Strafrecht</a:t>
            </a:r>
            <a:br>
              <a:rPr lang="de-DE" dirty="0"/>
            </a:br>
            <a:r>
              <a:rPr lang="de-DE" dirty="0"/>
              <a:t>SS 2024</a:t>
            </a:r>
          </a:p>
        </p:txBody>
      </p:sp>
      <p:sp>
        <p:nvSpPr>
          <p:cNvPr id="3" name="Untertitel 2" descr="" title=""/>
          <p:cNvSpPr>
            <a:spLocks noGrp="1"/>
          </p:cNvSpPr>
          <p:nvPr>
            <p:ph type="subTitle" idx="1"/>
          </p:nvPr>
        </p:nvSpPr>
        <p:spPr/>
        <p:txBody>
          <a:bodyPr/>
          <a:lstStyle/>
          <a:p>
            <a:r>
              <a:rPr lang="de-DE" dirty="0"/>
              <a:t>Friedrich Toepel</a:t>
            </a:r>
          </a:p>
          <a:p>
            <a:endParaRPr lang="de-DE" dirty="0"/>
          </a:p>
        </p:txBody>
      </p:sp>
    </p:spTree>
    <p:extLst>
      <p:ext uri="{BB962C8B-B14F-4D97-AF65-F5344CB8AC3E}">
        <p14:creationId xmlns:p14="http://schemas.microsoft.com/office/powerpoint/2010/main" val="3116851891"/>
      </p:ext>
    </p:extLst>
  </p:cSld>
  <p:clrMapOvr>
    <a:masterClrMapping/>
  </p:clrMapOvr>
</p:sld>
</file>

<file path=ppt/slides/slide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Wille der K, sich als Eigentümer zu gerieren, müsste sich auch nach außen durch einen Zueignungsakt manifestiert haben.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mit dem Verstauen des Geldes in der von F mitgeführten Tasche </a:t>
            </a:r>
            <a:r>
              <a:rPr lang="de-DE" sz="3200" b="1" dirty="0">
                <a:latin typeface="Arial" panose="020B0604020202020204" pitchFamily="34" charset="0"/>
                <a:ea typeface="Calibri" panose="020F0502020204030204" pitchFamily="34" charset="0"/>
                <a:cs typeface="Arial" panose="020B0604020202020204" pitchFamily="34" charset="0"/>
              </a:rPr>
              <a:t>verlässt K nach außen erkennbar die Rolle einer ordnungsgemäß handelnden Kassiererin </a:t>
            </a:r>
            <a:r>
              <a:rPr lang="de-DE" sz="3200" dirty="0">
                <a:latin typeface="Arial" panose="020B0604020202020204" pitchFamily="34" charset="0"/>
                <a:ea typeface="Calibri" panose="020F0502020204030204" pitchFamily="34" charset="0"/>
                <a:cs typeface="Arial" panose="020B0604020202020204" pitchFamily="34" charset="0"/>
              </a:rPr>
              <a:t>in eindeutig erkennbarer Weise.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Die Handlungen einer ordnungsgemäß handelnden Kassiererin sind mit dem </a:t>
            </a:r>
            <a:r>
              <a:rPr lang="de-DE" sz="3200" b="1" dirty="0">
                <a:latin typeface="Arial" panose="020B0604020202020204" pitchFamily="34" charset="0"/>
                <a:ea typeface="Calibri" panose="020F0502020204030204" pitchFamily="34" charset="0"/>
                <a:cs typeface="Arial" panose="020B0604020202020204" pitchFamily="34" charset="0"/>
              </a:rPr>
              <a:t>Begründen von Eigenbesitz </a:t>
            </a:r>
            <a:r>
              <a:rPr lang="de-DE" sz="3200" dirty="0">
                <a:latin typeface="Arial" panose="020B0604020202020204" pitchFamily="34" charset="0"/>
                <a:ea typeface="Calibri" panose="020F0502020204030204" pitchFamily="34" charset="0"/>
                <a:cs typeface="Arial" panose="020B0604020202020204" pitchFamily="34" charset="0"/>
              </a:rPr>
              <a:t>nicht vereinbar.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 = Enklave im Herrschaftsbereich der A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518562"/>
      </p:ext>
    </p:extLst>
  </p:cSld>
  <p:clrMapOvr>
    <a:masterClrMapping/>
  </p:clrMapOvr>
</p:sld>
</file>

<file path=ppt/slides/slide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K hat sich daher in objektiv erkennbarer Weise als Eigentümer des Geldes geriert.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Zueignungsakt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3) </a:t>
            </a:r>
            <a:r>
              <a:rPr lang="de-DE" sz="3200" b="1" u="sng" dirty="0">
                <a:latin typeface="Arial" panose="020B0604020202020204" pitchFamily="34" charset="0"/>
                <a:ea typeface="Calibri" panose="020F0502020204030204" pitchFamily="34" charset="0"/>
                <a:cs typeface="Arial" panose="020B0604020202020204" pitchFamily="34" charset="0"/>
              </a:rPr>
              <a:t>Rechtswidrigkeit</a:t>
            </a:r>
            <a:r>
              <a:rPr lang="de-DE" sz="3200" b="1" dirty="0">
                <a:latin typeface="Arial" panose="020B0604020202020204" pitchFamily="34" charset="0"/>
                <a:ea typeface="Calibri" panose="020F0502020204030204" pitchFamily="34" charset="0"/>
                <a:cs typeface="Arial" panose="020B0604020202020204" pitchFamily="34" charset="0"/>
              </a:rPr>
              <a:t> der Zueignung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da K keinen Anspruch auf Eigentumsverschaffung hatte.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cc. </a:t>
            </a:r>
            <a:r>
              <a:rPr lang="de-DE" sz="3200" b="1" dirty="0" err="1">
                <a:latin typeface="Arial" panose="020B0604020202020204" pitchFamily="34" charset="0"/>
                <a:ea typeface="Calibri" panose="020F0502020204030204" pitchFamily="34" charset="0"/>
                <a:cs typeface="Arial" panose="020B0604020202020204" pitchFamily="34" charset="0"/>
              </a:rPr>
              <a:t>Anvertrautsein</a:t>
            </a:r>
            <a:r>
              <a:rPr lang="de-DE" sz="3200" b="1" dirty="0">
                <a:latin typeface="Arial" panose="020B0604020202020204" pitchFamily="34" charset="0"/>
                <a:ea typeface="Calibri" panose="020F0502020204030204" pitchFamily="34" charset="0"/>
                <a:cs typeface="Arial" panose="020B0604020202020204" pitchFamily="34" charset="0"/>
              </a:rPr>
              <a:t> gem. § 246 Abs. 2 StGB?</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War der K das Geld aus der Kasse anvertraut?</a:t>
            </a:r>
          </a:p>
        </p:txBody>
      </p:sp>
    </p:spTree>
    <p:extLst>
      <p:ext uri="{BB962C8B-B14F-4D97-AF65-F5344CB8AC3E}">
        <p14:creationId xmlns:p14="http://schemas.microsoft.com/office/powerpoint/2010/main" val="15266307"/>
      </p:ext>
    </p:extLst>
  </p:cSld>
  <p:clrMapOvr>
    <a:masterClrMapping/>
  </p:clrMapOvr>
</p:sld>
</file>

<file path=ppt/slides/slide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Anvertrauen = Hingabe oder das </a:t>
            </a:r>
            <a:r>
              <a:rPr lang="de-DE" sz="3200" b="1" dirty="0">
                <a:latin typeface="Arial" panose="020B0604020202020204" pitchFamily="34" charset="0"/>
                <a:ea typeface="Calibri" panose="020F0502020204030204" pitchFamily="34" charset="0"/>
                <a:cs typeface="Arial" panose="020B0604020202020204" pitchFamily="34" charset="0"/>
              </a:rPr>
              <a:t>Belassen in dem Vertrauen, der Besitzer werde mit der Sache nur im Sinne des Anvertrauenden verfahren</a:t>
            </a:r>
            <a:r>
              <a:rPr lang="de-DE" sz="3200" dirty="0">
                <a:latin typeface="Arial" panose="020B0604020202020204" pitchFamily="34" charset="0"/>
                <a:ea typeface="Calibri" panose="020F0502020204030204" pitchFamily="34" charset="0"/>
                <a:cs typeface="Arial" panose="020B0604020202020204" pitchFamily="34" charset="0"/>
              </a:rPr>
              <a:t>, sie also zu einem bestimmten Zweck verwenden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K als Kassiererin von der Ladeninhaberin A mit der Verwaltung des Kassenbestandes beauftragt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Inhaberin vertraut bei der Übertragung einer solchen Aufgabe regelmäßig darauf, dass die Kassiererin gewissenhaft mit dem Geld umgeht und es nur für Bezahlvorgänge oder Abrechnungen aus der Kasse entfernt.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5091780"/>
      </p:ext>
    </p:extLst>
  </p:cSld>
  <p:clrMapOvr>
    <a:masterClrMapping/>
  </p:clrMapOvr>
</p:sld>
</file>

<file path=ppt/slides/slide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dirty="0" err="1">
                <a:effectLst/>
                <a:latin typeface="Arial" panose="020B0604020202020204" pitchFamily="34" charset="0"/>
                <a:ea typeface="Calibri" panose="020F0502020204030204" pitchFamily="34" charset="0"/>
                <a:cs typeface="Arial" panose="020B0604020202020204" pitchFamily="34" charset="0"/>
              </a:rPr>
              <a:t>Anvertrautsein</a:t>
            </a: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dirty="0" err="1">
                <a:effectLst/>
                <a:latin typeface="Arial" panose="020B0604020202020204" pitchFamily="34" charset="0"/>
                <a:ea typeface="Calibri" panose="020F0502020204030204" pitchFamily="34" charset="0"/>
                <a:cs typeface="Arial" panose="020B0604020202020204" pitchFamily="34" charset="0"/>
              </a:rPr>
              <a:t>i.S.d</a:t>
            </a:r>
            <a:r>
              <a:rPr lang="de-DE" sz="3200" dirty="0">
                <a:effectLst/>
                <a:latin typeface="Arial" panose="020B0604020202020204" pitchFamily="34" charset="0"/>
                <a:ea typeface="Calibri" panose="020F0502020204030204" pitchFamily="34" charset="0"/>
                <a:cs typeface="Arial" panose="020B0604020202020204" pitchFamily="34" charset="0"/>
              </a:rPr>
              <a:t>. § 246 Abs. 2 StGB also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err="1">
                <a:effectLst/>
                <a:latin typeface="Arial" panose="020B0604020202020204" pitchFamily="34" charset="0"/>
                <a:ea typeface="Calibri" panose="020F0502020204030204" pitchFamily="34" charset="0"/>
                <a:cs typeface="Arial" panose="020B0604020202020204" pitchFamily="34" charset="0"/>
              </a:rPr>
              <a:t>dd</a:t>
            </a:r>
            <a:r>
              <a:rPr lang="de-DE" sz="3200" b="1" dirty="0">
                <a:effectLst/>
                <a:latin typeface="Arial" panose="020B0604020202020204" pitchFamily="34" charset="0"/>
                <a:ea typeface="Calibri" panose="020F0502020204030204" pitchFamily="34" charset="0"/>
                <a:cs typeface="Arial" panose="020B0604020202020204" pitchFamily="34" charset="0"/>
              </a:rPr>
              <a:t>. Vorsatz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b. Rechtswidrigkeit und Schuld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c. Ergebnis: </a:t>
            </a:r>
            <a:r>
              <a:rPr lang="de-DE" sz="3200" dirty="0">
                <a:effectLst/>
                <a:latin typeface="Arial" panose="020B0604020202020204" pitchFamily="34" charset="0"/>
                <a:ea typeface="Calibri" panose="020F0502020204030204" pitchFamily="34" charset="0"/>
                <a:cs typeface="Arial" panose="020B0604020202020204" pitchFamily="34" charset="0"/>
              </a:rPr>
              <a:t>§ 246 Abs. 1, Abs. 2 StGB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i="1" u="sng" dirty="0">
                <a:solidFill>
                  <a:srgbClr val="000000"/>
                </a:solidFill>
                <a:effectLst/>
                <a:highlight>
                  <a:srgbClr val="D9D9D9"/>
                </a:highligh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highlight>
                  <a:srgbClr val="D9D9D9"/>
                </a:highlight>
                <a:latin typeface="Arial" panose="020B0604020202020204" pitchFamily="34" charset="0"/>
                <a:ea typeface="Calibri" panose="020F0502020204030204" pitchFamily="34" charset="0"/>
                <a:cs typeface="Arial" panose="020B0604020202020204" pitchFamily="34" charset="0"/>
              </a:rPr>
              <a:t> </a:t>
            </a:r>
            <a:r>
              <a:rPr lang="de-DE" sz="3200" i="1" dirty="0" err="1">
                <a:solidFill>
                  <a:srgbClr val="000000"/>
                </a:solidFill>
                <a:effectLst/>
                <a:highlight>
                  <a:srgbClr val="D9D9D9"/>
                </a:highlight>
                <a:latin typeface="Arial" panose="020B0604020202020204" pitchFamily="34" charset="0"/>
                <a:ea typeface="Calibri" panose="020F0502020204030204" pitchFamily="34" charset="0"/>
                <a:cs typeface="Arial" panose="020B0604020202020204" pitchFamily="34" charset="0"/>
              </a:rPr>
              <a:t>Kand</a:t>
            </a:r>
            <a:r>
              <a:rPr lang="de-DE" sz="3200" i="1" dirty="0">
                <a:solidFill>
                  <a:srgbClr val="000000"/>
                </a:solidFill>
                <a:effectLst/>
                <a:highlight>
                  <a:srgbClr val="D9D9D9"/>
                </a:highlight>
                <a:latin typeface="Arial" panose="020B0604020202020204" pitchFamily="34" charset="0"/>
                <a:ea typeface="Calibri" panose="020F0502020204030204" pitchFamily="34" charset="0"/>
                <a:cs typeface="Arial" panose="020B0604020202020204" pitchFamily="34" charset="0"/>
              </a:rPr>
              <a:t>. können auch eine gemeinschaftliche veruntreuende Unterschlagung gem. §§ 246 Abs. 2, 25 Abs. 2 StGB durch K prüfen (s.u. unter II. 1.).</a:t>
            </a: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5815841"/>
      </p:ext>
    </p:extLst>
  </p:cSld>
  <p:clrMapOvr>
    <a:masterClrMapping/>
  </p:clrMapOvr>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i="1"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3. § 145d Abs. 2 Nr.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indem K sich von F fesseln ließ und gegenüber den Polizeikräften wahrheitswidrig angab, sie sei von Unbekannten überfallen worden.</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a. Tatbestand</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gegenüber einer Behörde über den Beteiligten an einer rechtswidrigen Tat getäuscht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K leugnete sie ihre Tatbeteiligung gegenüber Polizeibeamten </a:t>
            </a:r>
          </a:p>
        </p:txBody>
      </p:sp>
    </p:spTree>
    <p:extLst>
      <p:ext uri="{BB962C8B-B14F-4D97-AF65-F5344CB8AC3E}">
        <p14:creationId xmlns:p14="http://schemas.microsoft.com/office/powerpoint/2010/main" val="2810206656"/>
      </p:ext>
    </p:extLst>
  </p:cSld>
  <p:clrMapOvr>
    <a:masterClrMapping/>
  </p:clrMapOvr>
</p:sld>
</file>

<file path=ppt/slides/slide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Nach dem Wortlaut der Vorschrift objektiver Tatbestand erfüllt. </a:t>
            </a:r>
          </a:p>
          <a:p>
            <a:pPr algn="just">
              <a:lnSpc>
                <a:spcPct val="115000"/>
              </a:lnSpc>
              <a:spcBef>
                <a:spcPts val="1000"/>
              </a:spcBef>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Aber: </a:t>
            </a:r>
            <a:r>
              <a:rPr lang="de-DE" sz="3200" dirty="0">
                <a:effectLst/>
                <a:latin typeface="Arial" panose="020B0604020202020204" pitchFamily="34" charset="0"/>
                <a:ea typeface="Calibri" panose="020F0502020204030204" pitchFamily="34" charset="0"/>
                <a:cs typeface="Arial" panose="020B0604020202020204" pitchFamily="34" charset="0"/>
              </a:rPr>
              <a:t>Grundsatz </a:t>
            </a:r>
            <a:r>
              <a:rPr lang="de-DE" sz="3200" i="1" dirty="0" err="1">
                <a:effectLst/>
                <a:latin typeface="Arial" panose="020B0604020202020204" pitchFamily="34" charset="0"/>
                <a:ea typeface="Calibri" panose="020F0502020204030204" pitchFamily="34" charset="0"/>
                <a:cs typeface="Arial" panose="020B0604020202020204" pitchFamily="34" charset="0"/>
              </a:rPr>
              <a:t>nemo</a:t>
            </a:r>
            <a:r>
              <a:rPr lang="de-DE" sz="3200" i="1" dirty="0">
                <a:effectLst/>
                <a:latin typeface="Arial" panose="020B0604020202020204" pitchFamily="34" charset="0"/>
                <a:ea typeface="Calibri" panose="020F0502020204030204" pitchFamily="34" charset="0"/>
                <a:cs typeface="Arial" panose="020B0604020202020204" pitchFamily="34" charset="0"/>
              </a:rPr>
              <a:t> tenetur se </a:t>
            </a:r>
            <a:r>
              <a:rPr lang="de-DE" sz="3200" i="1" dirty="0" err="1">
                <a:effectLst/>
                <a:latin typeface="Arial" panose="020B0604020202020204" pitchFamily="34" charset="0"/>
                <a:ea typeface="Calibri" panose="020F0502020204030204" pitchFamily="34" charset="0"/>
                <a:cs typeface="Arial" panose="020B0604020202020204" pitchFamily="34" charset="0"/>
              </a:rPr>
              <a:t>ipsum</a:t>
            </a:r>
            <a:r>
              <a:rPr lang="de-DE" sz="3200" i="1" dirty="0">
                <a:effectLst/>
                <a:latin typeface="Arial" panose="020B0604020202020204" pitchFamily="34" charset="0"/>
                <a:ea typeface="Calibri" panose="020F0502020204030204" pitchFamily="34" charset="0"/>
                <a:cs typeface="Arial" panose="020B0604020202020204" pitchFamily="34" charset="0"/>
              </a:rPr>
              <a:t> </a:t>
            </a:r>
            <a:r>
              <a:rPr lang="de-DE" sz="3200" i="1" dirty="0" err="1">
                <a:effectLst/>
                <a:latin typeface="Arial" panose="020B0604020202020204" pitchFamily="34" charset="0"/>
                <a:ea typeface="Calibri" panose="020F0502020204030204" pitchFamily="34" charset="0"/>
                <a:cs typeface="Arial" panose="020B0604020202020204" pitchFamily="34" charset="0"/>
              </a:rPr>
              <a:t>accusare</a:t>
            </a: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de-DE" sz="32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Bef>
                <a:spcPts val="1000"/>
              </a:spcBef>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Folgt </a:t>
            </a:r>
            <a:r>
              <a:rPr lang="de-DE" sz="3200" dirty="0">
                <a:effectLst/>
                <a:latin typeface="Arial" panose="020B0604020202020204" pitchFamily="34" charset="0"/>
                <a:ea typeface="Calibri" panose="020F0502020204030204" pitchFamily="34" charset="0"/>
                <a:cs typeface="Arial" panose="020B0604020202020204" pitchFamily="34" charset="0"/>
              </a:rPr>
              <a:t>aus Art.  2 Abs.  1 </a:t>
            </a:r>
            <a:r>
              <a:rPr lang="de-DE" sz="3200" dirty="0" err="1">
                <a:effectLst/>
                <a:latin typeface="Arial" panose="020B0604020202020204" pitchFamily="34" charset="0"/>
                <a:ea typeface="Calibri" panose="020F0502020204030204" pitchFamily="34" charset="0"/>
                <a:cs typeface="Arial" panose="020B0604020202020204" pitchFamily="34" charset="0"/>
              </a:rPr>
              <a:t>i.V.m</a:t>
            </a:r>
            <a:r>
              <a:rPr lang="de-DE" sz="3200" dirty="0">
                <a:effectLst/>
                <a:latin typeface="Arial" panose="020B0604020202020204" pitchFamily="34" charset="0"/>
                <a:ea typeface="Calibri" panose="020F0502020204030204" pitchFamily="34" charset="0"/>
                <a:cs typeface="Arial" panose="020B0604020202020204" pitchFamily="34" charset="0"/>
              </a:rPr>
              <a:t>. Art. 1 Abs.  1 GG und Rechtsstaatsgrundsatz des Art.  20 Abs. 3 GG</a:t>
            </a:r>
          </a:p>
          <a:p>
            <a:pPr algn="just">
              <a:lnSpc>
                <a:spcPct val="115000"/>
              </a:lnSpc>
              <a:spcBef>
                <a:spcPts val="1000"/>
              </a:spcBef>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Daher teleologische Reduktion des Tatbestands geboten</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bloßes Nichtoffenbaren der eigenen Beteiligung an einer Tat kann keine Strafbarkeit nach § 145d Abs. 2 StGB begründen. Der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b. Ergebnis: </a:t>
            </a:r>
            <a:r>
              <a:rPr lang="de-DE" sz="3200" dirty="0">
                <a:effectLst/>
                <a:latin typeface="Arial" panose="020B0604020202020204" pitchFamily="34" charset="0"/>
                <a:ea typeface="Calibri" panose="020F0502020204030204" pitchFamily="34" charset="0"/>
                <a:cs typeface="Arial" panose="020B0604020202020204" pitchFamily="34" charset="0"/>
              </a:rPr>
              <a:t>§ 145d Abs. 2 Nr. 1 StGB -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910625"/>
      </p:ext>
    </p:extLst>
  </p:cSld>
  <p:clrMapOvr>
    <a:masterClrMapping/>
  </p:clrMapOvr>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b="1" i="1" u="sng" dirty="0">
                <a:solidFill>
                  <a:srgbClr val="000000"/>
                </a:solidFill>
                <a:effectLst/>
                <a:highlight>
                  <a:srgbClr val="D9D9D9"/>
                </a:highligh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highlight>
                  <a:srgbClr val="D9D9D9"/>
                </a:highlight>
                <a:latin typeface="Arial" panose="020B0604020202020204" pitchFamily="34" charset="0"/>
                <a:ea typeface="Calibri" panose="020F0502020204030204" pitchFamily="34" charset="0"/>
                <a:cs typeface="Arial" panose="020B0604020202020204" pitchFamily="34" charset="0"/>
              </a:rPr>
              <a:t> § 145d Abs. 1 Nr. 1 StGB (Fesselung der K durch F als vorgetäuschte Freiheitsberaubung (§ 239 StGB)): scheidet dabei aus denselben Gründen wie bei § 145d Abs. 2 Nr. 1 StGB aus.</a:t>
            </a:r>
            <a:endParaRPr lang="en-US" sz="3600" dirty="0">
              <a:effectLst/>
              <a:highlight>
                <a:srgbClr val="D9D9D9"/>
              </a:highligh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i="1"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4. § 164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K hat keine andere Person verdächtigt, so dass es an einer Tathandlung fehlt.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5. Zwischenergebnis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K im ersten Tatkomplex: § 246 Abs. 1, Abs. 2 </a:t>
            </a:r>
            <a:r>
              <a:rPr lang="de-DE" sz="3200">
                <a:effectLst/>
                <a:latin typeface="Arial" panose="020B0604020202020204" pitchFamily="34" charset="0"/>
                <a:ea typeface="Calibri" panose="020F0502020204030204" pitchFamily="34" charset="0"/>
                <a:cs typeface="Arial" panose="020B0604020202020204" pitchFamily="34" charset="0"/>
              </a:rPr>
              <a:t>StGB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0795117"/>
      </p:ext>
    </p:extLst>
  </p:cSld>
  <p:clrMapOvr>
    <a:masterClrMapping/>
  </p:clrMapOvr>
</p:sld>
</file>

<file path=ppt/slides/slide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b="1" i="1" u="sng" dirty="0">
                <a:solidFill>
                  <a:srgbClr val="000000"/>
                </a:solidFill>
                <a:effectLst/>
                <a:highlight>
                  <a:srgbClr val="D9D9D9"/>
                </a:highligh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effectLst/>
                <a:highlight>
                  <a:srgbClr val="D9D9D9"/>
                </a:highlight>
                <a:latin typeface="Arial" panose="020B0604020202020204" pitchFamily="34" charset="0"/>
                <a:ea typeface="Calibri" panose="020F0502020204030204" pitchFamily="34" charset="0"/>
                <a:cs typeface="Arial" panose="020B0604020202020204" pitchFamily="34" charset="0"/>
              </a:rPr>
              <a:t> Ein Betrug gem. § 263 Abs. 1 StGB zulasten der A nicht zu prüfen, keine Anhaltspunkte für eine täuschungsbedingte Vermögensverfügung durch A in Form der Nichtgeltendmachung eines Rückzahlungsanspruchs </a:t>
            </a: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II. Strafbarkeit des F</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1. §§ 246 Abs. 1, Abs. 2, 25 Abs. 2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indem F mit K verabredete, das Bargeld aus der Kasse zu entwenden, in den Supermarkt ging und die Beute in der Tragetasche entgegen- und mitgenommen hat.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059007"/>
      </p:ext>
    </p:extLst>
  </p:cSld>
  <p:clrMapOvr>
    <a:masterClrMapping/>
  </p:clrMapOvr>
</p:sld>
</file>

<file path=ppt/slides/slide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a. Tatbestand des § 246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 </a:t>
            </a:r>
            <a:r>
              <a:rPr lang="de-DE" sz="3200" b="1" dirty="0" err="1">
                <a:effectLst/>
                <a:latin typeface="Arial" panose="020B0604020202020204" pitchFamily="34" charset="0"/>
                <a:ea typeface="Calibri" panose="020F0502020204030204" pitchFamily="34" charset="0"/>
                <a:cs typeface="Arial" panose="020B0604020202020204" pitchFamily="34" charset="0"/>
              </a:rPr>
              <a:t>aa</a:t>
            </a:r>
            <a:r>
              <a:rPr lang="de-DE" sz="3200" b="1" dirty="0">
                <a:effectLst/>
                <a:latin typeface="Arial" panose="020B0604020202020204" pitchFamily="34" charset="0"/>
                <a:ea typeface="Calibri" panose="020F0502020204030204" pitchFamily="34" charset="0"/>
                <a:cs typeface="Arial" panose="020B0604020202020204" pitchFamily="34" charset="0"/>
              </a:rPr>
              <a:t>. Fremde bewegliche Sache </a:t>
            </a:r>
            <a:r>
              <a:rPr lang="de-DE" sz="3200" dirty="0">
                <a:effectLst/>
                <a:latin typeface="Arial" panose="020B0604020202020204" pitchFamily="34" charset="0"/>
                <a:ea typeface="Calibri" panose="020F0502020204030204" pitchFamily="34" charset="0"/>
                <a:cs typeface="Arial" panose="020B0604020202020204" pitchFamily="34" charset="0"/>
              </a:rPr>
              <a:t>(s.o.).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err="1">
                <a:effectLst/>
                <a:latin typeface="Arial" panose="020B0604020202020204" pitchFamily="34" charset="0"/>
                <a:ea typeface="Calibri" panose="020F0502020204030204" pitchFamily="34" charset="0"/>
                <a:cs typeface="Arial" panose="020B0604020202020204" pitchFamily="34" charset="0"/>
              </a:rPr>
              <a:t>bb</a:t>
            </a:r>
            <a:r>
              <a:rPr lang="de-DE" sz="3200" b="1" dirty="0">
                <a:effectLst/>
                <a:latin typeface="Arial" panose="020B0604020202020204" pitchFamily="34" charset="0"/>
                <a:ea typeface="Calibri" panose="020F0502020204030204" pitchFamily="34" charset="0"/>
                <a:cs typeface="Arial" panose="020B0604020202020204" pitchFamily="34" charset="0"/>
              </a:rPr>
              <a:t>. Rechtwidrige Zueignung</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F hat selbst das Geld nicht aus der Kasse genommen.</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Zurechnung der Zueignungshandlung der K gemäß § 25 Abs. 2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gemeinsamer Tatplan +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7518387"/>
      </p:ext>
    </p:extLst>
  </p:cSld>
  <p:clrMapOvr>
    <a:masterClrMapping/>
  </p:clrMapOvr>
</p:sld>
</file>

<file path=ppt/slides/slide1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Gemeinsame Tatausführung täterschaftlich?</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a:effectLst/>
                <a:latin typeface="Symbol" panose="05050102010706020507" pitchFamily="18" charset="2"/>
                <a:ea typeface="Calibri" panose="020F0502020204030204" pitchFamily="34" charset="0"/>
                <a:cs typeface="Arial" panose="020B0604020202020204" pitchFamily="34" charset="0"/>
              </a:rPr>
              <a:t>a</a:t>
            </a:r>
            <a:r>
              <a:rPr lang="de-DE" sz="3200" b="1" dirty="0">
                <a:effectLst/>
                <a:latin typeface="Arial" panose="020B0604020202020204" pitchFamily="34" charset="0"/>
                <a:ea typeface="Calibri" panose="020F0502020204030204" pitchFamily="34" charset="0"/>
                <a:cs typeface="Arial" panose="020B0604020202020204" pitchFamily="34" charset="0"/>
              </a:rPr>
              <a:t>) Nach der sog. subjektiven Theorie der Rechtsprechung:</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Täterwille?</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Abwägung von Indizien:</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Soziale Abhängigkeit von einem anderen Beteiligten –</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Tatinteresse + (hälftige Teilung)</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452688"/>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graphicFrame>
        <p:nvGraphicFramePr>
          <p:cNvPr id="3" name="Table 3" descr="" title="">
            <a:extLst>
              <a:ext uri="{FF2B5EF4-FFF2-40B4-BE49-F238E27FC236}">
                <a16:creationId xmlns:a16="http://schemas.microsoft.com/office/drawing/2014/main" id="{B722BFB6-5C42-4F9D-8CC7-4746F6385AAA}"/>
              </a:ext>
            </a:extLst>
          </p:cNvPr>
          <p:cNvGraphicFramePr>
            <a:graphicFrameLocks noGrp="1"/>
          </p:cNvGraphicFramePr>
          <p:nvPr>
            <p:extLst>
              <p:ext uri="{D42A27DB-BD31-4B8C-83A1-F6EECF244321}">
                <p14:modId xmlns:p14="http://schemas.microsoft.com/office/powerpoint/2010/main" val="282721502"/>
              </p:ext>
            </p:extLst>
          </p:nvPr>
        </p:nvGraphicFramePr>
        <p:xfrm>
          <a:off x="1215655" y="1098795"/>
          <a:ext cx="9760689" cy="4762778"/>
        </p:xfrm>
        <a:graphic>
          <a:graphicData uri="http://schemas.openxmlformats.org/drawingml/2006/table">
            <a:tbl>
              <a:tblPr firstRow="1" bandRow="1">
                <a:tableStyleId>{5C22544A-7EE6-4342-B048-85BDC9FD1C3A}</a:tableStyleId>
              </a:tblPr>
              <a:tblGrid>
                <a:gridCol w="861238">
                  <a:extLst>
                    <a:ext uri="{9D8B030D-6E8A-4147-A177-3AD203B41FA5}">
                      <a16:colId xmlns:a16="http://schemas.microsoft.com/office/drawing/2014/main" val="1941037290"/>
                    </a:ext>
                  </a:extLst>
                </a:gridCol>
                <a:gridCol w="1031358">
                  <a:extLst>
                    <a:ext uri="{9D8B030D-6E8A-4147-A177-3AD203B41FA5}">
                      <a16:colId xmlns:a16="http://schemas.microsoft.com/office/drawing/2014/main" val="2812045542"/>
                    </a:ext>
                  </a:extLst>
                </a:gridCol>
                <a:gridCol w="716851">
                  <a:extLst>
                    <a:ext uri="{9D8B030D-6E8A-4147-A177-3AD203B41FA5}">
                      <a16:colId xmlns:a16="http://schemas.microsoft.com/office/drawing/2014/main" val="4045149356"/>
                    </a:ext>
                  </a:extLst>
                </a:gridCol>
                <a:gridCol w="1191873">
                  <a:extLst>
                    <a:ext uri="{9D8B030D-6E8A-4147-A177-3AD203B41FA5}">
                      <a16:colId xmlns:a16="http://schemas.microsoft.com/office/drawing/2014/main" val="2153859496"/>
                    </a:ext>
                  </a:extLst>
                </a:gridCol>
                <a:gridCol w="1191873">
                  <a:extLst>
                    <a:ext uri="{9D8B030D-6E8A-4147-A177-3AD203B41FA5}">
                      <a16:colId xmlns:a16="http://schemas.microsoft.com/office/drawing/2014/main" val="2778151887"/>
                    </a:ext>
                  </a:extLst>
                </a:gridCol>
                <a:gridCol w="961973">
                  <a:extLst>
                    <a:ext uri="{9D8B030D-6E8A-4147-A177-3AD203B41FA5}">
                      <a16:colId xmlns:a16="http://schemas.microsoft.com/office/drawing/2014/main" val="2978355605"/>
                    </a:ext>
                  </a:extLst>
                </a:gridCol>
                <a:gridCol w="1568918">
                  <a:extLst>
                    <a:ext uri="{9D8B030D-6E8A-4147-A177-3AD203B41FA5}">
                      <a16:colId xmlns:a16="http://schemas.microsoft.com/office/drawing/2014/main" val="1994264749"/>
                    </a:ext>
                  </a:extLst>
                </a:gridCol>
                <a:gridCol w="1369544">
                  <a:extLst>
                    <a:ext uri="{9D8B030D-6E8A-4147-A177-3AD203B41FA5}">
                      <a16:colId xmlns:a16="http://schemas.microsoft.com/office/drawing/2014/main" val="1243966158"/>
                    </a:ext>
                  </a:extLst>
                </a:gridCol>
                <a:gridCol w="867061">
                  <a:extLst>
                    <a:ext uri="{9D8B030D-6E8A-4147-A177-3AD203B41FA5}">
                      <a16:colId xmlns:a16="http://schemas.microsoft.com/office/drawing/2014/main" val="698122017"/>
                    </a:ext>
                  </a:extLst>
                </a:gridCol>
              </a:tblGrid>
              <a:tr h="1512709">
                <a:tc>
                  <a:txBody>
                    <a:bodyPr/>
                    <a:lstStyle/>
                    <a:p>
                      <a:r>
                        <a:rPr lang="de-DE" sz="3600" dirty="0">
                          <a:solidFill>
                            <a:schemeClr val="tx1"/>
                          </a:solidFill>
                          <a:latin typeface="Arial" panose="020B0604020202020204" pitchFamily="34" charset="0"/>
                          <a:cs typeface="Arial" panose="020B0604020202020204" pitchFamily="34" charset="0"/>
                        </a:rPr>
                        <a:t>0-3</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13</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4396661"/>
                  </a:ext>
                </a:extLst>
              </a:tr>
              <a:tr h="1512709">
                <a:tc>
                  <a:txBody>
                    <a:bodyPr/>
                    <a:lstStyle/>
                    <a:p>
                      <a:r>
                        <a:rPr lang="de-DE" sz="3600" dirty="0">
                          <a:solidFill>
                            <a:schemeClr val="tx1"/>
                          </a:solidFill>
                          <a:latin typeface="Arial" panose="020B0604020202020204" pitchFamily="34" charset="0"/>
                          <a:cs typeface="Arial" panose="020B0604020202020204" pitchFamily="34" charset="0"/>
                        </a:rPr>
                        <a:t>29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057005"/>
                  </a:ext>
                </a:extLst>
              </a:tr>
              <a:tr h="1634992">
                <a:tc gridSpan="3">
                  <a:txBody>
                    <a:bodyPr/>
                    <a:lstStyle/>
                    <a:p>
                      <a:r>
                        <a:rPr lang="de-DE" sz="3600" dirty="0">
                          <a:solidFill>
                            <a:schemeClr val="tx1"/>
                          </a:solidFill>
                          <a:latin typeface="Arial" panose="020B0604020202020204" pitchFamily="34" charset="0"/>
                          <a:cs typeface="Arial" panose="020B0604020202020204" pitchFamily="34" charset="0"/>
                        </a:rPr>
                        <a:t>Teilgenom-</a:t>
                      </a:r>
                      <a:r>
                        <a:rPr lang="de-DE" sz="3600" dirty="0" err="1">
                          <a:solidFill>
                            <a:schemeClr val="tx1"/>
                          </a:solidFill>
                          <a:latin typeface="Arial" panose="020B0604020202020204" pitchFamily="34" charset="0"/>
                          <a:cs typeface="Arial" panose="020B0604020202020204" pitchFamily="34" charset="0"/>
                        </a:rPr>
                        <a:t>men</a:t>
                      </a:r>
                      <a:r>
                        <a:rPr lang="de-DE" sz="3600" dirty="0">
                          <a:solidFill>
                            <a:schemeClr val="tx1"/>
                          </a:solidFill>
                          <a:latin typeface="Arial" panose="020B0604020202020204" pitchFamily="34" charset="0"/>
                          <a:cs typeface="Arial" panose="020B0604020202020204" pitchFamily="34" charset="0"/>
                        </a:rPr>
                        <a:t>  86</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dirty="0">
                          <a:solidFill>
                            <a:schemeClr val="tx1"/>
                          </a:solidFill>
                          <a:latin typeface="Arial" panose="020B0604020202020204" pitchFamily="34" charset="0"/>
                          <a:cs typeface="Arial" panose="020B0604020202020204" pitchFamily="34" charset="0"/>
                        </a:rPr>
                        <a:t>Unter 4 Punkten:</a:t>
                      </a:r>
                    </a:p>
                    <a:p>
                      <a:r>
                        <a:rPr lang="de-DE" sz="3600" dirty="0">
                          <a:solidFill>
                            <a:schemeClr val="tx1"/>
                          </a:solidFill>
                          <a:latin typeface="Arial" panose="020B0604020202020204" pitchFamily="34" charset="0"/>
                          <a:cs typeface="Arial" panose="020B0604020202020204" pitchFamily="34" charset="0"/>
                        </a:rPr>
                        <a:t>33,72%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dirty="0">
                          <a:solidFill>
                            <a:schemeClr val="tx1"/>
                          </a:solidFill>
                          <a:latin typeface="Arial" panose="020B0604020202020204" pitchFamily="34" charset="0"/>
                          <a:cs typeface="Arial" panose="020B0604020202020204" pitchFamily="34" charset="0"/>
                          <a:sym typeface="Symbol" panose="05050102010706020507" pitchFamily="18" charset="2"/>
                        </a:rPr>
                        <a:t> 5,0 Punkte</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52799206"/>
                  </a:ext>
                </a:extLst>
              </a:tr>
            </a:tbl>
          </a:graphicData>
        </a:graphic>
      </p:graphicFrame>
    </p:spTree>
    <p:extLst>
      <p:ext uri="{BB962C8B-B14F-4D97-AF65-F5344CB8AC3E}">
        <p14:creationId xmlns:p14="http://schemas.microsoft.com/office/powerpoint/2010/main" val="925412016"/>
      </p:ext>
    </p:extLst>
  </p:cSld>
  <p:clrMapOvr>
    <a:masterClrMapping/>
  </p:clrMapOvr>
</p:sld>
</file>

<file path=ppt/slides/slide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Gewicht des Tatbeitrags: </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erheblich, </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F war während der Tatausführung anwesend, </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hat durch Bereitstellen der Tasche mitgewirkt</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später maßgeblich zur Verdunkelung ihrer Täterschaft beigetragen</a:t>
            </a:r>
          </a:p>
          <a:p>
            <a:pPr algn="just">
              <a:lnSpc>
                <a:spcPct val="115000"/>
              </a:lnSpc>
              <a:spcBef>
                <a:spcPts val="1000"/>
              </a:spcBef>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Täterwille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8739299"/>
      </p:ext>
    </p:extLst>
  </p:cSld>
  <p:clrMapOvr>
    <a:masterClrMapping/>
  </p:clrMapOvr>
</p:sld>
</file>

<file path=ppt/slides/slide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b="1" dirty="0">
                <a:effectLst/>
                <a:latin typeface="Symbol" panose="05050102010706020507" pitchFamily="18" charset="2"/>
                <a:ea typeface="Calibri" panose="020F0502020204030204" pitchFamily="34" charset="0"/>
                <a:cs typeface="Arial" panose="020B0604020202020204" pitchFamily="34" charset="0"/>
              </a:rPr>
              <a:t>b</a:t>
            </a:r>
            <a:r>
              <a:rPr lang="de-DE" sz="3200" b="1" dirty="0">
                <a:effectLst/>
                <a:latin typeface="Arial" panose="020B0604020202020204" pitchFamily="34" charset="0"/>
                <a:ea typeface="Calibri" panose="020F0502020204030204" pitchFamily="34" charset="0"/>
                <a:cs typeface="Arial" panose="020B0604020202020204" pitchFamily="34" charset="0"/>
              </a:rPr>
              <a:t>) Nach der sog. Tatherrschaftslehre:</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funktionelle Tatherrschaft?</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Hier: Selbst nach der mehr faktisch bestimmten Tatherrschaftslehre Roxins +</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Nach einer neueren normativ bestimmten Tatherrschaftslehre kann F erst recht ein etwaiges </a:t>
            </a:r>
            <a:r>
              <a:rPr lang="de-DE" sz="3200" b="1" dirty="0">
                <a:effectLst/>
                <a:latin typeface="Arial" panose="020B0604020202020204" pitchFamily="34" charset="0"/>
                <a:ea typeface="Calibri" panose="020F0502020204030204" pitchFamily="34" charset="0"/>
                <a:cs typeface="Arial" panose="020B0604020202020204" pitchFamily="34" charset="0"/>
              </a:rPr>
              <a:t>Minus im Ausführungsstadium durch ein Plus im Planungsstadium </a:t>
            </a:r>
            <a:r>
              <a:rPr lang="de-DE" sz="3200" dirty="0">
                <a:effectLst/>
                <a:latin typeface="Arial" panose="020B0604020202020204" pitchFamily="34" charset="0"/>
                <a:ea typeface="Calibri" panose="020F0502020204030204" pitchFamily="34" charset="0"/>
                <a:cs typeface="Arial" panose="020B0604020202020204" pitchFamily="34" charset="0"/>
              </a:rPr>
              <a:t>ausgleichen</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 F nach allen heute vertretenen Ansichten </a:t>
            </a:r>
            <a:r>
              <a:rPr lang="de-DE" sz="3200" b="1" dirty="0">
                <a:effectLst/>
                <a:latin typeface="Arial" panose="020B0604020202020204" pitchFamily="34" charset="0"/>
                <a:ea typeface="Calibri" panose="020F0502020204030204" pitchFamily="34" charset="0"/>
                <a:cs typeface="Arial" panose="020B0604020202020204" pitchFamily="34" charset="0"/>
              </a:rPr>
              <a:t>Täter</a:t>
            </a:r>
          </a:p>
        </p:txBody>
      </p:sp>
    </p:spTree>
    <p:extLst>
      <p:ext uri="{BB962C8B-B14F-4D97-AF65-F5344CB8AC3E}">
        <p14:creationId xmlns:p14="http://schemas.microsoft.com/office/powerpoint/2010/main" val="1106186067"/>
      </p:ext>
    </p:extLst>
  </p:cSld>
  <p:clrMapOvr>
    <a:masterClrMapping/>
  </p:clrMapOvr>
</p:sld>
</file>

<file path=ppt/slides/slide2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cc. Vorsatz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b. </a:t>
            </a:r>
            <a:r>
              <a:rPr lang="de-DE" sz="3200" b="1" dirty="0" err="1">
                <a:effectLst/>
                <a:latin typeface="Arial" panose="020B0604020202020204" pitchFamily="34" charset="0"/>
                <a:ea typeface="Calibri" panose="020F0502020204030204" pitchFamily="34" charset="0"/>
                <a:cs typeface="Arial" panose="020B0604020202020204" pitchFamily="34" charset="0"/>
              </a:rPr>
              <a:t>Anvertrautsein</a:t>
            </a:r>
            <a:r>
              <a:rPr lang="de-DE" sz="3200" b="1" dirty="0">
                <a:effectLst/>
                <a:latin typeface="Arial" panose="020B0604020202020204" pitchFamily="34" charset="0"/>
                <a:ea typeface="Calibri" panose="020F0502020204030204" pitchFamily="34" charset="0"/>
                <a:cs typeface="Arial" panose="020B0604020202020204" pitchFamily="34" charset="0"/>
              </a:rPr>
              <a:t>?</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246 Abs. 2 StGB = strafschärfendes besonderes persönliches Merkmal gem. § 28 Abs. 2 StGB?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err="1">
                <a:effectLst/>
                <a:latin typeface="Arial" panose="020B0604020202020204" pitchFamily="34" charset="0"/>
                <a:ea typeface="Calibri" panose="020F0502020204030204" pitchFamily="34" charset="0"/>
                <a:cs typeface="Arial" panose="020B0604020202020204" pitchFamily="34" charset="0"/>
              </a:rPr>
              <a:t>aa</a:t>
            </a:r>
            <a:r>
              <a:rPr lang="de-DE" sz="3200" b="1" dirty="0">
                <a:effectLst/>
                <a:latin typeface="Arial" panose="020B0604020202020204" pitchFamily="34" charset="0"/>
                <a:ea typeface="Calibri" panose="020F0502020204030204" pitchFamily="34" charset="0"/>
                <a:cs typeface="Arial" panose="020B0604020202020204" pitchFamily="34" charset="0"/>
              </a:rPr>
              <a:t>. § 14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Der Begriff des besonderen persönlichen Merkmals ist </a:t>
            </a:r>
            <a:r>
              <a:rPr lang="de-DE" sz="3200" b="1" dirty="0">
                <a:effectLst/>
                <a:latin typeface="Arial" panose="020B0604020202020204" pitchFamily="34" charset="0"/>
                <a:ea typeface="Calibri" panose="020F0502020204030204" pitchFamily="34" charset="0"/>
                <a:cs typeface="Arial" panose="020B0604020202020204" pitchFamily="34" charset="0"/>
              </a:rPr>
              <a:t>legal definiert in § 14 Abs. 1 StGB</a:t>
            </a:r>
            <a:r>
              <a:rPr lang="de-DE" sz="3200" b="1" dirty="0">
                <a:latin typeface="Arial" panose="020B0604020202020204" pitchFamily="34" charset="0"/>
                <a:ea typeface="Calibri" panose="020F0502020204030204" pitchFamily="34" charset="0"/>
                <a:cs typeface="Arial" panose="020B0604020202020204" pitchFamily="34" charset="0"/>
              </a:rPr>
              <a:t>:</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 besondere persönliche Eigenschaften, Verhältnisse oder Umstände des Beteiligten.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0083763"/>
      </p:ext>
    </p:extLst>
  </p:cSld>
  <p:clrMapOvr>
    <a:masterClrMapping/>
  </p:clrMapOvr>
</p:sld>
</file>

<file path=ppt/slides/slide2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auch die Vertrauensstellung desjenigen, dem eine Sache </a:t>
            </a:r>
            <a:r>
              <a:rPr lang="de-DE" sz="3200" dirty="0" err="1">
                <a:effectLst/>
                <a:latin typeface="Arial" panose="020B0604020202020204" pitchFamily="34" charset="0"/>
                <a:ea typeface="Calibri" panose="020F0502020204030204" pitchFamily="34" charset="0"/>
                <a:cs typeface="Arial" panose="020B0604020202020204" pitchFamily="34" charset="0"/>
              </a:rPr>
              <a:t>i.S.d</a:t>
            </a:r>
            <a:r>
              <a:rPr lang="de-DE" sz="3200" dirty="0">
                <a:effectLst/>
                <a:latin typeface="Arial" panose="020B0604020202020204" pitchFamily="34" charset="0"/>
                <a:ea typeface="Calibri" panose="020F0502020204030204" pitchFamily="34" charset="0"/>
                <a:cs typeface="Arial" panose="020B0604020202020204" pitchFamily="34" charset="0"/>
              </a:rPr>
              <a:t>. </a:t>
            </a:r>
            <a:br>
              <a:rPr lang="de-DE" sz="3200" dirty="0">
                <a:effectLst/>
                <a:latin typeface="Arial" panose="020B0604020202020204" pitchFamily="34" charset="0"/>
                <a:ea typeface="Calibri" panose="020F0502020204030204" pitchFamily="34" charset="0"/>
                <a:cs typeface="Arial" panose="020B0604020202020204" pitchFamily="34" charset="0"/>
              </a:rPr>
            </a:br>
            <a:r>
              <a:rPr lang="de-DE" sz="3200" dirty="0">
                <a:effectLst/>
                <a:latin typeface="Arial" panose="020B0604020202020204" pitchFamily="34" charset="0"/>
                <a:ea typeface="Calibri" panose="020F0502020204030204" pitchFamily="34" charset="0"/>
                <a:cs typeface="Arial" panose="020B0604020202020204" pitchFamily="34" charset="0"/>
              </a:rPr>
              <a:t>§ 246 Abs. 2 StGB anvertraut wird, da hierdurch eine besondere Pflichtenstellung begründet wird.</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err="1">
                <a:effectLst/>
                <a:latin typeface="Arial" panose="020B0604020202020204" pitchFamily="34" charset="0"/>
                <a:ea typeface="Calibri" panose="020F0502020204030204" pitchFamily="34" charset="0"/>
                <a:cs typeface="Arial" panose="020B0604020202020204" pitchFamily="34" charset="0"/>
              </a:rPr>
              <a:t>bb</a:t>
            </a:r>
            <a:r>
              <a:rPr lang="de-DE" sz="3200" b="1" dirty="0">
                <a:effectLst/>
                <a:latin typeface="Arial" panose="020B0604020202020204" pitchFamily="34" charset="0"/>
                <a:ea typeface="Calibri" panose="020F0502020204030204" pitchFamily="34" charset="0"/>
                <a:cs typeface="Arial" panose="020B0604020202020204" pitchFamily="34" charset="0"/>
              </a:rPr>
              <a:t>. Strafrahmenverschiebung gemäß § 28 Abs. 2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246 Abs. 2 StGB = strafschärfend.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cc. Vorliegen des besonderen persönlichen Merkmals bei F</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Kassenbestand war F nicht anvertraut</a:t>
            </a:r>
          </a:p>
        </p:txBody>
      </p:sp>
    </p:spTree>
    <p:extLst>
      <p:ext uri="{BB962C8B-B14F-4D97-AF65-F5344CB8AC3E}">
        <p14:creationId xmlns:p14="http://schemas.microsoft.com/office/powerpoint/2010/main" val="2479249939"/>
      </p:ext>
    </p:extLst>
  </p:cSld>
  <p:clrMapOvr>
    <a:masterClrMapping/>
  </p:clrMapOvr>
</p:sld>
</file>

<file path=ppt/slides/slide2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c. Rechtswidrigkeit und Schuld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d. Ergebnis: </a:t>
            </a:r>
            <a:r>
              <a:rPr lang="de-DE" sz="3200" dirty="0">
                <a:effectLst/>
                <a:latin typeface="Arial" panose="020B0604020202020204" pitchFamily="34" charset="0"/>
                <a:ea typeface="Calibri" panose="020F0502020204030204" pitchFamily="34" charset="0"/>
                <a:cs typeface="Arial" panose="020B0604020202020204" pitchFamily="34" charset="0"/>
              </a:rPr>
              <a:t>§§ 246 Abs. 1, 25 Abs. 2 StGB +</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a:t>
            </a:r>
            <a:r>
              <a:rPr lang="de-DE" sz="3200" b="1" dirty="0">
                <a:effectLst/>
                <a:latin typeface="Arial" panose="020B0604020202020204" pitchFamily="34" charset="0"/>
                <a:ea typeface="Calibri" panose="020F0502020204030204" pitchFamily="34" charset="0"/>
                <a:cs typeface="Arial" panose="020B0604020202020204" pitchFamily="34" charset="0"/>
              </a:rPr>
              <a:t>2. § 239 Abs. 1 StGB:</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 tatbestandsausschließendes Einverständnis </a:t>
            </a:r>
          </a:p>
          <a:p>
            <a:pPr algn="just">
              <a:lnSpc>
                <a:spcPct val="115000"/>
              </a:lnSpc>
              <a:spcBef>
                <a:spcPts val="1000"/>
              </a:spcBef>
              <a:spcAft>
                <a:spcPts val="1000"/>
              </a:spcAft>
            </a:pPr>
            <a:r>
              <a:rPr lang="de-DE" sz="3200" b="1" dirty="0">
                <a:effectLst/>
                <a:latin typeface="Arial" panose="020B0604020202020204" pitchFamily="34" charset="0"/>
                <a:ea typeface="Calibri" panose="020F0502020204030204" pitchFamily="34" charset="0"/>
                <a:cs typeface="Arial" panose="020B0604020202020204" pitchFamily="34" charset="0"/>
              </a:rPr>
              <a:t>III. Ergebnis</a:t>
            </a:r>
            <a:endParaRPr lang="en-US" sz="3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Im ersten Tatkomplex</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K:  § 246 Abs. 2 StGB</a:t>
            </a:r>
          </a:p>
          <a:p>
            <a:pPr algn="just">
              <a:lnSpc>
                <a:spcPct val="115000"/>
              </a:lnSpc>
              <a:spcBef>
                <a:spcPts val="1000"/>
              </a:spcBef>
              <a:spcAft>
                <a:spcPts val="1000"/>
              </a:spcAft>
            </a:pPr>
            <a:r>
              <a:rPr lang="de-DE" sz="3200" dirty="0">
                <a:effectLst/>
                <a:latin typeface="Arial" panose="020B0604020202020204" pitchFamily="34" charset="0"/>
                <a:ea typeface="Calibri" panose="020F0502020204030204" pitchFamily="34" charset="0"/>
                <a:cs typeface="Arial" panose="020B0604020202020204" pitchFamily="34" charset="0"/>
              </a:rPr>
              <a:t>F: §§ 246 Abs. 1, 25 Abs. 2 StGB</a:t>
            </a:r>
            <a:r>
              <a:rPr lang="de-DE" sz="3200" i="1"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9378978"/>
      </p:ext>
    </p:extLst>
  </p:cSld>
  <p:clrMapOvr>
    <a:masterClrMapping/>
  </p:clrMapOvr>
</p:sld>
</file>

<file path=ppt/slides/slide2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Tatkomplex II: Überfall 2</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Strafbarkeit des F</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I. §§ 249 Abs. 1, 250 Abs. 2 Nr. 1 StGB</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er O mit vorgehaltener Pistole dazu brachte, die Kasse zu öffnen, und das Geld aus der Kasse an sich nahm.</a:t>
            </a:r>
            <a:endParaRPr lang="en-US" sz="36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178905"/>
      </p:ext>
    </p:extLst>
  </p:cSld>
  <p:clrMapOvr>
    <a:masterClrMapping/>
  </p:clrMapOvr>
</p:sld>
</file>

<file path=ppt/slides/slide2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Qualifiziertes Nötigungsmittel</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Gewalt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Drohung mit gegenwärtiger Gefahr für Leib und Leben durch Vorhalten der Pistole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(Vorhalten einer Schusswaffe impliziert die Androhung ihres Einsatzes für den Fall, dass den Forderungen des Täters nicht Folge geleistet wird.)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795181"/>
      </p:ext>
    </p:extLst>
  </p:cSld>
  <p:clrMapOvr>
    <a:masterClrMapping/>
  </p:clrMapOvr>
</p:sld>
</file>

<file path=ppt/slides/slide2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Wegnahme</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Gewahrsamsbruch oder tatbestandsausschließendes Einverständnis des O?</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Ansicht der Rechtsprechung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dem äußeren Erscheinungsbild der Tathandlung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 </a:t>
            </a:r>
            <a:r>
              <a:rPr lang="de-DE" sz="3200" b="1" dirty="0">
                <a:latin typeface="Arial" panose="020B0604020202020204" pitchFamily="34" charset="0"/>
                <a:ea typeface="Calibri" panose="020F0502020204030204" pitchFamily="34" charset="0"/>
                <a:cs typeface="Arial" panose="020B0604020202020204" pitchFamily="34" charset="0"/>
              </a:rPr>
              <a:t>nahm</a:t>
            </a:r>
            <a:r>
              <a:rPr lang="de-DE" sz="3200" dirty="0">
                <a:latin typeface="Arial" panose="020B0604020202020204" pitchFamily="34" charset="0"/>
                <a:ea typeface="Calibri" panose="020F0502020204030204" pitchFamily="34" charset="0"/>
                <a:cs typeface="Arial" panose="020B0604020202020204" pitchFamily="34" charset="0"/>
              </a:rPr>
              <a:t> hier das Geld aus der Kasse aktiv an sich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Einverständnis –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2810371"/>
      </p:ext>
    </p:extLst>
  </p:cSld>
  <p:clrMapOvr>
    <a:masterClrMapping/>
  </p:clrMapOvr>
</p:sld>
</file>

<file path=ppt/slides/slide2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bb</a:t>
            </a:r>
            <a:r>
              <a:rPr lang="de-DE" sz="3200" b="1" dirty="0">
                <a:latin typeface="Arial" panose="020B0604020202020204" pitchFamily="34" charset="0"/>
                <a:ea typeface="Calibri" panose="020F0502020204030204" pitchFamily="34" charset="0"/>
                <a:cs typeface="Arial" panose="020B0604020202020204" pitchFamily="34" charset="0"/>
              </a:rPr>
              <a:t>. Ansicht der Literatur</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vorherrschende Ansicht: Exklusivitätsverhältnis zwischen § 249 Abs. 1 StGB und §§ 253 Abs. 1, 255 StGB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innere Willensrichtung des Opfers entscheidend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zumindest eine rudimentäre Form der Freiwilligkeit der Weggabe?</a:t>
            </a:r>
          </a:p>
        </p:txBody>
      </p:sp>
    </p:spTree>
    <p:extLst>
      <p:ext uri="{BB962C8B-B14F-4D97-AF65-F5344CB8AC3E}">
        <p14:creationId xmlns:p14="http://schemas.microsoft.com/office/powerpoint/2010/main" val="1856889968"/>
      </p:ext>
    </p:extLst>
  </p:cSld>
  <p:clrMapOvr>
    <a:masterClrMapping/>
  </p:clrMapOvr>
</p:sld>
</file>

<file path=ppt/slides/slide2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O musste davon ausgehen, dass F auch ohne seine Mitwirkung – notfalls gewaltsam – den Schlüssel an sich bringen, die Kasse öffnen und sich das Geld beschaffen würde und sein Verhalten zur Erreichung des tatbestandlichen Ziels des F gerade nicht unerlässlich war.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Öffnen der Kasse und das anschließende </a:t>
            </a:r>
            <a:r>
              <a:rPr lang="de-DE" sz="3200" dirty="0" err="1">
                <a:latin typeface="Arial" panose="020B0604020202020204" pitchFamily="34" charset="0"/>
                <a:ea typeface="Calibri" panose="020F0502020204030204" pitchFamily="34" charset="0"/>
                <a:cs typeface="Arial" panose="020B0604020202020204" pitchFamily="34" charset="0"/>
              </a:rPr>
              <a:t>Sichentfernen</a:t>
            </a:r>
            <a:r>
              <a:rPr lang="de-DE" sz="3200" dirty="0">
                <a:latin typeface="Arial" panose="020B0604020202020204" pitchFamily="34" charset="0"/>
                <a:ea typeface="Calibri" panose="020F0502020204030204" pitchFamily="34" charset="0"/>
                <a:cs typeface="Arial" panose="020B0604020202020204" pitchFamily="34" charset="0"/>
              </a:rPr>
              <a:t> von der geöffneten Kasse = willentlichen Akt des O,</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jedoch nicht Mitwirkungsakt im Sinne einer willentlichen Vermögensverfügung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7725696"/>
      </p:ext>
    </p:extLst>
  </p:cSld>
  <p:clrMapOvr>
    <a:masterClrMapping/>
  </p:clrMapOvr>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u="sng" dirty="0">
                <a:latin typeface="Arial" panose="020B0604020202020204" pitchFamily="34" charset="0"/>
                <a:ea typeface="Calibri" panose="020F0502020204030204" pitchFamily="34" charset="0"/>
                <a:cs typeface="Arial" panose="020B0604020202020204" pitchFamily="34" charset="0"/>
              </a:rPr>
              <a:t>Frage:</a:t>
            </a:r>
            <a:r>
              <a:rPr lang="de-DE" sz="3200" dirty="0">
                <a:latin typeface="Arial" panose="020B0604020202020204" pitchFamily="34" charset="0"/>
                <a:ea typeface="Calibri" panose="020F0502020204030204" pitchFamily="34" charset="0"/>
                <a:cs typeface="Arial" panose="020B0604020202020204" pitchFamily="34" charset="0"/>
              </a:rPr>
              <a:t> Wie haben sich K und F nach dem StGB strafbar gemacht?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A. Tatkomplex I: Überfall 1</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I. Strafbarkeit der K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1. § 242 Abs. 1 StGB</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K das in der Kasse befindliche Geld in eine Tragetasche packte und die Tasche F überließ.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2120680"/>
      </p:ext>
    </p:extLst>
  </p:cSld>
  <p:clrMapOvr>
    <a:masterClrMapping/>
  </p:clrMapOvr>
</p:sld>
</file>

<file path=ppt/slides/slide3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cc. Zwischenergebnis:</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sowohl nach Ansicht der Rechtsprechung als auch der Literatur Wegnahme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Spätestens mit dem Einstecken des Geldes in die mitgeführte Tasche vollendet</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c. Finalzusammenhang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 Qualifikation, </a:t>
            </a:r>
            <a:r>
              <a:rPr lang="de-DE" sz="3200" dirty="0">
                <a:latin typeface="Arial" panose="020B0604020202020204" pitchFamily="34" charset="0"/>
                <a:ea typeface="Calibri" panose="020F0502020204030204" pitchFamily="34" charset="0"/>
                <a:cs typeface="Arial" panose="020B0604020202020204" pitchFamily="34" charset="0"/>
              </a:rPr>
              <a:t>§ 250 Abs. 2 Nr. 1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F hat mit der Pistole eine Waffe im technischen Sinne eingesetzt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1470659"/>
      </p:ext>
    </p:extLst>
  </p:cSld>
  <p:clrMapOvr>
    <a:masterClrMapping/>
  </p:clrMapOvr>
</p:sld>
</file>

<file path=ppt/slides/slide3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Vorsätzlich +</a:t>
            </a:r>
          </a:p>
          <a:p>
            <a:pPr algn="just">
              <a:lnSpc>
                <a:spcPct val="115000"/>
              </a:lnSpc>
              <a:spcAft>
                <a:spcPts val="1000"/>
              </a:spcAft>
            </a:pPr>
            <a:r>
              <a:rPr lang="de-DE" sz="3200" dirty="0" err="1">
                <a:latin typeface="Arial" panose="020B0604020202020204" pitchFamily="34" charset="0"/>
                <a:ea typeface="Calibri" panose="020F0502020204030204" pitchFamily="34" charset="0"/>
                <a:cs typeface="Arial" panose="020B0604020202020204" pitchFamily="34" charset="0"/>
              </a:rPr>
              <a:t>Rw</a:t>
            </a:r>
            <a:r>
              <a:rPr lang="de-DE" sz="3200" dirty="0">
                <a:latin typeface="Arial" panose="020B0604020202020204" pitchFamily="34" charset="0"/>
                <a:ea typeface="Calibri" panose="020F0502020204030204" pitchFamily="34" charset="0"/>
                <a:cs typeface="Arial" panose="020B0604020202020204" pitchFamily="34" charset="0"/>
              </a:rPr>
              <a:t> Zueignungsabsicht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3. Rechtwidrigkeit, Schuld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4. Ergebnis: </a:t>
            </a:r>
            <a:r>
              <a:rPr lang="de-DE" sz="3200" dirty="0">
                <a:latin typeface="Arial" panose="020B0604020202020204" pitchFamily="34" charset="0"/>
                <a:ea typeface="Calibri" panose="020F0502020204030204" pitchFamily="34" charset="0"/>
                <a:cs typeface="Arial" panose="020B0604020202020204" pitchFamily="34" charset="0"/>
              </a:rPr>
              <a:t>§§ 249 Abs. 1, 250 Abs. 2 Nr. 1 StGB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II. § 249 Abs. 1 StGB – Tablet-Computer</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F den Tablet-Computer in seine Tasche steckte, nachdem er O in die Abstellkammer gesperrt hatte.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5008842"/>
      </p:ext>
    </p:extLst>
  </p:cSld>
  <p:clrMapOvr>
    <a:masterClrMapping/>
  </p:clrMapOvr>
</p:sld>
</file>

<file path=ppt/slides/slide3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Qualifiziertes Nötigungsmittel</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Gewalt +:  F sperrte O in der kleinen Abstellkammer des Supermarktes ein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Wegnahme</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Fremde bewegliche Sache: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bb</a:t>
            </a:r>
            <a:r>
              <a:rPr lang="de-DE" sz="3200" b="1" dirty="0">
                <a:latin typeface="Arial" panose="020B0604020202020204" pitchFamily="34" charset="0"/>
                <a:ea typeface="Calibri" panose="020F0502020204030204" pitchFamily="34" charset="0"/>
                <a:cs typeface="Arial" panose="020B0604020202020204" pitchFamily="34" charset="0"/>
              </a:rPr>
              <a:t>. Gewahrsamsbruch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Verkaufsraum = Generell beherrschter Raum der A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9818887"/>
      </p:ext>
    </p:extLst>
  </p:cSld>
  <p:clrMapOvr>
    <a:masterClrMapping/>
  </p:clrMapOvr>
</p:sld>
</file>

<file path=ppt/slides/slide3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 mit der Beute noch im Supermarkt, und damit innerhalb der geschützten Gewahrsamssphäre der A, gestellt?</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F hat das Tablet durch Verbringen in die mitgeführte Tasche </a:t>
            </a:r>
            <a:r>
              <a:rPr lang="de-DE" sz="3200" b="1" dirty="0">
                <a:latin typeface="Arial" panose="020B0604020202020204" pitchFamily="34" charset="0"/>
                <a:ea typeface="Calibri" panose="020F0502020204030204" pitchFamily="34" charset="0"/>
                <a:cs typeface="Arial" panose="020B0604020202020204" pitchFamily="34" charset="0"/>
              </a:rPr>
              <a:t>in eine Gewahrsamsexklave </a:t>
            </a:r>
            <a:r>
              <a:rPr lang="de-DE" sz="3200" dirty="0">
                <a:latin typeface="Arial" panose="020B0604020202020204" pitchFamily="34" charset="0"/>
                <a:ea typeface="Calibri" panose="020F0502020204030204" pitchFamily="34" charset="0"/>
                <a:cs typeface="Arial" panose="020B0604020202020204" pitchFamily="34" charset="0"/>
              </a:rPr>
              <a:t>an sich gebracht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Wegnahme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i="1" u="sng"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 Das Gegenteil ist noch vertretbar. Eine Tasche gehört anders als ein Kleidungsstück noch nicht zur körpereigenen Sphäre des Täters. </a:t>
            </a:r>
          </a:p>
        </p:txBody>
      </p:sp>
    </p:spTree>
    <p:extLst>
      <p:ext uri="{BB962C8B-B14F-4D97-AF65-F5344CB8AC3E}">
        <p14:creationId xmlns:p14="http://schemas.microsoft.com/office/powerpoint/2010/main" val="2922114762"/>
      </p:ext>
    </p:extLst>
  </p:cSld>
  <p:clrMapOvr>
    <a:masterClrMapping/>
  </p:clrMapOvr>
</p:sld>
</file>

<file path=ppt/slides/slide3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Finalzusammenhang</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Nötigungsmittel = Mittel zur Wegnahme?</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Finalzusammenhang durch Einsperren</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 bemerkte die Tablets jedoch erst, nachdem er O in der Abstellkammer eingesperrt hatte und fasste auch erst dann den Vorsatz zur Wegnahme.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nutzte lediglich eine fortbestehende Zwangslage aus.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fehlt insoweit am Finalzusammenhang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2330072"/>
      </p:ext>
    </p:extLst>
  </p:cSld>
  <p:clrMapOvr>
    <a:masterClrMapping/>
  </p:clrMapOvr>
</p:sld>
</file>

<file path=ppt/slides/slide3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i="1" u="sng"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 Das Gegenteil ist konsequent bei Ausgehen von Nichtvollendung der Wegnahme vertretbar. Wenn die Wegnahme noch nicht vollendet war, diente das Einsperren der Verhinderung eines Eingriffs des O, der die Vollendung unmöglich machte.</a:t>
            </a:r>
            <a:endParaRPr lang="en-US" sz="3600" dirty="0">
              <a:highlight>
                <a:srgbClr val="D9D9D9"/>
              </a:highligh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err="1">
                <a:latin typeface="Arial" panose="020B0604020202020204" pitchFamily="34" charset="0"/>
                <a:ea typeface="Calibri" panose="020F0502020204030204" pitchFamily="34" charset="0"/>
                <a:cs typeface="Arial" panose="020B0604020202020204" pitchFamily="34" charset="0"/>
              </a:rPr>
              <a:t>bb</a:t>
            </a:r>
            <a:r>
              <a:rPr lang="de-DE" sz="3200" b="1" dirty="0">
                <a:latin typeface="Arial" panose="020B0604020202020204" pitchFamily="34" charset="0"/>
                <a:ea typeface="Calibri" panose="020F0502020204030204" pitchFamily="34" charset="0"/>
                <a:cs typeface="Arial" panose="020B0604020202020204" pitchFamily="34" charset="0"/>
              </a:rPr>
              <a:t>. Finalzusammenhang durch Ausnutzen der fortwirkenden Zwangslage</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Gewaltanwendung durch Einsperren des O in die Abstellkammer diente zwar nicht der Wegnahme.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Aber: Fortwirken der vorherigen Gewaltanwendung?</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8084247"/>
      </p:ext>
    </p:extLst>
  </p:cSld>
  <p:clrMapOvr>
    <a:masterClrMapping/>
  </p:clrMapOvr>
</p:sld>
</file>

<file path=ppt/slides/slide3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Eine Ansicht: Kein aktives Tun erforderlich</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Danach genügt das Ausnutzen einer zuvor mit </a:t>
            </a:r>
            <a:r>
              <a:rPr lang="de-DE" sz="3200" dirty="0" err="1">
                <a:latin typeface="Arial" panose="020B0604020202020204" pitchFamily="34" charset="0"/>
                <a:ea typeface="Calibri" panose="020F0502020204030204" pitchFamily="34" charset="0"/>
                <a:cs typeface="Arial" panose="020B0604020202020204" pitchFamily="34" charset="0"/>
              </a:rPr>
              <a:t>vis</a:t>
            </a:r>
            <a:r>
              <a:rPr lang="de-DE" sz="3200" dirty="0">
                <a:latin typeface="Arial" panose="020B0604020202020204" pitchFamily="34" charset="0"/>
                <a:ea typeface="Calibri" panose="020F0502020204030204" pitchFamily="34" charset="0"/>
                <a:cs typeface="Arial" panose="020B0604020202020204" pitchFamily="34" charset="0"/>
              </a:rPr>
              <a:t> absoluta geschaffenen und fortwirkenden Nötigungswirkung.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Rechtlicher Ansatzpunkt: unterlassene Befreiung des Nötigungsopfers – hier des O – aus der Zwangslage, für die der Täter als Garant aus Ingerenz nach § 13 Abs. 1 StGB einzustehen habe.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Teilweise zudem enger zeitlicher und räumlicher Zusammenhang gefordert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5492018"/>
      </p:ext>
    </p:extLst>
  </p:cSld>
  <p:clrMapOvr>
    <a:masterClrMapping/>
  </p:clrMapOvr>
</p:sld>
</file>

<file path=ppt/slides/slide3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Hinsichtlich Einsatz von Gewalt durch Unterlassen wäre demnach ein Finalzusammenhang zu bejahen.</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i="1" u="sng"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 A.A. vertretbar mit der Begründung, dass O auch, wenn er befreit worden wäre, keinen Widerstand geleistet oder die Polizei verständigt hätte oder mit der Begründung, dass ein raum-zeitlicher Zusammenhang nicht mehr bestand. In diesem Fall wäre ein Streitentscheid entbehrlich. </a:t>
            </a:r>
            <a:r>
              <a:rPr lang="de-DE" sz="3200" i="1" dirty="0">
                <a:latin typeface="Arial" panose="020B0604020202020204" pitchFamily="34" charset="0"/>
                <a:ea typeface="Calibri" panose="020F0502020204030204" pitchFamily="34" charset="0"/>
                <a:cs typeface="Arial" panose="020B0604020202020204" pitchFamily="34" charset="0"/>
              </a:rPr>
              <a:t>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6468542"/>
      </p:ext>
    </p:extLst>
  </p:cSld>
  <p:clrMapOvr>
    <a:masterClrMapping/>
  </p:clrMapOvr>
</p:sld>
</file>

<file path=ppt/slides/slide3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Andere Ansicht: Aktives Tun erforderlich</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bloßes Bewusstsein um eine noch bestehende Zwangslange entspreche nicht dem Unrecht einer aktiven Gewaltanwendung (vgl. § 13 Abs. 1 </a:t>
            </a:r>
            <a:r>
              <a:rPr lang="de-DE" sz="3200" dirty="0" err="1">
                <a:latin typeface="Arial" panose="020B0604020202020204" pitchFamily="34" charset="0"/>
                <a:ea typeface="Calibri" panose="020F0502020204030204" pitchFamily="34" charset="0"/>
                <a:cs typeface="Arial" panose="020B0604020202020204" pitchFamily="34" charset="0"/>
              </a:rPr>
              <a:t>Hs</a:t>
            </a:r>
            <a:r>
              <a:rPr lang="de-DE" sz="3200" dirty="0">
                <a:latin typeface="Arial" panose="020B0604020202020204" pitchFamily="34" charset="0"/>
                <a:ea typeface="Calibri" panose="020F0502020204030204" pitchFamily="34" charset="0"/>
                <a:cs typeface="Arial" panose="020B0604020202020204" pitchFamily="34" charset="0"/>
              </a:rPr>
              <a:t>. 2 StGB).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Hiernach: keine taugliche Gewaltanwendung </a:t>
            </a:r>
            <a:r>
              <a:rPr lang="de-DE" sz="3200" dirty="0" err="1">
                <a:latin typeface="Arial" panose="020B0604020202020204" pitchFamily="34" charset="0"/>
                <a:ea typeface="Calibri" panose="020F0502020204030204" pitchFamily="34" charset="0"/>
                <a:cs typeface="Arial" panose="020B0604020202020204" pitchFamily="34" charset="0"/>
              </a:rPr>
              <a:t>i.S.d</a:t>
            </a:r>
            <a:r>
              <a:rPr lang="de-DE" sz="3200" dirty="0">
                <a:latin typeface="Arial" panose="020B0604020202020204" pitchFamily="34" charset="0"/>
                <a:ea typeface="Calibri" panose="020F0502020204030204" pitchFamily="34" charset="0"/>
                <a:cs typeface="Arial" panose="020B0604020202020204" pitchFamily="34" charset="0"/>
              </a:rPr>
              <a:t>. § 249 Abs. 1 StGB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1143145"/>
      </p:ext>
    </p:extLst>
  </p:cSld>
  <p:clrMapOvr>
    <a:masterClrMapping/>
  </p:clrMapOvr>
</p:sld>
</file>

<file path=ppt/slides/slide3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 Streitentscheid</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Unterlassen muss gem. § 13 Abs. 1 </a:t>
            </a:r>
            <a:r>
              <a:rPr lang="de-DE" sz="3200" dirty="0" err="1">
                <a:latin typeface="Arial" panose="020B0604020202020204" pitchFamily="34" charset="0"/>
                <a:ea typeface="Calibri" panose="020F0502020204030204" pitchFamily="34" charset="0"/>
                <a:cs typeface="Arial" panose="020B0604020202020204" pitchFamily="34" charset="0"/>
              </a:rPr>
              <a:t>Hs</a:t>
            </a:r>
            <a:r>
              <a:rPr lang="de-DE" sz="3200" dirty="0">
                <a:latin typeface="Arial" panose="020B0604020202020204" pitchFamily="34" charset="0"/>
                <a:ea typeface="Calibri" panose="020F0502020204030204" pitchFamily="34" charset="0"/>
                <a:cs typeface="Arial" panose="020B0604020202020204" pitchFamily="34" charset="0"/>
              </a:rPr>
              <a:t>. 2 StGB grundsätzlich einem aktiven Tun entsprechen.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Die in § 249 Abs. 1 StGB tatbestandlich vorausgesetzte Finalität fordert aber gerade eine zielgerichtete Gewaltanwendung, die die Ermöglichung der Wegnahme bezweckt.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Das bloße Ausnutzen einer zuvor geschaffenen und noch bestehenden Zwangslage wird diesem Kriterium nicht gerecht.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383714"/>
      </p:ext>
    </p:extLst>
  </p:cSld>
  <p:clrMapOvr>
    <a:masterClrMapping/>
  </p:clrMapOvr>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a. Tatbestand</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Hierzu müsste K eine fremde bewegliche Sache weggenommen haben.</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Fremde bewegliche Sache</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Bargeld fremd für K?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Bargeld stammte aus dem Eigentum der Kunden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an A gem. § 929 Satz 1 BGB übereignet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Einigung über K als Vertreterin der A gem. § 164 Abs. 1 BGB</a:t>
            </a:r>
          </a:p>
        </p:txBody>
      </p:sp>
    </p:spTree>
    <p:extLst>
      <p:ext uri="{BB962C8B-B14F-4D97-AF65-F5344CB8AC3E}">
        <p14:creationId xmlns:p14="http://schemas.microsoft.com/office/powerpoint/2010/main" val="1486050006"/>
      </p:ext>
    </p:extLst>
  </p:cSld>
  <p:clrMapOvr>
    <a:masterClrMapping/>
  </p:clrMapOvr>
</p:sld>
</file>

<file path=ppt/slides/slide4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zu befürchten, dass anderenfalls ein nicht feststellbarer Raubvorsatz durch eine Überdehnung der </a:t>
            </a:r>
            <a:r>
              <a:rPr lang="de-DE" sz="3200" dirty="0" err="1">
                <a:latin typeface="Arial" panose="020B0604020202020204" pitchFamily="34" charset="0"/>
                <a:ea typeface="Calibri" panose="020F0502020204030204" pitchFamily="34" charset="0"/>
                <a:cs typeface="Arial" panose="020B0604020202020204" pitchFamily="34" charset="0"/>
              </a:rPr>
              <a:t>Unterlassensstrafbarkeit</a:t>
            </a:r>
            <a:r>
              <a:rPr lang="de-DE" sz="3200" dirty="0">
                <a:latin typeface="Arial" panose="020B0604020202020204" pitchFamily="34" charset="0"/>
                <a:ea typeface="Calibri" panose="020F0502020204030204" pitchFamily="34" charset="0"/>
                <a:cs typeface="Arial" panose="020B0604020202020204" pitchFamily="34" charset="0"/>
              </a:rPr>
              <a:t> überspielt würde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Verwischt Grenzen zwischen raubspezifischer Finalität einerseits und Wegnahme unter Ausnutzung der Hilflosigkeit einer Person (§ 243 Abs. 1 S. 2 Nr. 6 StGB)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Der zuletzt genannte Ansicht zu folgen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Ergebnis : </a:t>
            </a:r>
            <a:r>
              <a:rPr lang="de-DE" sz="3200" dirty="0">
                <a:latin typeface="Arial" panose="020B0604020202020204" pitchFamily="34" charset="0"/>
                <a:ea typeface="Calibri" panose="020F0502020204030204" pitchFamily="34" charset="0"/>
                <a:cs typeface="Arial" panose="020B0604020202020204" pitchFamily="34" charset="0"/>
              </a:rPr>
              <a:t>§ 249 Abs.1 StGB -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7260428"/>
      </p:ext>
    </p:extLst>
  </p:cSld>
  <p:clrMapOvr>
    <a:masterClrMapping/>
  </p:clrMapOvr>
</p:sld>
</file>

<file path=ppt/slides/slide4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46314" y="467088"/>
            <a:ext cx="10515600" cy="6090466"/>
          </a:xfrm>
        </p:spPr>
        <p:txBody>
          <a:bodyPr>
            <a:noAutofit/>
          </a:bodyPr>
          <a:lstStyle/>
          <a:p>
            <a:pPr algn="just">
              <a:lnSpc>
                <a:spcPct val="115000"/>
              </a:lnSpc>
              <a:spcAft>
                <a:spcPts val="1000"/>
              </a:spcAft>
            </a:pPr>
            <a:r>
              <a:rPr lang="de-DE" sz="3200" b="1" i="1" u="sng"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 </a:t>
            </a:r>
            <a:r>
              <a:rPr lang="de-DE" sz="3200" i="1" dirty="0" err="1">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a.A</a:t>
            </a: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 mit entspr. </a:t>
            </a:r>
            <a:r>
              <a:rPr lang="de-DE" sz="3200" i="1" dirty="0" err="1">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Begr</a:t>
            </a: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 ebenso vertretbar. </a:t>
            </a:r>
          </a:p>
          <a:p>
            <a:pPr algn="just">
              <a:lnSpc>
                <a:spcPct val="115000"/>
              </a:lnSpc>
              <a:spcAft>
                <a:spcPts val="1000"/>
              </a:spcAft>
            </a:pP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Dann  auch </a:t>
            </a:r>
            <a:b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b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 250 Abs. 2 Nr. 1 StGB (Nötigung mit Pistole) und § 250 Abs. 1 Nr. 1b StGB (Beisichführen der Pistole bei Wegnahme) </a:t>
            </a:r>
            <a:r>
              <a:rPr lang="de-DE" sz="3200" i="1">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zu prüfen</a:t>
            </a:r>
            <a:endParaRPr lang="en-US" sz="3600" dirty="0">
              <a:highlight>
                <a:srgbClr val="D9D9D9"/>
              </a:highligh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1204224"/>
      </p:ext>
    </p:extLst>
  </p:cSld>
  <p:clrMapOvr>
    <a:masterClrMapping/>
  </p:clrMapOvr>
</p:sld>
</file>

<file path=ppt/slides/slide4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338551" y="-99524"/>
            <a:ext cx="10515600" cy="6090466"/>
          </a:xfrm>
        </p:spPr>
        <p:txBody>
          <a:bodyPr>
            <a:noAutofit/>
          </a:bodyPr>
          <a:lstStyle/>
          <a:p>
            <a:r>
              <a:rPr lang="en-US" sz="3200" b="1">
                <a:latin typeface="Arial" panose="020B0604020202020204" pitchFamily="34" charset="0"/>
                <a:cs typeface="Arial" panose="020B0604020202020204" pitchFamily="34" charset="0"/>
              </a:rPr>
              <a:t>III</a:t>
            </a:r>
            <a:r>
              <a:rPr lang="en-US" sz="3200" b="1" dirty="0">
                <a:latin typeface="Arial" panose="020B0604020202020204" pitchFamily="34" charset="0"/>
                <a:cs typeface="Arial" panose="020B0604020202020204" pitchFamily="34" charset="0"/>
              </a:rPr>
              <a:t>. §§ 242 Abs. 1, 244 Abs. 1 Nr. 1 a) </a:t>
            </a:r>
            <a:r>
              <a:rPr lang="en-US" sz="3200" b="1" dirty="0" err="1">
                <a:latin typeface="Arial" panose="020B0604020202020204" pitchFamily="34" charset="0"/>
                <a:cs typeface="Arial" panose="020B0604020202020204" pitchFamily="34" charset="0"/>
              </a:rPr>
              <a:t>StGB</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F: +, indem er den Tablet-Computer in seine Tasche steckte. </a:t>
            </a:r>
          </a:p>
          <a:p>
            <a:r>
              <a:rPr lang="de-DE" sz="3200" dirty="0">
                <a:latin typeface="Arial" panose="020B0604020202020204" pitchFamily="34" charset="0"/>
                <a:cs typeface="Arial" panose="020B0604020202020204" pitchFamily="34" charset="0"/>
              </a:rPr>
              <a:t>geladene Pistole bei sich geführt = § 244 Abs. 1 Nr. 1 a) StGB </a:t>
            </a:r>
          </a:p>
          <a:p>
            <a:r>
              <a:rPr lang="de-DE" sz="3200" b="1" dirty="0">
                <a:latin typeface="Arial" panose="020B0604020202020204" pitchFamily="34" charset="0"/>
                <a:cs typeface="Arial" panose="020B0604020202020204" pitchFamily="34" charset="0"/>
              </a:rPr>
              <a:t>IV. Strafzumessung: §§ 242, 243 Abs. 1 S. 2 Nr. 6 StGB  </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durch das Ausnutzen der Hilflosigkeit des O </a:t>
            </a:r>
          </a:p>
          <a:p>
            <a:r>
              <a:rPr lang="de-DE" sz="3200" b="1" i="1" u="sng" dirty="0">
                <a:latin typeface="Arial" panose="020B0604020202020204" pitchFamily="34" charset="0"/>
                <a:cs typeface="Arial" panose="020B0604020202020204" pitchFamily="34" charset="0"/>
              </a:rPr>
              <a:t>Anm.:</a:t>
            </a:r>
            <a:r>
              <a:rPr lang="de-DE" sz="3200" i="1" dirty="0">
                <a:latin typeface="Arial" panose="020B0604020202020204" pitchFamily="34" charset="0"/>
                <a:cs typeface="Arial" panose="020B0604020202020204" pitchFamily="34" charset="0"/>
              </a:rPr>
              <a:t> O eingesperrt und demnach außer Stande war, das bedrohte Rechtsgut zu schützen.  </a:t>
            </a:r>
            <a:endParaRPr lang="en-US" sz="3200" dirty="0">
              <a:latin typeface="Arial" panose="020B0604020202020204" pitchFamily="34" charset="0"/>
              <a:cs typeface="Arial" panose="020B0604020202020204" pitchFamily="34" charset="0"/>
            </a:endParaRPr>
          </a:p>
          <a:p>
            <a:r>
              <a:rPr lang="de-DE" sz="3200" i="1" dirty="0">
                <a:latin typeface="Arial" panose="020B0604020202020204" pitchFamily="34" charset="0"/>
                <a:cs typeface="Arial" panose="020B0604020202020204" pitchFamily="34" charset="0"/>
              </a:rPr>
              <a:t>Im Ergebnis ist aber allein auf die Strafbarkeit aus § 244 Abs. 1 Nr. 1 a) StGB a</a:t>
            </a:r>
            <a:r>
              <a:rPr lang="de-DE" sz="3200" dirty="0">
                <a:latin typeface="Arial" panose="020B0604020202020204" pitchFamily="34" charset="0"/>
                <a:cs typeface="Arial" panose="020B0604020202020204" pitchFamily="34" charset="0"/>
              </a:rPr>
              <a:t>bzustellen. </a:t>
            </a:r>
            <a:endParaRPr lang="en-US" dirty="0"/>
          </a:p>
        </p:txBody>
      </p:sp>
    </p:spTree>
    <p:extLst>
      <p:ext uri="{BB962C8B-B14F-4D97-AF65-F5344CB8AC3E}">
        <p14:creationId xmlns:p14="http://schemas.microsoft.com/office/powerpoint/2010/main" val="3222698950"/>
      </p:ext>
    </p:extLst>
  </p:cSld>
  <p:clrMapOvr>
    <a:masterClrMapping/>
  </p:clrMapOvr>
</p:sld>
</file>

<file path=ppt/slides/slide4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27761" y="480340"/>
            <a:ext cx="10515600" cy="6090466"/>
          </a:xfrm>
        </p:spPr>
        <p:txBody>
          <a:bodyPr>
            <a:noAutofit/>
          </a:bodyPr>
          <a:lstStyle/>
          <a:p>
            <a:r>
              <a:rPr lang="de-DE" b="1" dirty="0">
                <a:latin typeface="Arial" panose="020B0604020202020204" pitchFamily="34" charset="0"/>
                <a:cs typeface="Arial" panose="020B0604020202020204" pitchFamily="34" charset="0"/>
              </a:rPr>
              <a:t>V</a:t>
            </a:r>
            <a:r>
              <a:rPr lang="de-DE" sz="3200" b="1" dirty="0">
                <a:latin typeface="Arial" panose="020B0604020202020204" pitchFamily="34" charset="0"/>
                <a:cs typeface="Arial" panose="020B0604020202020204" pitchFamily="34" charset="0"/>
              </a:rPr>
              <a:t>. § 239 Abs. 1 StGB zum Nachteil des O</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indem F den  O in den Abstellraum sperrte.</a:t>
            </a:r>
            <a:endParaRPr lang="en-US"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Tatbestand + (</a:t>
            </a:r>
            <a:r>
              <a:rPr lang="de-DE" sz="3200" dirty="0">
                <a:latin typeface="Arial" panose="020B0604020202020204" pitchFamily="34" charset="0"/>
                <a:cs typeface="Arial" panose="020B0604020202020204" pitchFamily="34" charset="0"/>
              </a:rPr>
              <a:t>Ausreichend ist insoweit eine nur wenige Minuten andauernde Einschränkung der Bewegungsfreiheit, sofern diese besonders intensiv ist.</a:t>
            </a:r>
          </a:p>
          <a:p>
            <a:r>
              <a:rPr lang="de-DE" sz="3200" dirty="0">
                <a:latin typeface="Arial" panose="020B0604020202020204" pitchFamily="34" charset="0"/>
                <a:cs typeface="Arial" panose="020B0604020202020204" pitchFamily="34" charset="0"/>
              </a:rPr>
              <a:t>kleiner Abstellraum  reicht für intensive Einschränkung)</a:t>
            </a:r>
          </a:p>
          <a:p>
            <a:r>
              <a:rPr lang="de-DE" sz="3200" b="1" dirty="0">
                <a:latin typeface="Arial" panose="020B0604020202020204" pitchFamily="34" charset="0"/>
                <a:cs typeface="Arial" panose="020B0604020202020204" pitchFamily="34" charset="0"/>
              </a:rPr>
              <a:t>2. Rechtswidrigkeit, Schuld +</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3. Ergebnis: </a:t>
            </a:r>
            <a:r>
              <a:rPr lang="de-DE" sz="3200" dirty="0">
                <a:latin typeface="Arial" panose="020B0604020202020204" pitchFamily="34" charset="0"/>
                <a:cs typeface="Arial" panose="020B0604020202020204" pitchFamily="34" charset="0"/>
              </a:rPr>
              <a:t>§ 239 Abs. 1 StGB +</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VI. § 240 Abs. 1 StGB: </a:t>
            </a:r>
            <a:r>
              <a:rPr lang="de-DE" sz="3200" dirty="0">
                <a:latin typeface="Arial" panose="020B0604020202020204" pitchFamily="34" charset="0"/>
                <a:cs typeface="Arial" panose="020B0604020202020204" pitchFamily="34" charset="0"/>
              </a:rPr>
              <a:t>durch die Drohung mit der Pistole gegenüber  O </a:t>
            </a:r>
          </a:p>
          <a:p>
            <a:r>
              <a:rPr lang="de-DE" sz="3200" dirty="0">
                <a:latin typeface="Arial" panose="020B0604020202020204" pitchFamily="34" charset="0"/>
                <a:cs typeface="Arial" panose="020B0604020202020204" pitchFamily="34" charset="0"/>
              </a:rPr>
              <a:t>tritt hinter §§ 249 Abs. 1, 250 Abs. 2 Nr. 1 StGB bezüglich Bargeld zurück.</a:t>
            </a:r>
            <a:endParaRPr lang="en-US" sz="3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25447762"/>
      </p:ext>
    </p:extLst>
  </p:cSld>
  <p:clrMapOvr>
    <a:masterClrMapping/>
  </p:clrMapOvr>
</p:sld>
</file>

<file path=ppt/slides/slide4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27761" y="480340"/>
            <a:ext cx="10515600" cy="6090466"/>
          </a:xfrm>
        </p:spPr>
        <p:txBody>
          <a:bodyPr>
            <a:noAutofit/>
          </a:bodyPr>
          <a:lstStyle/>
          <a:p>
            <a:r>
              <a:rPr lang="de-DE" sz="3200" b="1" dirty="0">
                <a:latin typeface="Arial" panose="020B0604020202020204" pitchFamily="34" charset="0"/>
                <a:cs typeface="Arial" panose="020B0604020202020204" pitchFamily="34" charset="0"/>
              </a:rPr>
              <a:t>VII. Ergebnis/Konkurrenzen</a:t>
            </a:r>
            <a:endParaRPr lang="en-US" sz="3200" dirty="0">
              <a:latin typeface="Arial" panose="020B0604020202020204" pitchFamily="34" charset="0"/>
              <a:cs typeface="Arial" panose="020B0604020202020204" pitchFamily="34" charset="0"/>
            </a:endParaRPr>
          </a:p>
          <a:p>
            <a:pPr marL="0" indent="0">
              <a:buNone/>
            </a:pPr>
            <a:r>
              <a:rPr lang="de-DE" sz="3200" dirty="0">
                <a:latin typeface="Arial" panose="020B0604020202020204" pitchFamily="34" charset="0"/>
                <a:cs typeface="Arial" panose="020B0604020202020204" pitchFamily="34" charset="0"/>
              </a:rPr>
              <a:t>F: §§ 249 Abs. 1, 250 Abs. 2 Nr. 1 StGB,</a:t>
            </a:r>
          </a:p>
          <a:p>
            <a:pPr marL="0" indent="0">
              <a:buNone/>
            </a:pPr>
            <a:r>
              <a:rPr lang="de-DE" sz="3200" dirty="0">
                <a:latin typeface="Arial" panose="020B0604020202020204" pitchFamily="34" charset="0"/>
                <a:cs typeface="Arial" panose="020B0604020202020204" pitchFamily="34" charset="0"/>
              </a:rPr>
              <a:t>§ 244 Abs. 1 Nr. 1 a) StGB </a:t>
            </a:r>
          </a:p>
          <a:p>
            <a:pPr marL="0" indent="0">
              <a:buNone/>
            </a:pPr>
            <a:r>
              <a:rPr lang="de-DE" sz="3200" dirty="0">
                <a:latin typeface="Arial" panose="020B0604020202020204" pitchFamily="34" charset="0"/>
                <a:cs typeface="Arial" panose="020B0604020202020204" pitchFamily="34" charset="0"/>
              </a:rPr>
              <a:t>§ 239 Abs. 1 StGB </a:t>
            </a:r>
            <a:r>
              <a:rPr lang="de-DE" sz="3200" dirty="0" err="1">
                <a:latin typeface="Arial" panose="020B0604020202020204" pitchFamily="34" charset="0"/>
                <a:cs typeface="Arial" panose="020B0604020202020204" pitchFamily="34" charset="0"/>
              </a:rPr>
              <a:t>st</a:t>
            </a:r>
            <a:endParaRPr lang="de-DE" sz="3200" dirty="0">
              <a:latin typeface="Arial" panose="020B0604020202020204" pitchFamily="34" charset="0"/>
              <a:cs typeface="Arial" panose="020B0604020202020204" pitchFamily="34" charset="0"/>
            </a:endParaRPr>
          </a:p>
          <a:p>
            <a:pPr marL="0" indent="0">
              <a:buNone/>
            </a:pPr>
            <a:r>
              <a:rPr lang="de-DE" sz="3200" dirty="0">
                <a:latin typeface="Arial" panose="020B0604020202020204" pitchFamily="34" charset="0"/>
                <a:cs typeface="Arial" panose="020B0604020202020204" pitchFamily="34" charset="0"/>
              </a:rPr>
              <a:t>Taten = durch verschiedene natürliche Handlungen verwirklicht. Insoweit liegt eine natürliche Handlungseinheit</a:t>
            </a:r>
          </a:p>
          <a:p>
            <a:pPr marL="0" indent="0">
              <a:buNone/>
            </a:pPr>
            <a:r>
              <a:rPr lang="de-DE" sz="3200" dirty="0">
                <a:latin typeface="Arial" panose="020B0604020202020204" pitchFamily="34" charset="0"/>
                <a:cs typeface="Arial" panose="020B0604020202020204" pitchFamily="34" charset="0"/>
              </a:rPr>
              <a:t>Freiheitsberaubung erfolgte sie unmittelbarem räumlichem und zeitlichem Zusammenhang zum Raub: insgesamt § 52 StGB. </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Freiheitsberaubung verklammert nicht . §§ 249 Abs. 1, 250 Abs. 2 Nr. 1 StGB und § 244 Abs. 1 Nr. 1 a) StGB </a:t>
            </a:r>
          </a:p>
        </p:txBody>
      </p:sp>
    </p:spTree>
    <p:extLst>
      <p:ext uri="{BB962C8B-B14F-4D97-AF65-F5344CB8AC3E}">
        <p14:creationId xmlns:p14="http://schemas.microsoft.com/office/powerpoint/2010/main" val="2059902549"/>
      </p:ext>
    </p:extLst>
  </p:cSld>
  <p:clrMapOvr>
    <a:masterClrMapping/>
  </p:clrMapOvr>
</p:sld>
</file>

<file path=ppt/slides/slide4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27761" y="480340"/>
            <a:ext cx="10515600" cy="6090466"/>
          </a:xfrm>
        </p:spPr>
        <p:txBody>
          <a:bodyPr>
            <a:noAutofit/>
          </a:bodyPr>
          <a:lstStyle/>
          <a:p>
            <a:r>
              <a:rPr lang="de-DE" sz="3200" dirty="0">
                <a:latin typeface="Arial" panose="020B0604020202020204" pitchFamily="34" charset="0"/>
                <a:cs typeface="Arial" panose="020B0604020202020204" pitchFamily="34" charset="0"/>
              </a:rPr>
              <a:t>Freiheitsberaubung steht somit jeweils </a:t>
            </a:r>
            <a:r>
              <a:rPr lang="de-DE" sz="3200" b="1" dirty="0">
                <a:latin typeface="Arial" panose="020B0604020202020204" pitchFamily="34" charset="0"/>
                <a:cs typeface="Arial" panose="020B0604020202020204" pitchFamily="34" charset="0"/>
              </a:rPr>
              <a:t>tateinheitlich</a:t>
            </a:r>
            <a:r>
              <a:rPr lang="de-DE" sz="3200" dirty="0">
                <a:latin typeface="Arial" panose="020B0604020202020204" pitchFamily="34" charset="0"/>
                <a:cs typeface="Arial" panose="020B0604020202020204" pitchFamily="34" charset="0"/>
              </a:rPr>
              <a:t> zum schweren Raub und dem Diebstahl mit Waffen, die zueinander wiederum in Tatmehrheit stehen, § 53 StGB. </a:t>
            </a:r>
            <a:endParaRPr lang="en-US" sz="3200" dirty="0">
              <a:latin typeface="Arial" panose="020B0604020202020204" pitchFamily="34" charset="0"/>
              <a:cs typeface="Arial" panose="020B0604020202020204" pitchFamily="34" charset="0"/>
            </a:endParaRPr>
          </a:p>
          <a:p>
            <a:r>
              <a:rPr lang="de-DE" sz="3200" i="1"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C. Tatkomplex III: Vernehmung – Strafbarkeit der K</a:t>
            </a:r>
            <a:endParaRPr lang="en-US"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 I. § 153 Abs. 1 StGB</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dirty="0" err="1">
                <a:latin typeface="Arial" panose="020B0604020202020204" pitchFamily="34" charset="0"/>
                <a:cs typeface="Arial" panose="020B0604020202020204" pitchFamily="34" charset="0"/>
              </a:rPr>
              <a:t>Ks</a:t>
            </a:r>
            <a:r>
              <a:rPr lang="de-DE" sz="3200" dirty="0">
                <a:latin typeface="Arial" panose="020B0604020202020204" pitchFamily="34" charset="0"/>
                <a:cs typeface="Arial" panose="020B0604020202020204" pitchFamily="34" charset="0"/>
              </a:rPr>
              <a:t> Aussage während einer polizeilichen Vernehmung</a:t>
            </a:r>
          </a:p>
          <a:p>
            <a:r>
              <a:rPr lang="de-DE" sz="3200" b="1" dirty="0">
                <a:latin typeface="Arial" panose="020B0604020202020204" pitchFamily="34" charset="0"/>
                <a:cs typeface="Arial" panose="020B0604020202020204" pitchFamily="34" charset="0"/>
              </a:rPr>
              <a:t>nicht </a:t>
            </a:r>
            <a:r>
              <a:rPr lang="de-DE" sz="3200" dirty="0">
                <a:latin typeface="Arial" panose="020B0604020202020204" pitchFamily="34" charset="0"/>
                <a:cs typeface="Arial" panose="020B0604020202020204" pitchFamily="34" charset="0"/>
              </a:rPr>
              <a:t>vor Gericht oder einer anderen zur eidlichen Vernehmung von Zeugen und Sachverständigen zuständigen Stelle</a:t>
            </a:r>
            <a:endParaRPr lang="en-US" dirty="0"/>
          </a:p>
        </p:txBody>
      </p:sp>
    </p:spTree>
    <p:extLst>
      <p:ext uri="{BB962C8B-B14F-4D97-AF65-F5344CB8AC3E}">
        <p14:creationId xmlns:p14="http://schemas.microsoft.com/office/powerpoint/2010/main" val="2526532634"/>
      </p:ext>
    </p:extLst>
  </p:cSld>
  <p:clrMapOvr>
    <a:masterClrMapping/>
  </p:clrMapOvr>
</p:sld>
</file>

<file path=ppt/slides/slide4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27761" y="480340"/>
            <a:ext cx="10515600" cy="6090466"/>
          </a:xfrm>
        </p:spPr>
        <p:txBody>
          <a:bodyPr>
            <a:noAutofit/>
          </a:bodyPr>
          <a:lstStyle/>
          <a:p>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II. § 164 Abs. 1 StGB</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indem K bei der Polizei aussagte, dass O bei dem zweiten Überfall mit F zusammenwirkte.</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1. Tatbestand</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Vernehmungsbeamten der Polizei sind taugliche Amtsträger </a:t>
            </a:r>
            <a:r>
              <a:rPr lang="de-DE" sz="3200" dirty="0" err="1">
                <a:latin typeface="Arial" panose="020B0604020202020204" pitchFamily="34" charset="0"/>
                <a:cs typeface="Arial" panose="020B0604020202020204" pitchFamily="34" charset="0"/>
              </a:rPr>
              <a:t>i.S.d</a:t>
            </a:r>
            <a:r>
              <a:rPr lang="de-DE" sz="3200" dirty="0">
                <a:latin typeface="Arial" panose="020B0604020202020204" pitchFamily="34" charset="0"/>
                <a:cs typeface="Arial" panose="020B0604020202020204" pitchFamily="34" charset="0"/>
              </a:rPr>
              <a:t>. Vorschrift. </a:t>
            </a:r>
          </a:p>
          <a:p>
            <a:r>
              <a:rPr lang="de-DE" sz="3200" dirty="0">
                <a:latin typeface="Arial" panose="020B0604020202020204" pitchFamily="34" charset="0"/>
                <a:cs typeface="Arial" panose="020B0604020202020204" pitchFamily="34" charset="0"/>
              </a:rPr>
              <a:t>K hat einen konkreten Verdacht auf O gelenkt, indem sie bei der Polizei aussagte, der zweite Überfall sei zwischen F und O abgesprochen gewesen und O hätte zu gleichen Teilen neben F an der Beute beteiligt werden sollen. </a:t>
            </a:r>
          </a:p>
          <a:p>
            <a:r>
              <a:rPr lang="de-DE" sz="3200" dirty="0">
                <a:latin typeface="Arial" panose="020B0604020202020204" pitchFamily="34" charset="0"/>
                <a:cs typeface="Arial" panose="020B0604020202020204" pitchFamily="34" charset="0"/>
              </a:rPr>
              <a:t>K hat unnötige polizeiliche Ermittlungen provoziert.</a:t>
            </a:r>
            <a:endParaRPr lang="en-US" dirty="0"/>
          </a:p>
        </p:txBody>
      </p:sp>
    </p:spTree>
    <p:extLst>
      <p:ext uri="{BB962C8B-B14F-4D97-AF65-F5344CB8AC3E}">
        <p14:creationId xmlns:p14="http://schemas.microsoft.com/office/powerpoint/2010/main" val="2210707631"/>
      </p:ext>
    </p:extLst>
  </p:cSld>
  <p:clrMapOvr>
    <a:masterClrMapping/>
  </p:clrMapOvr>
</p:sld>
</file>

<file path=ppt/slides/slide4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27761" y="480340"/>
            <a:ext cx="10515600" cy="6090466"/>
          </a:xfrm>
        </p:spPr>
        <p:txBody>
          <a:bodyPr>
            <a:noAutofit/>
          </a:bodyPr>
          <a:lstStyle/>
          <a:p>
            <a:r>
              <a:rPr lang="de-DE" sz="3200" dirty="0">
                <a:latin typeface="Arial" panose="020B0604020202020204" pitchFamily="34" charset="0"/>
                <a:cs typeface="Arial" panose="020B0604020202020204" pitchFamily="34" charset="0"/>
              </a:rPr>
              <a:t>  K handelte auch vorsätzlich. </a:t>
            </a:r>
          </a:p>
          <a:p>
            <a:r>
              <a:rPr lang="de-DE" sz="3200" dirty="0">
                <a:latin typeface="Arial" panose="020B0604020202020204" pitchFamily="34" charset="0"/>
                <a:cs typeface="Arial" panose="020B0604020202020204" pitchFamily="34" charset="0"/>
              </a:rPr>
              <a:t>Sie </a:t>
            </a:r>
            <a:r>
              <a:rPr lang="de-DE" sz="3200" b="1" dirty="0">
                <a:latin typeface="Arial" panose="020B0604020202020204" pitchFamily="34" charset="0"/>
                <a:cs typeface="Arial" panose="020B0604020202020204" pitchFamily="34" charset="0"/>
              </a:rPr>
              <a:t>wusste</a:t>
            </a:r>
            <a:r>
              <a:rPr lang="de-DE" sz="3200" dirty="0">
                <a:latin typeface="Arial" panose="020B0604020202020204" pitchFamily="34" charset="0"/>
                <a:cs typeface="Arial" panose="020B0604020202020204" pitchFamily="34" charset="0"/>
              </a:rPr>
              <a:t> auch, dass O tatsächlich bei dem zweiten Überfall nicht mit F zusammenwirkte, sondern vielmehr Opfer dieser Straftat war.</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2. Rechtwidrigkeit und Schuld +</a:t>
            </a:r>
            <a:endParaRPr lang="en-US"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3. Ergebnis: </a:t>
            </a:r>
            <a:r>
              <a:rPr lang="de-DE" sz="3200" dirty="0">
                <a:latin typeface="Arial" panose="020B0604020202020204" pitchFamily="34" charset="0"/>
                <a:cs typeface="Arial" panose="020B0604020202020204" pitchFamily="34" charset="0"/>
              </a:rPr>
              <a:t>§ 164 Abs. 1 StGB +</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III. §§ 239 Abs. 1, 25 Abs. 1 Alt. 2 StGB</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indem K bei der Polizei aussagte, dass O bei dem zweiten Überfall mit F zusammengewirkt und bereits begonnen habe, Beweise zu vernichten.</a:t>
            </a:r>
            <a:r>
              <a:rPr lang="de-DE" b="1" dirty="0"/>
              <a:t> </a:t>
            </a:r>
            <a:endParaRPr lang="en-US" dirty="0"/>
          </a:p>
        </p:txBody>
      </p:sp>
    </p:spTree>
    <p:extLst>
      <p:ext uri="{BB962C8B-B14F-4D97-AF65-F5344CB8AC3E}">
        <p14:creationId xmlns:p14="http://schemas.microsoft.com/office/powerpoint/2010/main" val="1877498022"/>
      </p:ext>
    </p:extLst>
  </p:cSld>
  <p:clrMapOvr>
    <a:masterClrMapping/>
  </p:clrMapOvr>
</p:sld>
</file>

<file path=ppt/slides/slide4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27761" y="480340"/>
            <a:ext cx="10515600" cy="6090466"/>
          </a:xfrm>
        </p:spPr>
        <p:txBody>
          <a:bodyPr>
            <a:noAutofit/>
          </a:bodyPr>
          <a:lstStyle/>
          <a:p>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1. Tatbestand</a:t>
            </a:r>
            <a:endParaRPr lang="en-US"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 a. Taterfolg</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Untersuchungshaft des O </a:t>
            </a:r>
          </a:p>
          <a:p>
            <a:r>
              <a:rPr lang="de-DE" sz="3200" b="1" dirty="0">
                <a:latin typeface="Arial" panose="020B0604020202020204" pitchFamily="34" charset="0"/>
                <a:cs typeface="Arial" panose="020B0604020202020204" pitchFamily="34" charset="0"/>
              </a:rPr>
              <a:t>b. Mittelbare Täterschaft gem. § 25 Abs. 1 Alt. 2 StGB</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K gem. § 25 Abs. 1 Alt. 2 StGB als mittelbarer Täterin zugzurechnen?</a:t>
            </a:r>
          </a:p>
          <a:p>
            <a:r>
              <a:rPr lang="de-DE" sz="3200" dirty="0">
                <a:latin typeface="Arial" panose="020B0604020202020204" pitchFamily="34" charset="0"/>
                <a:cs typeface="Arial" panose="020B0604020202020204" pitchFamily="34" charset="0"/>
              </a:rPr>
              <a:t> hat sich K der Beamten als Werkzeug bedient?</a:t>
            </a:r>
          </a:p>
          <a:p>
            <a:r>
              <a:rPr lang="de-DE" sz="3200" dirty="0">
                <a:latin typeface="Arial" panose="020B0604020202020204" pitchFamily="34" charset="0"/>
                <a:cs typeface="Arial" panose="020B0604020202020204" pitchFamily="34" charset="0"/>
              </a:rPr>
              <a:t>Defizit beim Tatmittler: dringende Verdacht, dass O eine Straftat begangen hat </a:t>
            </a:r>
          </a:p>
          <a:p>
            <a:r>
              <a:rPr lang="de-DE" sz="3200" dirty="0">
                <a:latin typeface="Arial" panose="020B0604020202020204" pitchFamily="34" charset="0"/>
                <a:cs typeface="Arial" panose="020B0604020202020204" pitchFamily="34" charset="0"/>
              </a:rPr>
              <a:t>§ 112 Abs. 2 Nr. 3a StPO gegeben</a:t>
            </a:r>
          </a:p>
        </p:txBody>
      </p:sp>
    </p:spTree>
    <p:extLst>
      <p:ext uri="{BB962C8B-B14F-4D97-AF65-F5344CB8AC3E}">
        <p14:creationId xmlns:p14="http://schemas.microsoft.com/office/powerpoint/2010/main" val="4236936768"/>
      </p:ext>
    </p:extLst>
  </p:cSld>
  <p:clrMapOvr>
    <a:masterClrMapping/>
  </p:clrMapOvr>
</p:sld>
</file>

<file path=ppt/slides/slide4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27761" y="480340"/>
            <a:ext cx="10515600" cy="6090466"/>
          </a:xfrm>
        </p:spPr>
        <p:txBody>
          <a:bodyPr>
            <a:noAutofit/>
          </a:bodyPr>
          <a:lstStyle/>
          <a:p>
            <a:r>
              <a:rPr lang="de-DE" sz="3200" dirty="0">
                <a:latin typeface="Arial" panose="020B0604020202020204" pitchFamily="34" charset="0"/>
                <a:cs typeface="Arial" panose="020B0604020202020204" pitchFamily="34" charset="0"/>
              </a:rPr>
              <a:t>Beamte handelten daher nicht rechtswidrig.</a:t>
            </a:r>
          </a:p>
          <a:p>
            <a:r>
              <a:rPr lang="de-DE" sz="3200" dirty="0">
                <a:latin typeface="Arial" panose="020B0604020202020204" pitchFamily="34" charset="0"/>
                <a:cs typeface="Arial" panose="020B0604020202020204" pitchFamily="34" charset="0"/>
              </a:rPr>
              <a:t>K erregte durch ihre Aussage bei den Vernehmungsbeamten einen Irrtum. </a:t>
            </a:r>
          </a:p>
          <a:p>
            <a:r>
              <a:rPr lang="de-DE" sz="3200" dirty="0">
                <a:latin typeface="Arial" panose="020B0604020202020204" pitchFamily="34" charset="0"/>
                <a:cs typeface="Arial" panose="020B0604020202020204" pitchFamily="34" charset="0"/>
              </a:rPr>
              <a:t>machte sich insoweit ihren Wissensvorsprung hinsichtlich der Unschuld des O zunutze und bediente sich folglich der handelnden Person als straflos handelnde Werkzeuge.</a:t>
            </a:r>
          </a:p>
          <a:p>
            <a:r>
              <a:rPr lang="de-DE" sz="3200" dirty="0">
                <a:latin typeface="Arial" panose="020B0604020202020204" pitchFamily="34" charset="0"/>
                <a:cs typeface="Arial" panose="020B0604020202020204" pitchFamily="34" charset="0"/>
              </a:rPr>
              <a:t>§ 25 Abs. 1 Alt. 2 StGB +</a:t>
            </a:r>
            <a:endParaRPr lang="en-US"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c. Vorsatz +</a:t>
            </a:r>
            <a:endParaRPr lang="en-US"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2. Rechtwidrigkeit und Schuld +</a:t>
            </a:r>
            <a:endParaRPr lang="en-US"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3. Ergebnis: </a:t>
            </a:r>
            <a:r>
              <a:rPr lang="de-DE" sz="3200" dirty="0">
                <a:latin typeface="Arial" panose="020B0604020202020204" pitchFamily="34" charset="0"/>
                <a:cs typeface="Arial" panose="020B0604020202020204" pitchFamily="34" charset="0"/>
              </a:rPr>
              <a:t>§§ 239 Abs. 1, 25 Abs. 1 Alt. 2 StGB+ </a:t>
            </a:r>
            <a:endParaRPr lang="en-US" dirty="0"/>
          </a:p>
        </p:txBody>
      </p:sp>
    </p:spTree>
    <p:extLst>
      <p:ext uri="{BB962C8B-B14F-4D97-AF65-F5344CB8AC3E}">
        <p14:creationId xmlns:p14="http://schemas.microsoft.com/office/powerpoint/2010/main" val="3097035752"/>
      </p:ext>
    </p:extLst>
  </p:cSld>
  <p:clrMapOvr>
    <a:masterClrMapping/>
  </p:clrMapOvr>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Übergabe: Besitzverschaffung an A, für die K als Besitzdienerin entgegennimmt, § 855 BGB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Außerdem: Vermischung des Bargeldes in der Kasse, §§ 948, 947 BGB</a:t>
            </a:r>
          </a:p>
          <a:p>
            <a:pPr algn="just">
              <a:lnSpc>
                <a:spcPct val="115000"/>
              </a:lnSpc>
              <a:spcAft>
                <a:spcPts val="1000"/>
              </a:spcAft>
            </a:pPr>
            <a:r>
              <a:rPr lang="de-DE" sz="3200" i="1" dirty="0">
                <a:latin typeface="Arial" panose="020B0604020202020204" pitchFamily="34" charset="0"/>
                <a:ea typeface="Calibri" panose="020F0502020204030204" pitchFamily="34" charset="0"/>
                <a:cs typeface="Arial" panose="020B0604020202020204" pitchFamily="34" charset="0"/>
              </a:rPr>
              <a:t> </a:t>
            </a:r>
            <a:r>
              <a:rPr lang="de-DE" sz="3600" dirty="0">
                <a:latin typeface="Arial" panose="020B0604020202020204" pitchFamily="34" charset="0"/>
                <a:ea typeface="Calibri" panose="020F0502020204030204" pitchFamily="34" charset="0"/>
                <a:cs typeface="Arial" panose="020B0604020202020204" pitchFamily="34" charset="0"/>
              </a:rPr>
              <a:t>Also A = Eigentümerin, für K fremd</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bb</a:t>
            </a:r>
            <a:r>
              <a:rPr lang="de-DE" sz="3200" b="1" dirty="0">
                <a:latin typeface="Arial" panose="020B0604020202020204" pitchFamily="34" charset="0"/>
                <a:ea typeface="Calibri" panose="020F0502020204030204" pitchFamily="34" charset="0"/>
                <a:cs typeface="Arial" panose="020B0604020202020204" pitchFamily="34" charset="0"/>
              </a:rPr>
              <a:t>. Wegnahme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Bruch fremden Gewahrsams?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K hat fremden Gewahrsam aufgehoben?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530093"/>
      </p:ext>
    </p:extLst>
  </p:cSld>
  <p:clrMapOvr>
    <a:masterClrMapping/>
  </p:clrMapOvr>
</p:sld>
</file>

<file path=ppt/slides/slide5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427761" y="480340"/>
            <a:ext cx="10515600" cy="6090466"/>
          </a:xfrm>
        </p:spPr>
        <p:txBody>
          <a:bodyPr>
            <a:noAutofit/>
          </a:bodyPr>
          <a:lstStyle/>
          <a:p>
            <a:r>
              <a:rPr lang="de-DE" sz="3200" b="1" dirty="0">
                <a:latin typeface="Arial" panose="020B0604020202020204" pitchFamily="34" charset="0"/>
                <a:cs typeface="Arial" panose="020B0604020202020204" pitchFamily="34" charset="0"/>
              </a:rPr>
              <a:t>IV. Ergebnis/ Konkurrenzen</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164 Abs. 1, 239 Abs. 1, 25 Abs. 1 Alt. 2 StGB wurden durch dieselbe natürliche Handlung begangen und stehen in Tateinheit nach § 52 StGB.</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D. Endergebnis</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K: § 246 Abs. 1, Abs. 2 StGB</a:t>
            </a:r>
          </a:p>
          <a:p>
            <a:r>
              <a:rPr lang="de-DE" sz="3200" dirty="0">
                <a:latin typeface="Arial" panose="020B0604020202020204" pitchFamily="34" charset="0"/>
                <a:cs typeface="Arial" panose="020B0604020202020204" pitchFamily="34" charset="0"/>
              </a:rPr>
              <a:t>§§ 164 Abs. 1, 239 Abs. 1, 25 Abs. 1 Alt. 2, 52 StGB strafbar gemacht</a:t>
            </a:r>
          </a:p>
          <a:p>
            <a:r>
              <a:rPr lang="de-DE" sz="3200" dirty="0">
                <a:latin typeface="Arial" panose="020B0604020202020204" pitchFamily="34" charset="0"/>
                <a:cs typeface="Arial" panose="020B0604020202020204" pitchFamily="34" charset="0"/>
              </a:rPr>
              <a:t>Komplexe stehen zueinander im Verhältnis der Tatmehrheit nach § 53 StGB. </a:t>
            </a:r>
            <a:endParaRPr lang="en-US"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F: (s. o.)</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3102163"/>
      </p:ext>
    </p:extLst>
  </p:cSld>
  <p:clrMapOvr>
    <a:masterClrMapping/>
  </p:clrMapOvr>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K hat die von einem Herrschaftswillen getragene tatsächliche Herrschaft über das in ihrer Kasse enthaltene Bargeld: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sie rechnet eigenverantwortlich ab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Sie ist Gewahrsamsinhaberin.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i="1" u="sng"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 Das ist kein Widerspruch zur vorherigen Annahme von Besitzdienerschaft. Selbst ein Bankfilialleiter kann Besitzdiener sein!</a:t>
            </a:r>
            <a:endParaRPr lang="en-US" sz="3600" dirty="0">
              <a:highlight>
                <a:srgbClr val="D9D9D9"/>
              </a:highligh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Mitgewahrsam</a:t>
            </a:r>
            <a:r>
              <a:rPr lang="de-DE" sz="3200" dirty="0">
                <a:latin typeface="Arial" panose="020B0604020202020204" pitchFamily="34" charset="0"/>
                <a:ea typeface="Calibri" panose="020F0502020204030204" pitchFamily="34" charset="0"/>
                <a:cs typeface="Arial" panose="020B0604020202020204" pitchFamily="34" charset="0"/>
              </a:rPr>
              <a:t> der A an der Kasse?</a:t>
            </a:r>
          </a:p>
        </p:txBody>
      </p:sp>
    </p:spTree>
    <p:extLst>
      <p:ext uri="{BB962C8B-B14F-4D97-AF65-F5344CB8AC3E}">
        <p14:creationId xmlns:p14="http://schemas.microsoft.com/office/powerpoint/2010/main" val="208810869"/>
      </p:ext>
    </p:extLst>
  </p:cSld>
  <p:clrMapOvr>
    <a:masterClrMapping/>
  </p:clrMapOvr>
</p:sld>
</file>

<file path=ppt/slides/slide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beurteilt sich nach der Verkehrsauffassung.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Mitgewahrsam der A ergibt sich aus ihrem Kontroll- und Weisungsrecht als Arbeitgeberin gegenüber der K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K allerdings: eigenverantwortlich verwaltende und abrechnende Kassiererin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Sie hat Fehlbeträge selbst zu tragen. Diese Fehlbeträge werden im Rahmen der Abrechnung ermittelt.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Daher: Ohne Mitwirkung der K darf niemand – auch nicht A – Geld aus der Kasse nehmen.</a:t>
            </a:r>
          </a:p>
        </p:txBody>
      </p:sp>
    </p:spTree>
    <p:extLst>
      <p:ext uri="{BB962C8B-B14F-4D97-AF65-F5344CB8AC3E}">
        <p14:creationId xmlns:p14="http://schemas.microsoft.com/office/powerpoint/2010/main" val="194526380"/>
      </p:ext>
    </p:extLst>
  </p:cSld>
  <p:clrMapOvr>
    <a:masterClrMapping/>
  </p:clrMapOvr>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Daher: K hat nach der Verkehrsauffassung </a:t>
            </a:r>
            <a:r>
              <a:rPr lang="de-DE" sz="3200" b="1" dirty="0">
                <a:latin typeface="Arial" panose="020B0604020202020204" pitchFamily="34" charset="0"/>
                <a:ea typeface="Calibri" panose="020F0502020204030204" pitchFamily="34" charset="0"/>
                <a:cs typeface="Arial" panose="020B0604020202020204" pitchFamily="34" charset="0"/>
              </a:rPr>
              <a:t>Alleingewahrsam</a:t>
            </a:r>
            <a:r>
              <a:rPr lang="de-DE" sz="3200"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Wegnahme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i="1" u="sng"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Anm.:</a:t>
            </a:r>
            <a:r>
              <a:rPr lang="de-DE" sz="3200" i="1" dirty="0">
                <a:solidFill>
                  <a:srgbClr val="000000"/>
                </a:solidFill>
                <a:highlight>
                  <a:srgbClr val="D9D9D9"/>
                </a:highlight>
                <a:latin typeface="Arial" panose="020B0604020202020204" pitchFamily="34" charset="0"/>
                <a:ea typeface="Calibri" panose="020F0502020204030204" pitchFamily="34" charset="0"/>
                <a:cs typeface="Arial" panose="020B0604020202020204" pitchFamily="34" charset="0"/>
              </a:rPr>
              <a:t> Entscheidend ist, dass A keinen übergeordneten Mitgewahrsam hatte. Untergeordneten Mitgewahrsam der A können Sie vertretbar annehmen. Wenn der übergeordnete Gewahrsamsinhaber seinen Willen von Fremd- auf Eigenbesitz ändert, führt das jedenfalls nicht zu einem Gewahrsamsbruch.</a:t>
            </a:r>
            <a:endParaRPr lang="en-US" sz="3600" dirty="0">
              <a:highlight>
                <a:srgbClr val="D9D9D9"/>
              </a:highligh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b. Ergebnis: </a:t>
            </a:r>
            <a:r>
              <a:rPr lang="de-DE" sz="3200" dirty="0">
                <a:latin typeface="Arial" panose="020B0604020202020204" pitchFamily="34" charset="0"/>
                <a:ea typeface="Calibri" panose="020F0502020204030204" pitchFamily="34" charset="0"/>
                <a:cs typeface="Arial" panose="020B0604020202020204" pitchFamily="34" charset="0"/>
              </a:rPr>
              <a:t>§ 242 Abs. 1 StGB - </a:t>
            </a:r>
            <a:endParaRPr lang="en-US"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9823243"/>
      </p:ext>
    </p:extLst>
  </p:cSld>
  <p:clrMapOvr>
    <a:masterClrMapping/>
  </p:clrMapOvr>
</p:sld>
</file>

<file path=ppt/slides/slide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 246 Abs. 1, Abs. 2 StGB</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K das in der Kasse befindliche Geld in eine Tragetasche packte.</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a. Tatbestand</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Fremde bewegliche Sache </a:t>
            </a:r>
            <a:r>
              <a:rPr lang="de-DE" sz="3200" dirty="0">
                <a:latin typeface="Arial" panose="020B0604020202020204" pitchFamily="34" charset="0"/>
                <a:ea typeface="Calibri" panose="020F0502020204030204" pitchFamily="34" charset="0"/>
                <a:cs typeface="Arial" panose="020B0604020202020204" pitchFamily="34" charset="0"/>
              </a:rPr>
              <a:t>(s.o.). </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err="1">
                <a:latin typeface="Arial" panose="020B0604020202020204" pitchFamily="34" charset="0"/>
                <a:ea typeface="Calibri" panose="020F0502020204030204" pitchFamily="34" charset="0"/>
                <a:cs typeface="Arial" panose="020B0604020202020204" pitchFamily="34" charset="0"/>
              </a:rPr>
              <a:t>bb</a:t>
            </a:r>
            <a:r>
              <a:rPr lang="de-DE" sz="3200" b="1" dirty="0">
                <a:latin typeface="Arial" panose="020B0604020202020204" pitchFamily="34" charset="0"/>
                <a:ea typeface="Calibri" panose="020F0502020204030204" pitchFamily="34" charset="0"/>
                <a:cs typeface="Arial" panose="020B0604020202020204" pitchFamily="34" charset="0"/>
              </a:rPr>
              <a:t>. Rechtwidrige Zueignung</a:t>
            </a:r>
            <a:endParaRPr lang="en-US" sz="3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Zueignung = Manifestation der Zueignungsabsicht in nach außen eindeutig erkennbarer Weise</a:t>
            </a:r>
            <a:endParaRPr lang="en-US" sz="36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8063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 G E R M A N Y _ C L I E N T ! 1 2 8 0 6 8 0 7 . 1 < / d o c u m e n t i d >  
     < s e n d e r i d > T O E P E L F < / s e n d e r i d >  
     < s e n d e r e m a i l > F R I E D R I C H . T O E P E L @ D E N T O N S . C O M < / s e n d e r e m a i l >  
     < l a s t m o d i f i e d > 2 0 2 2 - 0 2 - 1 4 T 1 2 : 3 6 : 0 1 . 0 0 0 0 0 0 0 + 0 1 : 0 0 < / l a s t m o d i f i e d >  
     < d a t a b a s e > G E R M A N Y _ C L I E N T < / d a t a b a s e >  
 < / p r o p e r t i e s > 
</file>

<file path=customXml/itemProps1.xml><?xml version="1.0" encoding="utf-8"?>
<ds:datastoreItem xmlns:ds="http://schemas.openxmlformats.org/officeDocument/2006/customXml" ds:itemID="{BC98B4D9-8A36-4CE3-9578-53226D30CC91}">
  <ds:schemaRefs>
    <ds:schemaRef ds:uri="http://www.imanage.com/work/xmlschema"/>
  </ds:schemaRefs>
</ds:datastoreItem>
</file>

<file path=docProps/app.xml><?xml version="1.0" encoding="utf-8"?>
<ap:Properties xmlns:vt="http://schemas.openxmlformats.org/officeDocument/2006/docPropsVTypes" xmlns:ap="http://schemas.openxmlformats.org/officeDocument/2006/extended-properties">
  <ap:Words>3169</ap:Words>
  <ap:Paragraphs>309</ap:Paragraphs>
</ap:Properties>
</file>

<file path=docProps/core.xml><?xml version="1.0" encoding="utf-8"?>
<coreProperties xmlns:dc="http://purl.org/dc/elements/1.1/" xmlns:dcterms="http://purl.org/dc/terms/" xmlns:xsi="http://www.w3.org/2001/XMLSchema-instance" xmlns="http://schemas.openxmlformats.org/package/2006/metadata/core-properties">
  <lastPrinted>1899-12-31T23:00:00.0000000Z</lastPrinted>
  <dcterms:created xsi:type="dcterms:W3CDTF">1899-12-31T23:00:00.0000000Z</dcterms:created>
  <dcterms:modified xsi:type="dcterms:W3CDTF">1899-12-31T23:00:00.0000000Z</dcterms:modified>
</coreProperties>
</file>