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75"/>
  </p:notesMasterIdLst>
  <p:sldIdLst>
    <p:sldId id="256" r:id="rId2"/>
    <p:sldId id="329" r:id="rId3"/>
    <p:sldId id="257" r:id="rId4"/>
    <p:sldId id="330" r:id="rId5"/>
    <p:sldId id="331" r:id="rId6"/>
    <p:sldId id="332" r:id="rId7"/>
    <p:sldId id="333" r:id="rId8"/>
    <p:sldId id="334" r:id="rId9"/>
    <p:sldId id="335" r:id="rId10"/>
    <p:sldId id="336" r:id="rId11"/>
    <p:sldId id="337" r:id="rId12"/>
    <p:sldId id="338" r:id="rId13"/>
    <p:sldId id="339" r:id="rId14"/>
    <p:sldId id="340" r:id="rId15"/>
    <p:sldId id="341" r:id="rId16"/>
    <p:sldId id="343" r:id="rId17"/>
    <p:sldId id="344" r:id="rId18"/>
    <p:sldId id="345" r:id="rId19"/>
    <p:sldId id="346" r:id="rId20"/>
    <p:sldId id="347" r:id="rId21"/>
    <p:sldId id="348" r:id="rId22"/>
    <p:sldId id="349" r:id="rId23"/>
    <p:sldId id="350" r:id="rId24"/>
    <p:sldId id="351" r:id="rId25"/>
    <p:sldId id="352" r:id="rId26"/>
    <p:sldId id="353" r:id="rId27"/>
    <p:sldId id="354" r:id="rId28"/>
    <p:sldId id="355" r:id="rId29"/>
    <p:sldId id="356" r:id="rId30"/>
    <p:sldId id="342" r:id="rId31"/>
    <p:sldId id="357" r:id="rId32"/>
    <p:sldId id="358" r:id="rId33"/>
    <p:sldId id="359" r:id="rId34"/>
    <p:sldId id="360" r:id="rId35"/>
    <p:sldId id="361" r:id="rId36"/>
    <p:sldId id="362" r:id="rId37"/>
    <p:sldId id="363" r:id="rId38"/>
    <p:sldId id="364" r:id="rId39"/>
    <p:sldId id="258" r:id="rId40"/>
    <p:sldId id="365"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380" r:id="rId56"/>
    <p:sldId id="381" r:id="rId57"/>
    <p:sldId id="382" r:id="rId58"/>
    <p:sldId id="383" r:id="rId59"/>
    <p:sldId id="384" r:id="rId60"/>
    <p:sldId id="385" r:id="rId61"/>
    <p:sldId id="386" r:id="rId62"/>
    <p:sldId id="387" r:id="rId63"/>
    <p:sldId id="388" r:id="rId64"/>
    <p:sldId id="389" r:id="rId65"/>
    <p:sldId id="390" r:id="rId66"/>
    <p:sldId id="391" r:id="rId67"/>
    <p:sldId id="392" r:id="rId68"/>
    <p:sldId id="393" r:id="rId69"/>
    <p:sldId id="394" r:id="rId70"/>
    <p:sldId id="395" r:id="rId71"/>
    <p:sldId id="396" r:id="rId72"/>
    <p:sldId id="397" r:id="rId73"/>
    <p:sldId id="398"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0" d="100"/>
          <a:sy n="70" d="100"/>
        </p:scale>
        <p:origin x="5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9623-887A-47D3-ACC8-6147111D95C2}"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1C92A-6ECD-41D4-8AC2-F0D2C6F8E050}" type="slidenum">
              <a:rPr lang="en-US" smtClean="0"/>
              <a:t>‹#›</a:t>
            </a:fld>
            <a:endParaRPr lang="en-US"/>
          </a:p>
        </p:txBody>
      </p:sp>
    </p:spTree>
    <p:extLst>
      <p:ext uri="{BB962C8B-B14F-4D97-AF65-F5344CB8AC3E}">
        <p14:creationId xmlns:p14="http://schemas.microsoft.com/office/powerpoint/2010/main" val="273908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21C92A-6ECD-41D4-8AC2-F0D2C6F8E050}" type="slidenum">
              <a:rPr lang="en-US" smtClean="0"/>
              <a:t>11</a:t>
            </a:fld>
            <a:endParaRPr lang="en-US"/>
          </a:p>
        </p:txBody>
      </p:sp>
    </p:spTree>
    <p:extLst>
      <p:ext uri="{BB962C8B-B14F-4D97-AF65-F5344CB8AC3E}">
        <p14:creationId xmlns:p14="http://schemas.microsoft.com/office/powerpoint/2010/main" val="384853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DAA1F-C8C7-30DF-B379-9F018BE3A3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36439-AC1A-3097-8754-91FF5A9D8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66354C-B74F-855E-2E20-F32B3CD7976A}"/>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4EBFE9A6-1BDE-876A-FBCC-85BFB6E15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D80CE-CE16-CCB1-CFB4-1E43B559CDCB}"/>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96432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BE5-3C2B-AB99-6BC2-1A684ACDD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EE7C9-8A31-ECBA-B30E-C955FDCDA6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36BAB-B05E-B2DF-C6B4-70F0655BBD34}"/>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BB8299FF-3B4A-AC39-D0EB-310153CF4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26A75-F702-337F-2FCA-4936986ACE5F}"/>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12787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5B010-AC4E-2318-6FAE-031DE690E1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1C2D50-2325-1497-CC89-6C27173B2D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EE3DA-2097-FA74-26D7-382BF71BF83E}"/>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D0D71CD8-0D14-141C-5D78-00ABAE4AA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7FC9C-F39F-F742-FE7E-44662847553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247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D0130-92F6-4E09-3623-4F1FD9910A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D4994-25E4-313F-F1F3-5C0A56197D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31F17-E314-C0CB-98D3-9CAB2A14EC30}"/>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4D1D62F2-2D53-3360-05FF-028812D00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48465-4C3D-9764-18DE-1EC7DEC281D0}"/>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8805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AF05-CD07-C2EC-FA7A-6A76DB407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ACAA49-ECF7-7C92-4F7E-E35F1C30D5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7FC5DE-9242-CDFB-8408-89B1C6896A77}"/>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A14C8BD4-9A1E-CBE0-F211-39AC5A4E4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5B45C-5989-67DB-3CAD-0A2DEE931CD2}"/>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15234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2715-1B22-3D52-B25D-74DA45176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4B1A6-308B-1BBD-A6E1-15F896C24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A1BE5-9D83-9852-96CB-57A8DE3C34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D316C-2B96-F803-B4A4-FD4FE489092D}"/>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6" name="Footer Placeholder 5">
            <a:extLst>
              <a:ext uri="{FF2B5EF4-FFF2-40B4-BE49-F238E27FC236}">
                <a16:creationId xmlns:a16="http://schemas.microsoft.com/office/drawing/2014/main" id="{56E34901-A00C-BCCE-754D-509ACCD72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1DFC8-BB1F-9044-2283-41B9C0B4DA5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24828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4CE3-128A-7866-4272-4E683DC144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A62998-CF58-CDC2-00CE-BC073496B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A91A69-0254-D475-0CCA-683FEBECE3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BEAF96-F21D-7B87-DE4C-764E586F45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4974BA-8630-8F96-F2EE-6B3F3AB55C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901015-516F-C278-72BD-3CE82B7D9DD9}"/>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8" name="Footer Placeholder 7">
            <a:extLst>
              <a:ext uri="{FF2B5EF4-FFF2-40B4-BE49-F238E27FC236}">
                <a16:creationId xmlns:a16="http://schemas.microsoft.com/office/drawing/2014/main" id="{AAC53332-CEA7-EAB9-7DFD-90CAF8695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6870D-4B9B-F7CC-C12E-E79B212E1FCC}"/>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79595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4B90-1F4A-2DB3-B68E-288E531135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1033B-CEF1-0DD4-6693-7183EB58843A}"/>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4" name="Footer Placeholder 3">
            <a:extLst>
              <a:ext uri="{FF2B5EF4-FFF2-40B4-BE49-F238E27FC236}">
                <a16:creationId xmlns:a16="http://schemas.microsoft.com/office/drawing/2014/main" id="{75B2208B-65D3-21FD-94B4-6EA30881A4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79175C-7693-EEA6-BEC7-07585DD1F3C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851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61C553-ED53-BA19-605E-874A1CFF5FA1}"/>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3" name="Footer Placeholder 2">
            <a:extLst>
              <a:ext uri="{FF2B5EF4-FFF2-40B4-BE49-F238E27FC236}">
                <a16:creationId xmlns:a16="http://schemas.microsoft.com/office/drawing/2014/main" id="{E6D5BD61-63E6-A631-1845-775751EFA6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D726CB-B670-E049-8DE0-3685E3B3C68E}"/>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41872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7CF3-E0A9-2288-F3DA-1600CB4AB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2EA38-7641-6D51-CD19-0AAC189C6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764D5C-ACC6-632F-6833-D1C8580B8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EF184-376B-EC26-7E11-70373593285E}"/>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6" name="Footer Placeholder 5">
            <a:extLst>
              <a:ext uri="{FF2B5EF4-FFF2-40B4-BE49-F238E27FC236}">
                <a16:creationId xmlns:a16="http://schemas.microsoft.com/office/drawing/2014/main" id="{2E275574-BE4A-B809-3466-CE3E187AA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B3C79-37D2-51BA-7397-4FF3D96A79C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59132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BD5D-3936-EBF6-6338-4D5126002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12A099-09E4-480A-372A-B07AA15B5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91A0D8-8049-DFB7-F538-021869A01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F7588-419E-D7F6-20E4-B4717AAEC30E}"/>
              </a:ext>
            </a:extLst>
          </p:cNvPr>
          <p:cNvSpPr>
            <a:spLocks noGrp="1"/>
          </p:cNvSpPr>
          <p:nvPr>
            <p:ph type="dt" sz="half" idx="10"/>
          </p:nvPr>
        </p:nvSpPr>
        <p:spPr/>
        <p:txBody>
          <a:bodyPr/>
          <a:lstStyle/>
          <a:p>
            <a:fld id="{F0BD7D6E-68A5-48ED-A2BF-3F695BC30070}" type="datetimeFigureOut">
              <a:rPr lang="en-US" smtClean="0"/>
              <a:t>6/3/2025</a:t>
            </a:fld>
            <a:endParaRPr lang="en-US"/>
          </a:p>
        </p:txBody>
      </p:sp>
      <p:sp>
        <p:nvSpPr>
          <p:cNvPr id="6" name="Footer Placeholder 5">
            <a:extLst>
              <a:ext uri="{FF2B5EF4-FFF2-40B4-BE49-F238E27FC236}">
                <a16:creationId xmlns:a16="http://schemas.microsoft.com/office/drawing/2014/main" id="{9C82764A-34BF-7D54-E0AC-3FA3D7460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5FD43-ED99-467E-8149-2C5B9610FC17}"/>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297545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84F1F8-A708-D4BD-0DA9-C46AB017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E2C8D3-85DD-23B3-103E-FDC397E3C1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FC4C6-CAD9-3F40-AEC8-9E21E443D7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BD7D6E-68A5-48ED-A2BF-3F695BC30070}" type="datetimeFigureOut">
              <a:rPr lang="en-US" smtClean="0"/>
              <a:t>6/3/2025</a:t>
            </a:fld>
            <a:endParaRPr lang="en-US"/>
          </a:p>
        </p:txBody>
      </p:sp>
      <p:sp>
        <p:nvSpPr>
          <p:cNvPr id="5" name="Footer Placeholder 4">
            <a:extLst>
              <a:ext uri="{FF2B5EF4-FFF2-40B4-BE49-F238E27FC236}">
                <a16:creationId xmlns:a16="http://schemas.microsoft.com/office/drawing/2014/main" id="{C3D1DA8A-FB78-86D9-3813-86CA3F12A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D47C6F5-6145-D128-3B18-8E2965C07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D9096E-F2FF-4EAB-8FAA-07BDEEEF8F67}" type="slidenum">
              <a:rPr lang="en-US" smtClean="0"/>
              <a:t>‹#›</a:t>
            </a:fld>
            <a:endParaRPr lang="en-US"/>
          </a:p>
        </p:txBody>
      </p:sp>
    </p:spTree>
    <p:extLst>
      <p:ext uri="{BB962C8B-B14F-4D97-AF65-F5344CB8AC3E}">
        <p14:creationId xmlns:p14="http://schemas.microsoft.com/office/powerpoint/2010/main" val="100377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3479-54A3-6444-FC83-3F5DD0CDCC30}"/>
              </a:ext>
            </a:extLst>
          </p:cNvPr>
          <p:cNvSpPr>
            <a:spLocks noGrp="1"/>
          </p:cNvSpPr>
          <p:nvPr>
            <p:ph type="ctrTitle"/>
          </p:nvPr>
        </p:nvSpPr>
        <p:spPr/>
        <p:txBody>
          <a:bodyPr/>
          <a:lstStyle/>
          <a:p>
            <a:r>
              <a:rPr lang="de-DE" dirty="0"/>
              <a:t>Klausur S 1409 Strafrecht </a:t>
            </a:r>
            <a:br>
              <a:rPr lang="de-DE" dirty="0"/>
            </a:br>
            <a:r>
              <a:rPr lang="de-DE" dirty="0"/>
              <a:t>SS 2025</a:t>
            </a:r>
            <a:endParaRPr lang="en-US" dirty="0"/>
          </a:p>
        </p:txBody>
      </p:sp>
      <p:sp>
        <p:nvSpPr>
          <p:cNvPr id="3" name="Subtitle 2">
            <a:extLst>
              <a:ext uri="{FF2B5EF4-FFF2-40B4-BE49-F238E27FC236}">
                <a16:creationId xmlns:a16="http://schemas.microsoft.com/office/drawing/2014/main" id="{4BD854CA-C71D-65A5-230E-333DA8BD9D4F}"/>
              </a:ext>
            </a:extLst>
          </p:cNvPr>
          <p:cNvSpPr>
            <a:spLocks noGrp="1"/>
          </p:cNvSpPr>
          <p:nvPr>
            <p:ph type="subTitle" idx="1"/>
          </p:nvPr>
        </p:nvSpPr>
        <p:spPr/>
        <p:txBody>
          <a:bodyPr/>
          <a:lstStyle/>
          <a:p>
            <a:r>
              <a:rPr lang="de-DE" dirty="0"/>
              <a:t>Friedrich Toepel</a:t>
            </a:r>
            <a:endParaRPr lang="en-US" dirty="0"/>
          </a:p>
        </p:txBody>
      </p:sp>
    </p:spTree>
    <p:extLst>
      <p:ext uri="{BB962C8B-B14F-4D97-AF65-F5344CB8AC3E}">
        <p14:creationId xmlns:p14="http://schemas.microsoft.com/office/powerpoint/2010/main" val="188367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C1CCE-4C49-5D06-5F2E-79084E9747B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CE4215-8B52-C860-64EB-B65AD63122DE}"/>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 Gefährliches Werkzeug</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i.S.d. § 244 Abs. 1 Nr. 1 lit. a Alt. 2 StGB</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Auslegung des Begriffs des „mitgeführten“ gefährlichen Werkzeugs soll sich an § 224 Abs. 1 Nr. 2 Alt. 2 StGB orientieren,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Dort wird aber – wie bei § 250 Abs. 2 Nr. 1 StGB – auf die </a:t>
            </a:r>
            <a:r>
              <a:rPr lang="de-DE" sz="12800" b="1" dirty="0">
                <a:effectLst/>
                <a:latin typeface="Arial" panose="020B0604020202020204" pitchFamily="34" charset="0"/>
                <a:ea typeface="Calibri" panose="020F0502020204030204" pitchFamily="34" charset="0"/>
                <a:cs typeface="Arial" panose="020B0604020202020204" pitchFamily="34" charset="0"/>
              </a:rPr>
              <a:t>Verwendung im konkreten Einzelfall</a:t>
            </a:r>
            <a:r>
              <a:rPr lang="de-DE" sz="12800" dirty="0">
                <a:effectLst/>
                <a:latin typeface="Arial" panose="020B0604020202020204" pitchFamily="34" charset="0"/>
                <a:ea typeface="Calibri" panose="020F0502020204030204" pitchFamily="34" charset="0"/>
                <a:cs typeface="Arial" panose="020B0604020202020204" pitchFamily="34" charset="0"/>
              </a:rPr>
              <a:t> abgestellt.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244 Abs. 1 Nr. 1 lit. a StGB lässt jedoch das </a:t>
            </a:r>
            <a:r>
              <a:rPr lang="de-DE" sz="12800" b="1" dirty="0">
                <a:effectLst/>
                <a:latin typeface="Arial" panose="020B0604020202020204" pitchFamily="34" charset="0"/>
                <a:ea typeface="Calibri" panose="020F0502020204030204" pitchFamily="34" charset="0"/>
                <a:cs typeface="Arial" panose="020B0604020202020204" pitchFamily="34" charset="0"/>
              </a:rPr>
              <a:t>bloße Beisichführen ausreichen.</a:t>
            </a: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0870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25CC8B-867C-9BCC-8C11-36F6973890E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5BA50E-54EA-EAB4-4E8F-3B6B9C850FCC}"/>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aa. 1. Ansicht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Rechtsprechung: objektive, abstrakte Gefährlichkeit des mitgeführten Werkzeugs entscheidend</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Gegenstand im Falle des Einsatzes gegen Personen dazu geeignet, erhebliche Verletzungen herbeizuführen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Böller: dazu geeignet, eine Person erheblich zu verletzen (Verbrennungen oder Knalltraumata)</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Spritzennadeln</a:t>
            </a:r>
            <a:r>
              <a:rPr lang="de-DE" sz="12800" dirty="0">
                <a:latin typeface="Arial" panose="020B0604020202020204" pitchFamily="34" charset="0"/>
                <a:ea typeface="Calibri" panose="020F0502020204030204" pitchFamily="34" charset="0"/>
                <a:cs typeface="Arial" panose="020B0604020202020204" pitchFamily="34" charset="0"/>
              </a:rPr>
              <a:t>: können </a:t>
            </a:r>
            <a:r>
              <a:rPr lang="de-DE" sz="12800" dirty="0">
                <a:effectLst/>
                <a:latin typeface="Arial" panose="020B0604020202020204" pitchFamily="34" charset="0"/>
                <a:ea typeface="Calibri" panose="020F0502020204030204" pitchFamily="34" charset="0"/>
                <a:cs typeface="Arial" panose="020B0604020202020204" pitchFamily="34" charset="0"/>
              </a:rPr>
              <a:t>durch ihre Spitze leicht tief in den Körper eindringen und Verletzungen hervorrufen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446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D09BA-81FF-6CE7-3EF2-2FB649E1EB2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A9A9F7-D9C3-1AB7-E093-08F732961586}"/>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Defibrillator: ist durch die verteilten Elektroschocks dazu geeignet, erhebliche Verletzungen herbeizuführen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bb. 2. Ansicht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Erfasst werden sollen nur solche Gegenstände, die entsprechend eines </a:t>
            </a:r>
            <a:r>
              <a:rPr lang="de-DE" sz="12800" b="1" dirty="0">
                <a:effectLst/>
                <a:latin typeface="Arial" panose="020B0604020202020204" pitchFamily="34" charset="0"/>
                <a:ea typeface="Calibri" panose="020F0502020204030204" pitchFamily="34" charset="0"/>
                <a:cs typeface="Arial" panose="020B0604020202020204" pitchFamily="34" charset="0"/>
              </a:rPr>
              <a:t>inneren Verwendungsvorbehalts </a:t>
            </a:r>
            <a:r>
              <a:rPr lang="de-DE" sz="12800" dirty="0">
                <a:effectLst/>
                <a:latin typeface="Arial" panose="020B0604020202020204" pitchFamily="34" charset="0"/>
                <a:ea typeface="Calibri" panose="020F0502020204030204" pitchFamily="34" charset="0"/>
                <a:cs typeface="Arial" panose="020B0604020202020204" pitchFamily="34" charset="0"/>
              </a:rPr>
              <a:t>des Täters mitgeführt werden, um Menschen mit diesem Gegenstand erhebliche Verletzungen zuzufügen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und B hatten zuerst nicht vor, die Böller im Rahmen des Diebstahls zu verwenden. </a:t>
            </a:r>
          </a:p>
          <a:p>
            <a:pPr marL="0" marR="0" algn="just">
              <a:lnSpc>
                <a:spcPct val="115000"/>
              </a:lnSpc>
              <a:spcBef>
                <a:spcPts val="1000"/>
              </a:spcBef>
              <a:spcAft>
                <a:spcPts val="1000"/>
              </a:spcAft>
              <a:buNone/>
            </a:pP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544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19937-22EA-EA87-44C1-8243CB13AF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752D1-D6C3-2323-2C3B-DF1094A0DAF1}"/>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Bei B ändert sich an dieser Einstellung nichts.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Bei A änderte sich diese Einstellung, nachdem er aus dem RTW stieg und bemerkte, dass X und Y ihn dabei beobachtet hatten.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benutzte den Böller bewusst</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auf welchen Zeitpunkt</a:t>
            </a:r>
            <a:r>
              <a:rPr lang="de-DE" sz="12800" dirty="0">
                <a:effectLst/>
                <a:latin typeface="Arial" panose="020B0604020202020204" pitchFamily="34" charset="0"/>
                <a:ea typeface="Calibri" panose="020F0502020204030204" pitchFamily="34" charset="0"/>
                <a:cs typeface="Arial" panose="020B0604020202020204" pitchFamily="34" charset="0"/>
              </a:rPr>
              <a:t> ist im Hinblick auf die Feststellung eines Verwendungsvorbehalts abzustellen?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Tatzeitpunkt, § 8 Satz 1 StGB = Zeitpunkt, zu dem der Täter handelt.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433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565BC-379E-5E03-9BF8-D748B24F555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DBC669-DD16-7A1F-9D78-098238ADE666}"/>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Tathandlung im Rahmen des Diebstahls mit Waffen = </a:t>
            </a:r>
            <a:r>
              <a:rPr lang="de-DE" sz="12800" b="1" dirty="0">
                <a:effectLst/>
                <a:latin typeface="Arial" panose="020B0604020202020204" pitchFamily="34" charset="0"/>
                <a:ea typeface="Calibri" panose="020F0502020204030204" pitchFamily="34" charset="0"/>
                <a:cs typeface="Arial" panose="020B0604020202020204" pitchFamily="34" charset="0"/>
              </a:rPr>
              <a:t>Wegnahme</a:t>
            </a:r>
          </a:p>
          <a:p>
            <a:pPr marL="0" marR="0" algn="just">
              <a:lnSpc>
                <a:spcPct val="115000"/>
              </a:lnSpc>
              <a:spcBef>
                <a:spcPts val="1000"/>
              </a:spcBef>
              <a:spcAft>
                <a:spcPts val="1000"/>
              </a:spcAft>
              <a:buNone/>
            </a:pPr>
            <a:r>
              <a:rPr lang="de-DE" sz="12800" b="1" dirty="0">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bevor</a:t>
            </a:r>
            <a:r>
              <a:rPr lang="de-DE" sz="12800" dirty="0">
                <a:effectLst/>
                <a:latin typeface="Arial" panose="020B0604020202020204" pitchFamily="34" charset="0"/>
                <a:ea typeface="Calibri" panose="020F0502020204030204" pitchFamily="34" charset="0"/>
                <a:cs typeface="Arial" panose="020B0604020202020204" pitchFamily="34" charset="0"/>
              </a:rPr>
              <a:t> A aus dem RTW ausstieg</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Die Verwendungsabsicht bildete A erst, </a:t>
            </a:r>
            <a:r>
              <a:rPr lang="de-DE" sz="12800" b="1" dirty="0">
                <a:effectLst/>
                <a:latin typeface="Arial" panose="020B0604020202020204" pitchFamily="34" charset="0"/>
                <a:ea typeface="Calibri" panose="020F0502020204030204" pitchFamily="34" charset="0"/>
                <a:cs typeface="Arial" panose="020B0604020202020204" pitchFamily="34" charset="0"/>
              </a:rPr>
              <a:t>nachdem</a:t>
            </a:r>
            <a:r>
              <a:rPr lang="de-DE" sz="12800" dirty="0">
                <a:effectLst/>
                <a:latin typeface="Arial" panose="020B0604020202020204" pitchFamily="34" charset="0"/>
                <a:ea typeface="Calibri" panose="020F0502020204030204" pitchFamily="34" charset="0"/>
                <a:cs typeface="Arial" panose="020B0604020202020204" pitchFamily="34" charset="0"/>
              </a:rPr>
              <a:t> er aus dem RTW ausstieg</a:t>
            </a:r>
          </a:p>
          <a:p>
            <a:pPr marL="0" marR="0" algn="just">
              <a:lnSpc>
                <a:spcPct val="115000"/>
              </a:lnSpc>
              <a:spcBef>
                <a:spcPts val="1000"/>
              </a:spcBef>
              <a:spcAft>
                <a:spcPts val="1000"/>
              </a:spcAft>
              <a:buNone/>
            </a:pPr>
            <a:r>
              <a:rPr lang="de-DE" sz="12800" dirty="0">
                <a:latin typeface="Arial" panose="020B0604020202020204" pitchFamily="34" charset="0"/>
                <a:ea typeface="Calibri" panose="020F0502020204030204" pitchFamily="34" charset="0"/>
                <a:cs typeface="Arial" panose="020B0604020202020204" pitchFamily="34" charset="0"/>
              </a:rPr>
              <a:t>Daher: </a:t>
            </a:r>
            <a:r>
              <a:rPr lang="de-DE" sz="12800" dirty="0">
                <a:effectLst/>
                <a:latin typeface="Arial" panose="020B0604020202020204" pitchFamily="34" charset="0"/>
                <a:ea typeface="Calibri" panose="020F0502020204030204" pitchFamily="34" charset="0"/>
                <a:cs typeface="Arial" panose="020B0604020202020204" pitchFamily="34" charset="0"/>
              </a:rPr>
              <a:t>Böller nach dieser Ansicht ≠ gefährliches Werkzeug!</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ebenso Ergebnis für Spritzennadeln und Defibrillator.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wollen A und B auf dem Schwarzmarkt verkaufen</a:t>
            </a:r>
          </a:p>
          <a:p>
            <a:pPr marL="0" marR="0" algn="just">
              <a:lnSpc>
                <a:spcPct val="115000"/>
              </a:lnSpc>
              <a:spcBef>
                <a:spcPts val="1000"/>
              </a:spcBef>
              <a:spcAft>
                <a:spcPts val="1000"/>
              </a:spcAft>
              <a:buNone/>
            </a:pP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834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FF28A-4A66-7CEF-D2CF-BD850F5C7D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9F8BD5-B579-86D2-EE27-06971C0B0011}"/>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cc. 3. Ansicht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stellt auf eine </a:t>
            </a:r>
            <a:r>
              <a:rPr lang="de-DE" sz="12800" b="1" dirty="0">
                <a:effectLst/>
                <a:latin typeface="Arial" panose="020B0604020202020204" pitchFamily="34" charset="0"/>
                <a:ea typeface="Calibri" panose="020F0502020204030204" pitchFamily="34" charset="0"/>
                <a:cs typeface="Arial" panose="020B0604020202020204" pitchFamily="34" charset="0"/>
              </a:rPr>
              <a:t>situationsbezogene abstrakt-konkrete Betrachtung </a:t>
            </a:r>
            <a:r>
              <a:rPr lang="de-DE" sz="12800" dirty="0">
                <a:effectLst/>
                <a:latin typeface="Arial" panose="020B0604020202020204" pitchFamily="34" charset="0"/>
                <a:ea typeface="Calibri" panose="020F0502020204030204" pitchFamily="34" charset="0"/>
                <a:cs typeface="Arial" panose="020B0604020202020204" pitchFamily="34" charset="0"/>
              </a:rPr>
              <a:t>ab</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generelle Eignung, Menschen erhebliche Verletzungen zuzufügen, </a:t>
            </a:r>
            <a:r>
              <a:rPr lang="de-DE" sz="12800" b="1" dirty="0">
                <a:effectLst/>
                <a:latin typeface="Arial" panose="020B0604020202020204" pitchFamily="34" charset="0"/>
                <a:ea typeface="Calibri" panose="020F0502020204030204" pitchFamily="34" charset="0"/>
                <a:cs typeface="Arial" panose="020B0604020202020204" pitchFamily="34" charset="0"/>
              </a:rPr>
              <a:t>und </a:t>
            </a:r>
            <a:r>
              <a:rPr lang="de-DE" sz="12800" dirty="0">
                <a:effectLst/>
                <a:latin typeface="Arial" panose="020B0604020202020204" pitchFamily="34" charset="0"/>
                <a:ea typeface="Calibri" panose="020F0502020204030204" pitchFamily="34" charset="0"/>
                <a:cs typeface="Arial" panose="020B0604020202020204" pitchFamily="34" charset="0"/>
              </a:rPr>
              <a:t>Gegenstand muss in der konkreten Situation aus der Sicht eines objektiven Betrachters keinen anderen Zweck gehabt haben, als zu Verletzungszwecken eingesetzt zu werden (</a:t>
            </a:r>
            <a:r>
              <a:rPr lang="de-DE" sz="12800" b="1" dirty="0">
                <a:effectLst/>
                <a:latin typeface="Arial" panose="020B0604020202020204" pitchFamily="34" charset="0"/>
                <a:ea typeface="Calibri" panose="020F0502020204030204" pitchFamily="34" charset="0"/>
                <a:cs typeface="Arial" panose="020B0604020202020204" pitchFamily="34" charset="0"/>
              </a:rPr>
              <a:t>Waffenersatzfunktion erfüllen</a:t>
            </a:r>
            <a:r>
              <a:rPr lang="de-DE" sz="12800" dirty="0">
                <a:effectLst/>
                <a:latin typeface="Arial" panose="020B0604020202020204" pitchFamily="34" charset="0"/>
                <a:ea typeface="Calibri" panose="020F0502020204030204" pitchFamily="34" charset="0"/>
                <a:cs typeface="Arial" panose="020B0604020202020204" pitchFamily="34" charset="0"/>
              </a:rPr>
              <a:t>)</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089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9CC38-81D5-CAC4-CF68-E2F51DC271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6DA80C-5C71-4DAF-EEBA-3A890CD78C4A}"/>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Keine derartige Gefährlichkeit, </a:t>
            </a:r>
            <a:r>
              <a:rPr lang="de-DE" sz="12800" b="1" dirty="0">
                <a:effectLst/>
                <a:latin typeface="Arial" panose="020B0604020202020204" pitchFamily="34" charset="0"/>
                <a:ea typeface="Calibri" panose="020F0502020204030204" pitchFamily="34" charset="0"/>
                <a:cs typeface="Arial" panose="020B0604020202020204" pitchFamily="34" charset="0"/>
              </a:rPr>
              <a:t>sobald der Gegenstand in der Situation auch andere Zwecke erfüllt haben könnte</a:t>
            </a:r>
            <a:endParaRPr lang="de-DE" sz="128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Hier: handelsüblicher Silvesterböller, welcher in dieser Nacht gezündet werden darf.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Mitführen von Feuerwerk ist in dieser Nacht sozial üblich.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hatte in der konkreten Situation nicht lediglich den Zweck, Verletzungen herbeizuführen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gefährliches Werkzeug</a:t>
            </a:r>
          </a:p>
        </p:txBody>
      </p:sp>
    </p:spTree>
    <p:extLst>
      <p:ext uri="{BB962C8B-B14F-4D97-AF65-F5344CB8AC3E}">
        <p14:creationId xmlns:p14="http://schemas.microsoft.com/office/powerpoint/2010/main" val="2658341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503C6-D24B-0811-846B-AFFA01245E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A33E78-1CB9-BCA0-D28A-87A081D7225C}"/>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Auch die Spritzennadeln / Defibrillator dienten hier anderen medizinischen) Zwecken</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dd. Streitentscheid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Gegen ein Abstellen auf die objektive, abstrakte Gefährlichkeit: Qualifikationstatbestand wäre bei einer solch weiten Annahme selbst in Bagatellfällen praktisch immer einschlägig wäre, Folge: ausufernden Strafbarkeit </a:t>
            </a:r>
          </a:p>
          <a:p>
            <a:pPr marL="0" marR="0" algn="just">
              <a:lnSpc>
                <a:spcPct val="115000"/>
              </a:lnSpc>
              <a:spcBef>
                <a:spcPts val="1000"/>
              </a:spcBef>
              <a:spcAft>
                <a:spcPts val="1000"/>
              </a:spcAft>
              <a:buNone/>
            </a:pPr>
            <a:r>
              <a:rPr lang="de-DE" sz="12800" dirty="0">
                <a:latin typeface="Arial" panose="020B0604020202020204" pitchFamily="34" charset="0"/>
                <a:ea typeface="Calibri" panose="020F0502020204030204" pitchFamily="34" charset="0"/>
                <a:cs typeface="Arial" panose="020B0604020202020204" pitchFamily="34" charset="0"/>
              </a:rPr>
              <a:t>Daher: </a:t>
            </a:r>
            <a:r>
              <a:rPr lang="de-DE" sz="12800" dirty="0">
                <a:effectLst/>
                <a:latin typeface="Arial" panose="020B0604020202020204" pitchFamily="34" charset="0"/>
                <a:ea typeface="Calibri" panose="020F0502020204030204" pitchFamily="34" charset="0"/>
                <a:cs typeface="Arial" panose="020B0604020202020204" pitchFamily="34" charset="0"/>
              </a:rPr>
              <a:t>Böller ≠ gefährliches Werkzeug.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2429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FA2CF-1DA1-7AE0-5396-4E42361CF4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382241-3619-D308-4BF8-1F1E8CCCA4D8}"/>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 A. gut vertretbar. </a:t>
            </a:r>
          </a:p>
          <a:p>
            <a:pPr marL="0" marR="0" algn="just">
              <a:lnSpc>
                <a:spcPct val="115000"/>
              </a:lnSpc>
              <a:spcBef>
                <a:spcPts val="1000"/>
              </a:spcBef>
              <a:spcAft>
                <a:spcPts val="1000"/>
              </a:spcAft>
              <a:buNone/>
            </a:pP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Sollten Kand. einen der Gegenstände, insbesondere den Böller, als gefährliches Werkzeug einstufen und eine Strafbarkeit von A und B nach §§ 242 Abs. 1, 244 Abs. 1 Nr. 1 lit. a Alt. 2, 25 Abs. 2 StGB bejahen, müssen sie nicht mehr ausführlich §§ 242 Abs. 1, 243 Abs. 1 Satz 2 Nr. 1, Nr. 6, 25 Abs. 2 StGB prüfen</a:t>
            </a:r>
          </a:p>
          <a:p>
            <a:pPr marL="0" marR="0" algn="just">
              <a:lnSpc>
                <a:spcPct val="115000"/>
              </a:lnSpc>
              <a:spcBef>
                <a:spcPts val="1000"/>
              </a:spcBef>
              <a:spcAft>
                <a:spcPts val="1000"/>
              </a:spcAft>
              <a:buNone/>
            </a:pPr>
            <a:r>
              <a:rPr lang="de-DE" sz="12800" i="1" dirty="0">
                <a:solidFill>
                  <a:srgbClr val="000000"/>
                </a:solidFill>
                <a:latin typeface="Arial" panose="020B0604020202020204" pitchFamily="34" charset="0"/>
                <a:ea typeface="Calibri" panose="020F0502020204030204" pitchFamily="34" charset="0"/>
                <a:cs typeface="Arial" panose="020B0604020202020204" pitchFamily="34" charset="0"/>
              </a:rPr>
              <a:t>Wenn </a:t>
            </a: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Spritzennadeln oder den Defibrillator als gefährliches Werkzeug eingeordnet werden, müsste Auseinandersetzung damit erfolgen, ob diese bei sich geführt werden.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147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D0F15-3CEA-7172-1BC7-C855D1BB913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63BB97-C1A4-F61E-F7BC-4AECA3476014}"/>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 Ergebnis</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242 Abs. 1, 244 Abs. 1 Nr. 1 lit. a, 25 Abs. 2 StGB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 Strafbarkeit des A und B gem. §§ 242 Abs. 1, 243 Abs. 1 Satz 2 Nr. 6, 25 Abs.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Indem A und B gemeinsam das Spritzenmaterial sowie einen mobilen Defibrillator aus dem RTW entwendeten</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I.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1. Objektiver Tatbestand: </a:t>
            </a:r>
            <a:r>
              <a:rPr lang="de-DE" sz="12800" dirty="0">
                <a:effectLst/>
                <a:latin typeface="Arial" panose="020B0604020202020204" pitchFamily="34" charset="0"/>
                <a:ea typeface="Calibri" panose="020F0502020204030204" pitchFamily="34" charset="0"/>
                <a:cs typeface="Arial" panose="020B0604020202020204" pitchFamily="34" charset="0"/>
              </a:rPr>
              <a:t>erfüllt (s.o.).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762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9F0646C-387A-29A2-4CBF-BAC8EA52AB12}"/>
              </a:ext>
            </a:extLst>
          </p:cNvPr>
          <p:cNvGraphicFramePr>
            <a:graphicFrameLocks noGrp="1"/>
          </p:cNvGraphicFramePr>
          <p:nvPr>
            <p:extLst>
              <p:ext uri="{D42A27DB-BD31-4B8C-83A1-F6EECF244321}">
                <p14:modId xmlns:p14="http://schemas.microsoft.com/office/powerpoint/2010/main" val="61007546"/>
              </p:ext>
            </p:extLst>
          </p:nvPr>
        </p:nvGraphicFramePr>
        <p:xfrm>
          <a:off x="2184399" y="719665"/>
          <a:ext cx="7916336" cy="4616539"/>
        </p:xfrm>
        <a:graphic>
          <a:graphicData uri="http://schemas.openxmlformats.org/drawingml/2006/table">
            <a:tbl>
              <a:tblPr firstRow="1" bandRow="1">
                <a:tableStyleId>{5C22544A-7EE6-4342-B048-85BDC9FD1C3A}</a:tableStyleId>
              </a:tblPr>
              <a:tblGrid>
                <a:gridCol w="779972">
                  <a:extLst>
                    <a:ext uri="{9D8B030D-6E8A-4147-A177-3AD203B41FA5}">
                      <a16:colId xmlns:a16="http://schemas.microsoft.com/office/drawing/2014/main" val="1029662142"/>
                    </a:ext>
                  </a:extLst>
                </a:gridCol>
                <a:gridCol w="1455229">
                  <a:extLst>
                    <a:ext uri="{9D8B030D-6E8A-4147-A177-3AD203B41FA5}">
                      <a16:colId xmlns:a16="http://schemas.microsoft.com/office/drawing/2014/main" val="2218967970"/>
                    </a:ext>
                  </a:extLst>
                </a:gridCol>
                <a:gridCol w="787400">
                  <a:extLst>
                    <a:ext uri="{9D8B030D-6E8A-4147-A177-3AD203B41FA5}">
                      <a16:colId xmlns:a16="http://schemas.microsoft.com/office/drawing/2014/main" val="3228319551"/>
                    </a:ext>
                  </a:extLst>
                </a:gridCol>
                <a:gridCol w="939800">
                  <a:extLst>
                    <a:ext uri="{9D8B030D-6E8A-4147-A177-3AD203B41FA5}">
                      <a16:colId xmlns:a16="http://schemas.microsoft.com/office/drawing/2014/main" val="1837877134"/>
                    </a:ext>
                  </a:extLst>
                </a:gridCol>
                <a:gridCol w="1007533">
                  <a:extLst>
                    <a:ext uri="{9D8B030D-6E8A-4147-A177-3AD203B41FA5}">
                      <a16:colId xmlns:a16="http://schemas.microsoft.com/office/drawing/2014/main" val="2888307435"/>
                    </a:ext>
                  </a:extLst>
                </a:gridCol>
                <a:gridCol w="828230">
                  <a:extLst>
                    <a:ext uri="{9D8B030D-6E8A-4147-A177-3AD203B41FA5}">
                      <a16:colId xmlns:a16="http://schemas.microsoft.com/office/drawing/2014/main" val="4155777798"/>
                    </a:ext>
                  </a:extLst>
                </a:gridCol>
                <a:gridCol w="1059086">
                  <a:extLst>
                    <a:ext uri="{9D8B030D-6E8A-4147-A177-3AD203B41FA5}">
                      <a16:colId xmlns:a16="http://schemas.microsoft.com/office/drawing/2014/main" val="640240142"/>
                    </a:ext>
                  </a:extLst>
                </a:gridCol>
                <a:gridCol w="1059086">
                  <a:extLst>
                    <a:ext uri="{9D8B030D-6E8A-4147-A177-3AD203B41FA5}">
                      <a16:colId xmlns:a16="http://schemas.microsoft.com/office/drawing/2014/main" val="3388011795"/>
                    </a:ext>
                  </a:extLst>
                </a:gridCol>
              </a:tblGrid>
              <a:tr h="1397002">
                <a:tc>
                  <a:txBody>
                    <a:bodyPr/>
                    <a:lstStyle/>
                    <a:p>
                      <a:r>
                        <a:rPr lang="de-DE" sz="3200" dirty="0">
                          <a:latin typeface="Arial" panose="020B0604020202020204" pitchFamily="34" charset="0"/>
                          <a:cs typeface="Arial" panose="020B0604020202020204" pitchFamily="34" charset="0"/>
                        </a:rPr>
                        <a:t>0-3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4-6</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7-9</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11</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14</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32166011"/>
                  </a:ext>
                </a:extLst>
              </a:tr>
              <a:tr h="1073179">
                <a:tc>
                  <a:txBody>
                    <a:bodyPr/>
                    <a:lstStyle/>
                    <a:p>
                      <a:r>
                        <a:rPr lang="de-DE" sz="3200" dirty="0">
                          <a:latin typeface="Arial" panose="020B0604020202020204" pitchFamily="34" charset="0"/>
                          <a:cs typeface="Arial" panose="020B0604020202020204" pitchFamily="34" charset="0"/>
                        </a:rPr>
                        <a:t>44</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34</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36</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6</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4</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60613825"/>
                  </a:ext>
                </a:extLst>
              </a:tr>
              <a:tr h="1073179">
                <a:tc gridSpan="2">
                  <a:txBody>
                    <a:bodyPr/>
                    <a:lstStyle/>
                    <a:p>
                      <a:r>
                        <a:rPr lang="de-DE" sz="3200" dirty="0">
                          <a:latin typeface="Arial" panose="020B0604020202020204" pitchFamily="34" charset="0"/>
                          <a:cs typeface="Arial" panose="020B0604020202020204" pitchFamily="34" charset="0"/>
                        </a:rPr>
                        <a:t>Teilgenom-men:</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gridSpan="2">
                  <a:txBody>
                    <a:bodyPr/>
                    <a:lstStyle/>
                    <a:p>
                      <a:r>
                        <a:rPr lang="de-DE" sz="3200" dirty="0">
                          <a:latin typeface="Arial" panose="020B0604020202020204" pitchFamily="34" charset="0"/>
                          <a:cs typeface="Arial" panose="020B0604020202020204" pitchFamily="34" charset="0"/>
                        </a:rPr>
                        <a:t>Unter 4 Pkte:</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a:txBody>
                    <a:bodyPr/>
                    <a:lstStyle/>
                    <a:p>
                      <a:r>
                        <a:rPr lang="en-US" sz="6000" b="1" dirty="0">
                          <a:latin typeface="Arial" panose="020B0604020202020204" pitchFamily="34" charset="0"/>
                          <a:cs typeface="Arial" panose="020B0604020202020204" pitchFamily="34" charset="0"/>
                          <a:sym typeface="Symbol" panose="05050102010706020507" pitchFamily="18" charset="2"/>
                        </a:rPr>
                        <a:t></a:t>
                      </a:r>
                      <a:endParaRPr lang="en-US" sz="6000" b="1"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11772861"/>
                  </a:ext>
                </a:extLst>
              </a:tr>
              <a:tr h="1073179">
                <a:tc gridSpan="2">
                  <a:txBody>
                    <a:bodyPr/>
                    <a:lstStyle/>
                    <a:p>
                      <a:r>
                        <a:rPr lang="de-DE" sz="3200" dirty="0">
                          <a:latin typeface="Arial" panose="020B0604020202020204" pitchFamily="34" charset="0"/>
                          <a:cs typeface="Arial" panose="020B0604020202020204" pitchFamily="34" charset="0"/>
                        </a:rPr>
                        <a:t>130</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gridSpan="2">
                  <a:txBody>
                    <a:bodyPr/>
                    <a:lstStyle/>
                    <a:p>
                      <a:r>
                        <a:rPr lang="de-DE" sz="3200" dirty="0">
                          <a:latin typeface="Arial" panose="020B0604020202020204" pitchFamily="34" charset="0"/>
                          <a:cs typeface="Arial" panose="020B0604020202020204" pitchFamily="34" charset="0"/>
                        </a:rPr>
                        <a:t>33,85%</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a:txBody>
                    <a:bodyPr/>
                    <a:lstStyle/>
                    <a:p>
                      <a:r>
                        <a:rPr lang="de-DE" sz="3200" dirty="0">
                          <a:latin typeface="Arial" panose="020B0604020202020204" pitchFamily="34" charset="0"/>
                          <a:cs typeface="Arial" panose="020B0604020202020204" pitchFamily="34" charset="0"/>
                        </a:rPr>
                        <a:t>5,7 Pkte</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8012403"/>
                  </a:ext>
                </a:extLst>
              </a:tr>
            </a:tbl>
          </a:graphicData>
        </a:graphic>
      </p:graphicFrame>
    </p:spTree>
    <p:extLst>
      <p:ext uri="{BB962C8B-B14F-4D97-AF65-F5344CB8AC3E}">
        <p14:creationId xmlns:p14="http://schemas.microsoft.com/office/powerpoint/2010/main" val="1458794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24685-C2FE-C3AF-C7BE-ED33B8FBCA1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7049A-7218-E5F2-0FFD-A909C46500F4}"/>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2. Subjektiver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a. Vorsatz von A und B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 Zueignungsabsicht </a:t>
            </a:r>
            <a:r>
              <a:rPr lang="de-DE" sz="12800" b="1" dirty="0">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(Verkaufsabsicht)</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 Rechtswidrigkeit und Schuld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III. Strafzumessung: Besonders schwerer Fall gem. § 243 Abs. 1 Satz 2 Nr. 6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1. Ausnutzen von Hilflosigkeit (Nr. 6 Var. 1): </a:t>
            </a:r>
            <a:r>
              <a:rPr lang="de-DE" sz="12800" dirty="0">
                <a:effectLst/>
                <a:latin typeface="Arial" panose="020B0604020202020204" pitchFamily="34" charset="0"/>
                <a:ea typeface="Calibri" panose="020F0502020204030204" pitchFamily="34" charset="0"/>
                <a:cs typeface="Arial" panose="020B0604020202020204" pitchFamily="34" charset="0"/>
              </a:rPr>
              <a:t>-, X, Y, Oberbürgermeister ≠ hilflos</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7739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3C769-E50A-B773-ACD0-53E612BE381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DC857F-3581-1DA7-8FA9-485E05C4C5B9}"/>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2. Ausnutzen eines Unglücksfalls (§ 243 Abs. 1 Satz 2 Nr. 6 Var.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Unglücksfall = plötzlich eintretendes Ereignis, das unmittelbar eine erhebliche Gefahr für Menschen oder Sachwerte begründet</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auch dann, wenn Opfer des Diebstahls Personen sind, welche sich um Verunglückte kümmern und deshalb nur eingeschränkt in der Lage sind, ihren Gewahrsam zu schützen.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X und Y versorgten den schwerverletzten P. </a:t>
            </a:r>
          </a:p>
        </p:txBody>
      </p:sp>
    </p:spTree>
    <p:extLst>
      <p:ext uri="{BB962C8B-B14F-4D97-AF65-F5344CB8AC3E}">
        <p14:creationId xmlns:p14="http://schemas.microsoft.com/office/powerpoint/2010/main" val="3350706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70B60-CB40-05A7-DC9E-FAF0AE9D69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19DFD2-FDB8-8C34-1585-E9B314CD51DF}"/>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Der RTW wurde – um einen eventuellen zügigen Abtransport in eine Klinik zu erleichtern – offen, unüberwacht vor dem Wohnhaus des P abgestellt.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X und Y nur eingeschränkt möglich, ihren Gewahrsam an den im RTW verstauten Gegenständen zu schützen. </a:t>
            </a:r>
          </a:p>
          <a:p>
            <a:pPr marL="0" marR="0" algn="just">
              <a:lnSpc>
                <a:spcPct val="115000"/>
              </a:lnSpc>
              <a:spcBef>
                <a:spcPts val="1000"/>
              </a:spcBef>
              <a:spcAft>
                <a:spcPts val="1000"/>
              </a:spcAft>
              <a:buNone/>
            </a:pPr>
            <a:r>
              <a:rPr lang="de-DE" sz="12800" dirty="0">
                <a:latin typeface="Arial" panose="020B0604020202020204" pitchFamily="34" charset="0"/>
                <a:ea typeface="Calibri" panose="020F0502020204030204" pitchFamily="34" charset="0"/>
                <a:cs typeface="Arial" panose="020B0604020202020204" pitchFamily="34" charset="0"/>
              </a:rPr>
              <a:t>Bewusste Ausnutzung dieser Lage durch A und B</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IV. Ergebnis: </a:t>
            </a:r>
            <a:r>
              <a:rPr lang="de-DE" sz="12800" dirty="0">
                <a:effectLst/>
                <a:latin typeface="Arial" panose="020B0604020202020204" pitchFamily="34" charset="0"/>
                <a:ea typeface="Calibri" panose="020F0502020204030204" pitchFamily="34" charset="0"/>
                <a:cs typeface="Arial" panose="020B0604020202020204" pitchFamily="34" charset="0"/>
              </a:rPr>
              <a:t>A und B strafbar gem. § 242 Abs. 1, § 243 Abs. 1 Satz 2 Nr. 6 Var. 2, § 25 Abs. 2 StGB (mitverwirklicht §§ 246 Abs. 1, 25 Abs. 2 StGB, tritt als formell subsidiär zurück).</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2850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0B996-7A45-D733-5F8E-3C2E65FF84C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A0E769-037A-3E02-7621-87D3C5B2A491}"/>
              </a:ext>
            </a:extLst>
          </p:cNvPr>
          <p:cNvSpPr>
            <a:spLocks noGrp="1"/>
          </p:cNvSpPr>
          <p:nvPr>
            <p:ph idx="1"/>
          </p:nvPr>
        </p:nvSpPr>
        <p:spPr>
          <a:xfrm>
            <a:off x="838200" y="669702"/>
            <a:ext cx="10515600" cy="5518595"/>
          </a:xfrm>
        </p:spPr>
        <p:txBody>
          <a:bodyPr>
            <a:normAutofit/>
          </a:bodyPr>
          <a:lstStyle/>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 243 Abs. 2 StGB -, weil sich die Tat nicht nur auf eine möglicherweise geringwertige Sache (einzelne Spritze) bezog.</a:t>
            </a: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680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B516D-0923-E1A7-7602-8696212F008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1DD29A-A21A-2565-614A-6EB66636C654}"/>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i="1"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C. Strafbarkeit des A und B gem. §§ 252, 250 Abs. 1 Nr. 1 lit. b und c, Abs. 2 Nr. 1 Alt. 2, § 25 Abs.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Indem A den Böller zündete und auf X, Y und P warf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I.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1. Grundtatbestand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a. Objektiver Tatbestand: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aa. Vortat: </a:t>
            </a:r>
            <a:r>
              <a:rPr lang="de-DE" sz="12800" dirty="0">
                <a:effectLst/>
                <a:latin typeface="Arial" panose="020B0604020202020204" pitchFamily="34" charset="0"/>
                <a:ea typeface="Calibri" panose="020F0502020204030204" pitchFamily="34" charset="0"/>
                <a:cs typeface="Arial" panose="020B0604020202020204" pitchFamily="34" charset="0"/>
              </a:rPr>
              <a:t>vollendeter, aber noch nicht beendeter Diebstahl durch A und B + (s. o., Beute erlangt, aber noch nicht gesichert</a:t>
            </a:r>
            <a:r>
              <a:rPr lang="de-DE" sz="12800" dirty="0">
                <a:latin typeface="Arial" panose="020B0604020202020204" pitchFamily="34" charset="0"/>
                <a:ea typeface="Calibri" panose="020F0502020204030204" pitchFamily="34" charset="0"/>
                <a:cs typeface="Arial" panose="020B0604020202020204" pitchFamily="34" charset="0"/>
              </a:rPr>
              <a:t>)</a:t>
            </a: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19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B3AB0-ABE0-1A55-7C61-070D7A1B74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665299-6DE5-7D1D-4929-78A59B3E57AE}"/>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i="1"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bb. Auf frischer Tat betroffen</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wer bei Tatausführung oder kurz danach am Tatort oder in dessen unmittelbarer Nähe angetroffen wird</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und B: gerade mit ihrem Diebesgut aus dem RTW gestiegen, als sie von X und Y angetroffen wurden,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unerheblich, dass X und Y nicht erkannten, was A und B zuvor in dem RTW getan hatten: bereits das unmittelbar bevorstehende Wahrgenommenwerden des Täters für ein Betreffen reicht aus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1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2034D-E0A7-88AF-9B36-0C6C378378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EC7579-0143-F96B-399B-6D6B52B9C78A}"/>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i="1" dirty="0">
                <a:effectLst/>
                <a:latin typeface="Arial" panose="020B0604020202020204" pitchFamily="34" charset="0"/>
                <a:ea typeface="Calibri" panose="020F0502020204030204" pitchFamily="34" charset="0"/>
                <a:cs typeface="Arial" panose="020B0604020202020204" pitchFamily="34" charset="0"/>
              </a:rPr>
              <a:t> </a:t>
            </a:r>
            <a:r>
              <a:rPr lang="de-DE" sz="12800" dirty="0">
                <a:latin typeface="Arial" panose="020B0604020202020204" pitchFamily="34" charset="0"/>
                <a:ea typeface="Calibri" panose="020F0502020204030204" pitchFamily="34" charset="0"/>
                <a:cs typeface="Arial" panose="020B0604020202020204" pitchFamily="34" charset="0"/>
              </a:rPr>
              <a:t>Also: A und</a:t>
            </a:r>
            <a:r>
              <a:rPr lang="de-DE" sz="12800" dirty="0">
                <a:effectLst/>
                <a:latin typeface="Arial" panose="020B0604020202020204" pitchFamily="34" charset="0"/>
                <a:ea typeface="Calibri" panose="020F0502020204030204" pitchFamily="34" charset="0"/>
                <a:cs typeface="Arial" panose="020B0604020202020204" pitchFamily="34" charset="0"/>
              </a:rPr>
              <a:t> B auf frischer Tat betroffen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cc. Qualifiziertes Nötigungsmittel</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Gewalt gegen eine Person, indem A den Böller auf X, Y und P warf: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X und Y wurden dadurch körperlich daran gehindert, auf A und B zuzugehen und Maßnahmen zur Wiedererlangung des Gewahrsams über die Rettungsutensilien zu ergreifen.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hat somit Gewalt gegen eine Person +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141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7EE5F-5CAC-BF94-9FD5-B70CEF6D31B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6D095-14FA-1C6F-C489-E37F1F296104}"/>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Nötigungshandlung des A dem B als Mittäter zurechenbar, § 25 Abs. 2 StGB?</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 hatte keinerlei Kenntnis von dem spontanen Entschluss des A und auch keinerlei eigenen Willen, den Böller zur Sicherung der Beute oder gar gegen einen Menschen einzusetzen.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Mittäterexzess,</a:t>
            </a:r>
            <a:r>
              <a:rPr lang="de-DE" sz="12800" dirty="0">
                <a:effectLst/>
                <a:latin typeface="Arial" panose="020B0604020202020204" pitchFamily="34" charset="0"/>
                <a:ea typeface="Calibri" panose="020F0502020204030204" pitchFamily="34" charset="0"/>
                <a:cs typeface="Arial" panose="020B0604020202020204" pitchFamily="34" charset="0"/>
              </a:rPr>
              <a:t> B nicht gem. § 25 Abs. 2 StGB zuzurechnen.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dd. Zwischenergebnis: </a:t>
            </a:r>
            <a:r>
              <a:rPr lang="de-DE" sz="12800" dirty="0">
                <a:effectLst/>
                <a:latin typeface="Arial" panose="020B0604020202020204" pitchFamily="34" charset="0"/>
                <a:ea typeface="Calibri" panose="020F0502020204030204" pitchFamily="34" charset="0"/>
                <a:cs typeface="Arial" panose="020B0604020202020204" pitchFamily="34" charset="0"/>
              </a:rPr>
              <a:t>bei</a:t>
            </a:r>
            <a:r>
              <a:rPr lang="de-DE" sz="12800" b="1" dirty="0">
                <a:effectLst/>
                <a:latin typeface="Arial" panose="020B0604020202020204" pitchFamily="34" charset="0"/>
                <a:ea typeface="Calibri" panose="020F0502020204030204" pitchFamily="34" charset="0"/>
                <a:cs typeface="Arial" panose="020B0604020202020204" pitchFamily="34" charset="0"/>
              </a:rPr>
              <a:t> B</a:t>
            </a:r>
            <a:r>
              <a:rPr lang="de-DE" sz="12800" dirty="0">
                <a:effectLst/>
                <a:latin typeface="Arial" panose="020B0604020202020204" pitchFamily="34" charset="0"/>
                <a:ea typeface="Calibri" panose="020F0502020204030204" pitchFamily="34" charset="0"/>
                <a:cs typeface="Arial" panose="020B0604020202020204" pitchFamily="34" charset="0"/>
              </a:rPr>
              <a:t> §§ 252, 250 Abs. 1 Nr. 1 lit. c, Abs. 2 Nr. 1 Alt. 2, § 25 Abs. 2 StGB –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207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CBF1D-9F36-0278-8F08-7975FE69647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A45032-F8CC-2F45-8348-ABE63AF96C8B}"/>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strafbar gemacht. </a:t>
            </a:r>
            <a:r>
              <a:rPr lang="de-DE" sz="12800" b="1" dirty="0">
                <a:effectLst/>
                <a:latin typeface="Arial" panose="020B0604020202020204" pitchFamily="34" charset="0"/>
                <a:ea typeface="Calibri" panose="020F0502020204030204" pitchFamily="34" charset="0"/>
                <a:cs typeface="Arial" panose="020B0604020202020204" pitchFamily="34" charset="0"/>
              </a:rPr>
              <a:t>A</a:t>
            </a:r>
            <a:r>
              <a:rPr lang="de-DE" sz="12800" dirty="0">
                <a:effectLst/>
                <a:latin typeface="Arial" panose="020B0604020202020204" pitchFamily="34" charset="0"/>
                <a:ea typeface="Calibri" panose="020F0502020204030204" pitchFamily="34" charset="0"/>
                <a:cs typeface="Arial" panose="020B0604020202020204" pitchFamily="34" charset="0"/>
              </a:rPr>
              <a:t> = </a:t>
            </a:r>
            <a:r>
              <a:rPr lang="nn-NO" sz="12800" dirty="0">
                <a:effectLst/>
                <a:latin typeface="Arial" panose="020B0604020202020204" pitchFamily="34" charset="0"/>
                <a:ea typeface="Calibri" panose="020F0502020204030204" pitchFamily="34" charset="0"/>
                <a:cs typeface="Arial" panose="020B0604020202020204" pitchFamily="34" charset="0"/>
              </a:rPr>
              <a:t>§§ 252, 250 Abs. 1 Nr. 1 lit. c, Abs. 2 Nr. 1 Alt. 2, § 25 Abs. 2 StGB +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b. Subjektiver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vorsätzlich</a:t>
            </a:r>
            <a:r>
              <a:rPr lang="de-DE" sz="12800" dirty="0">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Beutesicherungsabsicht gehandelt haben, also mit der Absicht (dolus directus 1. Grades), eine Gewahrsamsentziehung hinsichtlich der zuvor erlangten Beute zu verhindern?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nicht, wenn es dem Täter primär darum geht, sich der Festnahme und Strafverfolgung zu entziehen. Es schadet jedoch nicht, wenn es dem Täter neben der Beuteerhaltung auch um diese Ziele geht. Hier warf A den Böller auf X, Y und P, um nicht zur Verantwortung gezogen zu werden und um das Diebesgut zu behalten. A hatte somit kein primäres Ziel; beide verfolgten Zwecke standen vielmehr gleichwertig nebeneinander. A handelte daher mit Beutesicherungsabsicht.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2. Qualifikation, § 250 Abs. 1 Nr. 1 lit. b und c, Abs. 2 Nr. 1 Alt.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 Verwendungsabsicht hinsichtlich sonstiger Werkzeuge, Abs. 1 Nr. 1 lit. 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könnte sonst ein Werkzeug oder Mittel bei sich geführt haben, um den Widerstand einer anderen Person durch Gewalt zu verhindern oder zu überwinden, sodass ein schwerer räuberischer Diebstahl nach §§ 252, 250 Abs. 1 Nr. 1 lit. b StGB vorliegt. Sonstige Werkzeuge oder Mittel sind alle Gegenstände, die sich nach Art ihrer Beschaffenheit in der konkreten Situation objektiv zur Anwendung von Gewalt oder zur Drohung mit Gewalt eignen. Ein Böller kann mitunter erhebliche Verletzungen hervorrufen und schreckt Personen ab. Er eignet sich also – im Falle seines Einsatzes – dazu, körperlichen Zwang gegen Personen auszuüben. Ein solcher Gegenstand wird bei sich geführt, wenn er sich für den Täter in Griffweite befand oder er sich seiner jederzeit ohne nennenswerten Zeitaufwand bedienen konnte. Das ist hier angesichts der in den Rucksäcken, später in den Jackentaschen, verstauten Böller der Fall. A handelte bezüglich dieser Merkmale vorsätzlich. Er wusste um die Gefährlichkeit des Böllers und, dass er diesen bei sich führte. Er nahm dies billigend in Kauf. Er handelte zudem innerhalb des maßgeblichen Zeitraums zwischen Ansetzen bis zur Beendigung der Tat in der Absicht, den Widerstand einer anderen Person – hier der X und Y – durch Gewalt zu verhindern, da er den Böller gerade einsetzte, damit diese davon absahen, Maßnahmen zur Wiedererlangung der Rettungsutensilien gegen A und B zu ergreifen.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 Gefahr der schweren Gesundheitsschädigung, Abs. 1 Nr. 1 lit. c</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Für A könnten zudem die Voraussetzungen eines schweren räuberischen Diebstahls nach §§ 252, 250 Abs. 1 Nr. 1 lit. c StGB erfüllt sein, sofern er X, Y oder P durch die Tat in die Gefahr einer schweren Gesundheitsschädigung gebracht hat. Eine konkrete Gefahr liegt vor, wenn es aus der Perspektive des Opfers nur noch vom nicht mehr beherrschbaren Zufall abhängt, ob die Gesundheitsschädigung eintritt oder nicht. Die konkrete Gefahr muss ferner durch die Tat – das heißt nach h.M. durch die auf die Verwirklichung des räuberischen Diebstahls gerichtete Nötigungshandlung – herbeigeführt werden. Eine schwere Gesundheitsschädigung erfordert nicht, dass ein Merkmal des § 226 StGB erfüllt ist. Allerdings muss die schwere Gesundheitsschädigung vom Schweregrad an die Merkmale des § 226 StGB angelehnt sein. Dies soll insbesondere dann angenommen werden, wenn es um einschneidende oder nachhaltige Gesundheitsschäden geht und eine intensivmedizinische oder langwierige und umfangreiche Behandlung notwendig sind. Ebenfalls nicht erforderlich ist, dass das Nötigungsopfer in die Gefahr gebracht wird. Das Opfer muss lediglich eine „andere“ Person sein, was auch unbeteiligte Dritte einschließt. Das Zünden und anschließende Bewerfen anderer Personen – hier der X, Y und des P – mit einem Böller, welcher unmittelbar vor den Personen detoniert, bringt die Gefahr mit sich, dass die Personen erhebliche Verletzungen erleiden. Es ist vor allem nicht unüblich, dass Feuerwerkskörper erhebliche Verbrennungen verursachen, welche dauerhafte Entstellungen verursachen können. Zudem können Personen in solchen Fällen Knalltraumata erleiden, welche das Gehör dauerhaft schädigen. Gerade in der konkreten Situation, in der A den Böller gezielt in Richtung der nebeneinanderstehenden X, Y und des P warf, hing es vom Zufall ab, ob der Böller vor den Füßen, am Körper oder unmittelbar vor dem Gesicht einer der Personen explodierte. Schließlich führte gerade der Böllerwurf, mithin die Nötigungshandlung, zu der gefährlichen Situation. A hat X, Y und P in die Gefahr einer schweren Gesundheitsschädigung gebracht. A handelte auch vorsätzlich. Er wusste um die Gefährlichkeit des Feuerwerkskörpers, wusste mit anderen Worten, dass dieser schwere Gesundheitsschädigungen hervorrufen kann. Vor diesem Hintergrund war ihm auch bewusst, dass es allein vom Zufall abhing, ob solche – bei einem Wurf auf eine Gruppe von mehreren Personen – bei einer dieser Personen eintreten. A nahm den Eintritt solcher Gesundheitsschäden bei X, Y und P billigend in Kauf.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c. Verwenden eines gefährlichen Werkzeugs, § 250 Abs. 2 Nr. 1 Alt.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könnte darüber hinaus bei der Tat ein gefährliches Werkzeug verwendet haben. Darunter fällt jeder Gegenstand, der nach der Art seiner Benutzung im Einzelfall geeignet ist, erhebliche Verletzungen herbeizuführen. Der Begriff des Verwendens umfasst jeden zweckgerichteten Gebrauch. Nach der Konzeption der Raubdelikte bezieht er sich auf den Einsatz des Nötigungsmittels im Grundtatbestand, so dass das Verwenden immer dann zu bejahen ist, wenn der Täter zur Sicherung der Beute eine Waffe oder ein gefährliches Werkzeug gerade als Mittel entweder der Gewalt gegen eine Person oder der Drohung mit gegenwärtiger Gefahr für deren Leib oder Leben gebraucht. Vorliegend hat A den Böller auf X, Y und P geworfen, sodass dieser zunächst Y traf, von ihr abprallte und schließlich direkt vor den Füßen der X explodierte, wodurch sie leichte Verletzungen erlitt. Jedoch wäre es ebenso denkbar, dass der Böller früher und damit näher am Körper explodiert. In dem Fall wären noch erheblich schlimmere Verletzungen zu erwarten gewesen. Ein gefährliches Werkzeug liegt demnach vor. A hat dieses auch verwendet, da der Böllerwurf in diesem Fall gerade das Mittel darstellt, um die Beute zu sichern (s.o.). A handelte zudem vorsätzlich, da er wusste, ein gefährliches Werkzeug zu verwenden, dies aber billigend in Kauf nahm.</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 Rechtswidrigkeit und Schuld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handelte rechtswidrig und schuldhaft.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III. Ergebnis</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a:t>
            </a:r>
            <a:r>
              <a:rPr lang="de-DE" sz="12800" dirty="0">
                <a:effectLst/>
                <a:latin typeface="Arial" panose="020B0604020202020204" pitchFamily="34" charset="0"/>
                <a:ea typeface="Calibri" panose="020F0502020204030204" pitchFamily="34" charset="0"/>
                <a:cs typeface="Arial" panose="020B0604020202020204" pitchFamily="34" charset="0"/>
              </a:rPr>
              <a:t> hat sich wegen besonders schweren räuberischen Diebstahls gem. §§ 252, 250 Abs. 1 Nr. 1 lit. c, Abs. 2 Nr. 1 Alt. 2 StGB gemacht. Die Strafbarkeit nach § 250 Abs. 1 Nr. 1 lit. b und c tritt dabei hinter der Strafbarkeit nach § 250 Abs. 2 Nr. 1 Alt. 2 StGB zurück. </a:t>
            </a:r>
            <a:r>
              <a:rPr lang="de-DE" sz="12800" b="1" dirty="0">
                <a:effectLst/>
                <a:latin typeface="Arial" panose="020B0604020202020204" pitchFamily="34" charset="0"/>
                <a:ea typeface="Calibri" panose="020F0502020204030204" pitchFamily="34" charset="0"/>
                <a:cs typeface="Arial" panose="020B0604020202020204" pitchFamily="34" charset="0"/>
              </a:rPr>
              <a:t>B</a:t>
            </a:r>
            <a:r>
              <a:rPr lang="de-DE" sz="12800" dirty="0">
                <a:effectLst/>
                <a:latin typeface="Arial" panose="020B0604020202020204" pitchFamily="34" charset="0"/>
                <a:ea typeface="Calibri" panose="020F0502020204030204" pitchFamily="34" charset="0"/>
                <a:cs typeface="Arial" panose="020B0604020202020204" pitchFamily="34" charset="0"/>
              </a:rPr>
              <a:t> hat sich demgegenüber insoweit nicht strafbar gemacht.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Vgl. BGH, Beschluss vom 17.08.1993 – 4 StR 393/93, juris Rn. 3.</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en-US" sz="12800" dirty="0">
                <a:effectLst/>
                <a:latin typeface="Arial" panose="020B0604020202020204" pitchFamily="34" charset="0"/>
                <a:ea typeface="Times New Roman" panose="02020603050405020304" pitchFamily="18" charset="0"/>
                <a:cs typeface="Arial" panose="020B0604020202020204" pitchFamily="34" charset="0"/>
              </a:rPr>
              <a:t>	</a:t>
            </a:r>
            <a:r>
              <a:rPr lang="en-US" sz="12800" dirty="0" err="1">
                <a:effectLst/>
                <a:latin typeface="Arial" panose="020B0604020202020204" pitchFamily="34" charset="0"/>
                <a:ea typeface="Times New Roman" panose="02020603050405020304" pitchFamily="18" charset="0"/>
                <a:cs typeface="Arial" panose="020B0604020202020204" pitchFamily="34" charset="0"/>
              </a:rPr>
              <a:t>BeckOK</a:t>
            </a:r>
            <a:r>
              <a:rPr lang="en-US" sz="12800" dirty="0">
                <a:effectLst/>
                <a:latin typeface="Arial" panose="020B0604020202020204" pitchFamily="34" charset="0"/>
                <a:ea typeface="Times New Roman" panose="02020603050405020304" pitchFamily="18" charset="0"/>
                <a:cs typeface="Arial" panose="020B0604020202020204" pitchFamily="34" charset="0"/>
              </a:rPr>
              <a:t> </a:t>
            </a:r>
            <a:r>
              <a:rPr lang="en-US" sz="12800" dirty="0" err="1">
                <a:effectLst/>
                <a:latin typeface="Arial" panose="020B0604020202020204" pitchFamily="34" charset="0"/>
                <a:ea typeface="Times New Roman" panose="02020603050405020304" pitchFamily="18" charset="0"/>
                <a:cs typeface="Arial" panose="020B0604020202020204" pitchFamily="34" charset="0"/>
              </a:rPr>
              <a:t>StGB</a:t>
            </a:r>
            <a:r>
              <a:rPr lang="en-US" sz="12800" dirty="0">
                <a:effectLst/>
                <a:latin typeface="Arial" panose="020B0604020202020204" pitchFamily="34" charset="0"/>
                <a:ea typeface="Times New Roman" panose="02020603050405020304" pitchFamily="18" charset="0"/>
                <a:cs typeface="Arial" panose="020B0604020202020204" pitchFamily="34" charset="0"/>
              </a:rPr>
              <a:t>/</a:t>
            </a:r>
            <a:r>
              <a:rPr lang="en-US" sz="12800" i="1" dirty="0">
                <a:effectLst/>
                <a:latin typeface="Arial" panose="020B0604020202020204" pitchFamily="34" charset="0"/>
                <a:ea typeface="Times New Roman" panose="02020603050405020304" pitchFamily="18" charset="0"/>
                <a:cs typeface="Arial" panose="020B0604020202020204" pitchFamily="34" charset="0"/>
              </a:rPr>
              <a:t>Witti</a:t>
            </a:r>
            <a:r>
              <a:rPr lang="en-US" sz="12800" dirty="0">
                <a:effectLst/>
                <a:latin typeface="Arial" panose="020B0604020202020204" pitchFamily="34" charset="0"/>
                <a:ea typeface="Times New Roman" panose="02020603050405020304" pitchFamily="18" charset="0"/>
                <a:cs typeface="Arial" panose="020B0604020202020204" pitchFamily="34" charset="0"/>
              </a:rPr>
              <a:t>g, 58. Ed. 01.08.2023, § 244 Rn. 3.</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Fischer</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StGB, 70. Aufl. 2023, § 244 Rn. 8.</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Arial" panose="020B0604020202020204" pitchFamily="34" charset="0"/>
              </a:rPr>
              <a:t>	BeckOK StGB/</a:t>
            </a:r>
            <a:r>
              <a:rPr lang="de-DE" sz="12800" i="1" dirty="0">
                <a:effectLst/>
                <a:latin typeface="Arial" panose="020B0604020202020204" pitchFamily="34" charset="0"/>
                <a:ea typeface="Times New Roman" panose="02020603050405020304" pitchFamily="18" charset="0"/>
                <a:cs typeface="Arial" panose="020B0604020202020204" pitchFamily="34" charset="0"/>
              </a:rPr>
              <a:t>Wittig</a:t>
            </a:r>
            <a:r>
              <a:rPr lang="de-DE" sz="12800" dirty="0">
                <a:effectLst/>
                <a:latin typeface="Arial" panose="020B0604020202020204" pitchFamily="34" charset="0"/>
                <a:ea typeface="Times New Roman" panose="02020603050405020304" pitchFamily="18" charset="0"/>
                <a:cs typeface="Arial" panose="020B0604020202020204" pitchFamily="34" charset="0"/>
              </a:rPr>
              <a:t>, 58. Ed. 01.08.2023, § 244 Rn. 6.</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Arial" panose="020B0604020202020204" pitchFamily="34" charset="0"/>
              </a:rPr>
              <a:t>	Vgl. BT-Drs. 13/9064, 18.</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2800" spc="25" dirty="0">
                <a:effectLst/>
                <a:latin typeface="Arial" panose="020B0604020202020204" pitchFamily="34" charset="0"/>
                <a:ea typeface="Times New Roman" panose="02020603050405020304" pitchFamily="18" charset="0"/>
                <a:cs typeface="Arial" panose="020B0604020202020204" pitchFamily="34" charset="0"/>
              </a:rPr>
              <a:t>BGH, Beschluss vom 03.06.2008 – 3 StR 246/07, juris.</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Arial" panose="020B0604020202020204" pitchFamily="34" charset="0"/>
              </a:rPr>
              <a:t>	z.B. BGH, Beschluss vom 12.01.2021 – 1 StR 347/20, juris mwN.</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Vgl. BGH, Beschluss vom 11.11.2003 – 3 StR 345/03, juris Rn. 7 zu einem Elektroschockgerät.</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Arial" panose="020B0604020202020204" pitchFamily="34" charset="0"/>
              </a:rPr>
              <a:t>	Matt/Renzikowski</a:t>
            </a:r>
            <a:r>
              <a:rPr lang="de-DE" sz="12800" i="1" dirty="0">
                <a:effectLst/>
                <a:latin typeface="Arial" panose="020B0604020202020204" pitchFamily="34" charset="0"/>
                <a:ea typeface="Times New Roman" panose="02020603050405020304" pitchFamily="18" charset="0"/>
                <a:cs typeface="Arial" panose="020B0604020202020204" pitchFamily="34" charset="0"/>
              </a:rPr>
              <a:t>/Schmidt</a:t>
            </a:r>
            <a:r>
              <a:rPr lang="de-DE" sz="12800" dirty="0">
                <a:effectLst/>
                <a:latin typeface="Arial" panose="020B0604020202020204" pitchFamily="34" charset="0"/>
                <a:ea typeface="Times New Roman" panose="02020603050405020304" pitchFamily="18" charset="0"/>
                <a:cs typeface="Arial" panose="020B0604020202020204" pitchFamily="34" charset="0"/>
              </a:rPr>
              <a:t>, StGB, 2. Aufl. 2020, § 244 Rn. 6.</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Jesse</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NStZ 2009, 364. </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Arial" panose="020B0604020202020204" pitchFamily="34" charset="0"/>
              </a:rPr>
              <a:t>	BeckOK StGB</a:t>
            </a:r>
            <a:r>
              <a:rPr lang="de-DE" sz="12800" i="1" dirty="0">
                <a:effectLst/>
                <a:latin typeface="Arial" panose="020B0604020202020204" pitchFamily="34" charset="0"/>
                <a:ea typeface="Times New Roman" panose="02020603050405020304" pitchFamily="18" charset="0"/>
                <a:cs typeface="Arial" panose="020B0604020202020204" pitchFamily="34" charset="0"/>
              </a:rPr>
              <a:t>/Wittig, </a:t>
            </a:r>
            <a:r>
              <a:rPr lang="de-DE" sz="12800" dirty="0">
                <a:effectLst/>
                <a:latin typeface="Arial" panose="020B0604020202020204" pitchFamily="34" charset="0"/>
                <a:ea typeface="Times New Roman" panose="02020603050405020304" pitchFamily="18" charset="0"/>
                <a:cs typeface="Arial" panose="020B0604020202020204" pitchFamily="34" charset="0"/>
              </a:rPr>
              <a:t>58. </a:t>
            </a:r>
            <a:r>
              <a:rPr lang="en-US" sz="12800" dirty="0">
                <a:effectLst/>
                <a:latin typeface="Arial" panose="020B0604020202020204" pitchFamily="34" charset="0"/>
                <a:ea typeface="Times New Roman" panose="02020603050405020304" pitchFamily="18" charset="0"/>
                <a:cs typeface="Arial" panose="020B0604020202020204" pitchFamily="34" charset="0"/>
              </a:rPr>
              <a:t>Ed. 01.08.2023, § 244 Rn. 8 ff. </a:t>
            </a:r>
            <a:r>
              <a:rPr lang="en-US" sz="12800" dirty="0" err="1">
                <a:effectLst/>
                <a:latin typeface="Arial" panose="020B0604020202020204" pitchFamily="34" charset="0"/>
                <a:ea typeface="Times New Roman" panose="02020603050405020304" pitchFamily="18" charset="0"/>
                <a:cs typeface="Arial" panose="020B0604020202020204" pitchFamily="34" charset="0"/>
              </a:rPr>
              <a:t>mwN</a:t>
            </a:r>
            <a:r>
              <a:rPr lang="en-US" sz="12800" dirty="0">
                <a:effectLst/>
                <a:latin typeface="Arial" panose="020B0604020202020204" pitchFamily="34" charset="0"/>
                <a:ea typeface="Times New Roman" panose="02020603050405020304" pitchFamily="18" charset="0"/>
                <a:cs typeface="Arial" panose="020B0604020202020204" pitchFamily="34" charset="0"/>
              </a:rPr>
              <a:t>.</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en-US" sz="12800" dirty="0">
                <a:effectLst/>
                <a:latin typeface="Arial" panose="020B0604020202020204" pitchFamily="34" charset="0"/>
                <a:ea typeface="Times New Roman" panose="02020603050405020304" pitchFamily="18" charset="0"/>
                <a:cs typeface="Arial" panose="020B0604020202020204" pitchFamily="34" charset="0"/>
              </a:rPr>
              <a:t>	</a:t>
            </a:r>
            <a:r>
              <a:rPr lang="en-US" sz="12800" dirty="0" err="1">
                <a:effectLst/>
                <a:latin typeface="Arial" panose="020B0604020202020204" pitchFamily="34" charset="0"/>
                <a:ea typeface="Times New Roman" panose="02020603050405020304" pitchFamily="18" charset="0"/>
                <a:cs typeface="Arial" panose="020B0604020202020204" pitchFamily="34" charset="0"/>
              </a:rPr>
              <a:t>Vgl</a:t>
            </a:r>
            <a:r>
              <a:rPr lang="en-US" sz="12800" dirty="0">
                <a:effectLst/>
                <a:latin typeface="Arial" panose="020B0604020202020204" pitchFamily="34" charset="0"/>
                <a:ea typeface="Times New Roman" panose="02020603050405020304" pitchFamily="18" charset="0"/>
                <a:cs typeface="Arial" panose="020B0604020202020204" pitchFamily="34" charset="0"/>
              </a:rPr>
              <a:t>. </a:t>
            </a:r>
            <a:r>
              <a:rPr lang="en-US" sz="12800" i="1" dirty="0" err="1">
                <a:effectLst/>
                <a:latin typeface="Arial" panose="020B0604020202020204" pitchFamily="34" charset="0"/>
                <a:ea typeface="Times New Roman" panose="02020603050405020304" pitchFamily="18" charset="0"/>
                <a:cs typeface="Arial" panose="020B0604020202020204" pitchFamily="34" charset="0"/>
              </a:rPr>
              <a:t>Rengier</a:t>
            </a:r>
            <a:r>
              <a:rPr lang="en-US" sz="12800" dirty="0">
                <a:effectLst/>
                <a:latin typeface="Arial" panose="020B0604020202020204" pitchFamily="34" charset="0"/>
                <a:ea typeface="Times New Roman" panose="02020603050405020304" pitchFamily="18" charset="0"/>
                <a:cs typeface="Arial" panose="020B0604020202020204" pitchFamily="34" charset="0"/>
              </a:rPr>
              <a:t>, BT I, 25. </a:t>
            </a:r>
            <a:r>
              <a:rPr lang="de-DE" sz="12800" dirty="0">
                <a:effectLst/>
                <a:latin typeface="Arial" panose="020B0604020202020204" pitchFamily="34" charset="0"/>
                <a:ea typeface="Times New Roman" panose="02020603050405020304" pitchFamily="18" charset="0"/>
                <a:cs typeface="Arial" panose="020B0604020202020204" pitchFamily="34" charset="0"/>
              </a:rPr>
              <a:t>Aufl. 2023, § 4 Rn. 27.</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Vgl. Leipziger Kommentar zum StGB/</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Brodowski</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13. Aufl. 2018, § 244 S. 201f.</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58. Ed. 1.8.2023, StGB § 243 Rn. 23.</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OLG Hamm, Beschluss vom 30.08.2007 – 3 Ss 339/07, NStZ 2008, 218.</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Kindhäuser/Hoven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252 Rn. 6 f.</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Kindhäuser/Hoven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252 Rn. 10.</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58. Ed. 1.8.2023, StGB § 252 Rn. 12 f.</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58. </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Ed. 1.8.2023,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 252 Rn. 15.</a:t>
            </a:r>
          </a:p>
          <a:p>
            <a:pPr marL="0" marR="0">
              <a:spcBef>
                <a:spcPts val="300"/>
              </a:spcBef>
              <a:spcAft>
                <a:spcPts val="300"/>
              </a:spcAft>
              <a:buNone/>
            </a:pP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BeckOK</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58. Ed. 1.8.2023,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 252 Rn. 15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mwN</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a:t>
            </a:r>
          </a:p>
          <a:p>
            <a:pPr marL="0" marR="0">
              <a:spcBef>
                <a:spcPts val="300"/>
              </a:spcBef>
              <a:spcAft>
                <a:spcPts val="300"/>
              </a:spcAft>
              <a:buNone/>
            </a:pP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BeckOK</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58. </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Ed. 1.8.2023, StGB § 250 Rn. 7, § 244 Rn. 12.</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BGH, Urteil vom 20.06.2023 – 5 StR 67/23, juris Rn. 15.</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BGH, Urteil vom 04.08.2016 – 4 StR 195/16, juris Rn. 5.</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Kindhäuser/Hoven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250 Rn. 9.</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Kindhäuser/Hoven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250 Rn. 10.</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BeckOK</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12800" i="1" dirty="0">
                <a:effectLst/>
                <a:latin typeface="Arial" panose="020B0604020202020204" pitchFamily="34" charset="0"/>
                <a:ea typeface="Times New Roman" panose="02020603050405020304" pitchFamily="18" charset="0"/>
                <a:cs typeface="Times New Roman" panose="02020603050405020304" pitchFamily="18" charset="0"/>
              </a:rPr>
              <a:t>Wittig</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58. Ed. 1.8.2023, </a:t>
            </a:r>
            <a:r>
              <a:rPr lang="en-US" sz="12800" dirty="0" err="1">
                <a:effectLst/>
                <a:latin typeface="Arial" panose="020B0604020202020204" pitchFamily="34" charset="0"/>
                <a:ea typeface="Times New Roman" panose="02020603050405020304" pitchFamily="18" charset="0"/>
                <a:cs typeface="Times New Roman" panose="02020603050405020304" pitchFamily="18" charset="0"/>
              </a:rPr>
              <a:t>StGB</a:t>
            </a:r>
            <a:r>
              <a:rPr lang="en-US" sz="12800" dirty="0">
                <a:effectLst/>
                <a:latin typeface="Arial" panose="020B0604020202020204" pitchFamily="34" charset="0"/>
                <a:ea typeface="Times New Roman" panose="02020603050405020304" pitchFamily="18" charset="0"/>
                <a:cs typeface="Times New Roman" panose="02020603050405020304" pitchFamily="18" charset="0"/>
              </a:rPr>
              <a:t> § 250 Rn. 8.</a:t>
            </a: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12800" i="1" dirty="0">
                <a:effectLst/>
                <a:latin typeface="Arial" panose="020B0604020202020204" pitchFamily="34" charset="0"/>
                <a:ea typeface="Times New Roman" panose="02020603050405020304" pitchFamily="18" charset="0"/>
                <a:cs typeface="Times New Roman" panose="02020603050405020304" pitchFamily="18" charset="0"/>
              </a:rPr>
              <a:t>Kindhäuser/Hoven</a:t>
            </a: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250 Rn. 12.</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BGH, Urteil vom 05.08.2010 – 3 StR 190/10, juris Rn. 10.</a:t>
            </a:r>
            <a:endParaRPr lang="en-US" sz="1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BGH, Urteil vom 05.08.2010 – 3 StR 190/10, juris Rn. 11.</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2571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B9988-E659-1D03-6143-D1892FCBDD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D17677-CF4E-5A67-F774-4FDACCAFB35C}"/>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strafbar gemacht. </a:t>
            </a:r>
            <a:r>
              <a:rPr lang="de-DE" sz="12800" b="1" dirty="0">
                <a:effectLst/>
                <a:latin typeface="Arial" panose="020B0604020202020204" pitchFamily="34" charset="0"/>
                <a:ea typeface="Calibri" panose="020F0502020204030204" pitchFamily="34" charset="0"/>
                <a:cs typeface="Arial" panose="020B0604020202020204" pitchFamily="34" charset="0"/>
              </a:rPr>
              <a:t>A</a:t>
            </a:r>
            <a:r>
              <a:rPr lang="de-DE" sz="12800" dirty="0">
                <a:effectLst/>
                <a:latin typeface="Arial" panose="020B0604020202020204" pitchFamily="34" charset="0"/>
                <a:ea typeface="Calibri" panose="020F0502020204030204" pitchFamily="34" charset="0"/>
                <a:cs typeface="Arial" panose="020B0604020202020204" pitchFamily="34" charset="0"/>
              </a:rPr>
              <a:t> = </a:t>
            </a:r>
            <a:r>
              <a:rPr lang="nn-NO" sz="12800" dirty="0">
                <a:effectLst/>
                <a:latin typeface="Arial" panose="020B0604020202020204" pitchFamily="34" charset="0"/>
                <a:ea typeface="Calibri" panose="020F0502020204030204" pitchFamily="34" charset="0"/>
                <a:cs typeface="Arial" panose="020B0604020202020204" pitchFamily="34" charset="0"/>
              </a:rPr>
              <a:t>§§ 252, 250 Abs. 1 Nr. 1 lit. c, Abs. 2 Nr. 1 Alt. 2, § 25 Abs. 2 StGB +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b. Subjektiver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vorsätzlich</a:t>
            </a:r>
            <a:r>
              <a:rPr lang="de-DE" sz="12800" dirty="0">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Beutesicherungsabsicht gehandelt haben, also mit der Absicht (dolus directus 1. Grades), eine Gewahrsamsentziehung hinsichtlich der zuvor erlangten Beute zu verhindern?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432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2E4C2-8764-2F48-67CB-79F7EFD3A0C7}"/>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u="sng" dirty="0">
                <a:effectLst/>
                <a:latin typeface="Arial" panose="020B0604020202020204" pitchFamily="34" charset="0"/>
                <a:ea typeface="Calibri" panose="020F0502020204030204" pitchFamily="34" charset="0"/>
                <a:cs typeface="Arial" panose="020B0604020202020204" pitchFamily="34" charset="0"/>
              </a:rPr>
              <a:t>Frage:</a:t>
            </a:r>
            <a:r>
              <a:rPr lang="de-DE" sz="12800" b="1" dirty="0">
                <a:effectLst/>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Wie haben sich A und B nach dem StGB strafbar gemacht?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Erster Tatkomplex: Das Geschehen beim Noteinsatz</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A. Strafbarkeit des A und B gem. </a:t>
            </a:r>
            <a:r>
              <a:rPr lang="en-US" sz="12800" b="1" dirty="0">
                <a:effectLst/>
                <a:latin typeface="Arial" panose="020B0604020202020204" pitchFamily="34" charset="0"/>
                <a:ea typeface="Calibri" panose="020F0502020204030204" pitchFamily="34" charset="0"/>
                <a:cs typeface="Arial" panose="020B0604020202020204" pitchFamily="34" charset="0"/>
              </a:rPr>
              <a:t>§§ 242 Abs. 1, 244 Abs. 1 Nr. 1 lit. a, 25 Abs. 2 </a:t>
            </a:r>
            <a:r>
              <a:rPr lang="en-US" sz="12800" b="1" dirty="0" err="1">
                <a:effectLst/>
                <a:latin typeface="Arial" panose="020B0604020202020204" pitchFamily="34" charset="0"/>
                <a:ea typeface="Calibri" panose="020F0502020204030204" pitchFamily="34" charset="0"/>
                <a:cs typeface="Arial" panose="020B0604020202020204" pitchFamily="34" charset="0"/>
              </a:rPr>
              <a:t>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Indem A und B gemeinsam das Spritzenmaterial sowie einen mobilen Defibrillator aus dem RTW in ihre Rucksäcke packten und Silvester-Böller bei sich führten </a:t>
            </a:r>
            <a:r>
              <a:rPr lang="de-DE" sz="12800" b="1" dirty="0">
                <a:effectLst/>
                <a:latin typeface="Arial" panose="020B0604020202020204" pitchFamily="34" charset="0"/>
                <a:ea typeface="Calibri" panose="020F0502020204030204" pitchFamily="34" charset="0"/>
                <a:cs typeface="Arial" panose="020B0604020202020204" pitchFamily="34" charset="0"/>
              </a:rPr>
              <a:t>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4235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E5548-8E04-205C-74DE-1C179775BA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6F428F-1698-7712-B4DC-889D5B4F2FC0}"/>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nicht, wenn es dem Täter primär darum geht, sich der Festnahme und Strafverfolgung zu entziehen</a:t>
            </a:r>
          </a:p>
          <a:p>
            <a:pPr marL="914400" marR="0" indent="-1143000" algn="just">
              <a:lnSpc>
                <a:spcPct val="115000"/>
              </a:lnSpc>
              <a:spcBef>
                <a:spcPts val="1000"/>
              </a:spcBef>
              <a:spcAft>
                <a:spcPts val="1000"/>
              </a:spcAft>
              <a:buFontTx/>
              <a:buChar char="-"/>
            </a:pPr>
            <a:r>
              <a:rPr lang="de-DE" sz="12800" dirty="0">
                <a:effectLst/>
                <a:latin typeface="Arial" panose="020B0604020202020204" pitchFamily="34" charset="0"/>
                <a:ea typeface="Calibri" panose="020F0502020204030204" pitchFamily="34" charset="0"/>
                <a:cs typeface="Arial" panose="020B0604020202020204" pitchFamily="34" charset="0"/>
              </a:rPr>
              <a:t>schadet jedoch nicht, wenn es dem Täter neben der Beuteerhaltung auch um diese Ziele geht</a:t>
            </a:r>
          </a:p>
          <a:p>
            <a:pPr marR="0" algn="just">
              <a:lnSpc>
                <a:spcPct val="115000"/>
              </a:lnSpc>
              <a:spcBef>
                <a:spcPts val="1000"/>
              </a:spcBef>
              <a:spcAft>
                <a:spcPts val="1000"/>
              </a:spcAft>
              <a:buFontTx/>
              <a:buChar char="-"/>
            </a:pPr>
            <a:r>
              <a:rPr lang="de-DE" sz="12800" dirty="0">
                <a:effectLst/>
                <a:latin typeface="Arial" panose="020B0604020202020204" pitchFamily="34" charset="0"/>
                <a:ea typeface="Calibri" panose="020F0502020204030204" pitchFamily="34" charset="0"/>
                <a:cs typeface="Arial" panose="020B0604020202020204" pitchFamily="34" charset="0"/>
              </a:rPr>
              <a:t>Hier warf A den Böller auf X, Y und P, um nicht zur Verantwortung gezogen zu werden </a:t>
            </a:r>
            <a:r>
              <a:rPr lang="de-DE" sz="12800" b="1" dirty="0">
                <a:effectLst/>
                <a:latin typeface="Arial" panose="020B0604020202020204" pitchFamily="34" charset="0"/>
                <a:ea typeface="Calibri" panose="020F0502020204030204" pitchFamily="34" charset="0"/>
                <a:cs typeface="Arial" panose="020B0604020202020204" pitchFamily="34" charset="0"/>
              </a:rPr>
              <a:t>und</a:t>
            </a:r>
            <a:r>
              <a:rPr lang="de-DE" sz="12800" dirty="0">
                <a:effectLst/>
                <a:latin typeface="Arial" panose="020B0604020202020204" pitchFamily="34" charset="0"/>
                <a:ea typeface="Calibri" panose="020F0502020204030204" pitchFamily="34" charset="0"/>
                <a:cs typeface="Arial" panose="020B0604020202020204" pitchFamily="34" charset="0"/>
              </a:rPr>
              <a:t> um das Diebesgut zu behalten</a:t>
            </a:r>
          </a:p>
          <a:p>
            <a:pPr marR="0" algn="just">
              <a:lnSpc>
                <a:spcPct val="115000"/>
              </a:lnSpc>
              <a:spcBef>
                <a:spcPts val="1000"/>
              </a:spcBef>
              <a:spcAft>
                <a:spcPts val="1000"/>
              </a:spcAft>
              <a:buFontTx/>
              <a:buChar char="-"/>
            </a:pPr>
            <a:r>
              <a:rPr lang="de-DE" sz="12800" dirty="0">
                <a:effectLst/>
                <a:latin typeface="Arial" panose="020B0604020202020204" pitchFamily="34" charset="0"/>
                <a:ea typeface="Calibri" panose="020F0502020204030204" pitchFamily="34" charset="0"/>
                <a:cs typeface="Arial" panose="020B0604020202020204" pitchFamily="34" charset="0"/>
              </a:rPr>
              <a:t>gleichwertig nebeneinander, Beutesicherungsabsicht</a:t>
            </a:r>
            <a:r>
              <a:rPr lang="de-DE" sz="12800" dirty="0">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21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8BE9E-B338-D3CD-F500-B3F0729CA28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0B95B1-B568-00FE-D1A7-03BD37DEFA8A}"/>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2. Qualifikation, § 250 Abs. 1 Nr. 1 lit. b und c, Abs. 2 Nr. 1 Alt.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a. Verwendungsabsicht hinsichtlich sonstiger Werkzeuge, Abs. 1 Nr. 1 lit. 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sonst ein Werkzeug oder Mittel bei sich geführt haben, um den Widerstand einer anderen Person durch Gewalt zu verhindern oder zu überwinden?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Gegenstände, die sich nach Art ihrer Beschaffenheit in der konkreten Situation objektiv zur Anwendung von Gewalt oder zur Drohung mit Gewalt eignen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674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3F747-5192-1CD5-7619-F14BCF5A10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FCFBFF-8B02-BBA6-F7DD-C4EEC16BA119}"/>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Böller kann mitunter erhebliche Verletzungen hervorrufen und schreckt Personen ab</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eignet sich körperlichen Zwang gegen Personen auszuüben.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bei sich geführt = wenn er sich für den Täter in Griffweite befand oder er sich seiner jederzeit ohne nennenswerten Zeitaufwand bedienen konnte</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Hier: + angesichts der in den Rucksäcken, später in den Jackentaschen, verstauten Böller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722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7833D-953B-C4E5-8AC9-4E5BDBC336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09A2C6-603C-8766-C5C7-56C55FC2158B}"/>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handelte vorsätzlich</a:t>
            </a:r>
            <a:r>
              <a:rPr lang="de-DE" sz="12800" dirty="0">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 (wusste um die Gefährlichkeit des Böllers und, dass er diesen bei sich führte)</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dirty="0">
                <a:effectLst/>
                <a:latin typeface="Arial" panose="020B0604020202020204" pitchFamily="34" charset="0"/>
                <a:ea typeface="Calibri" panose="020F0502020204030204" pitchFamily="34" charset="0"/>
                <a:cs typeface="Arial" panose="020B0604020202020204" pitchFamily="34" charset="0"/>
              </a:rPr>
              <a:t>b. Gefahr der schweren Gesundheitsschädigung, Abs. 1 Nr. 1 lit. c</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Wurden X, Y oder P durch die Tat in die konkrete Gefahr einer schweren Gesundheitsschädigung gebracht?</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konkrete Gefahr = wenn es aus der Perspektive des Opfers nur noch vom nicht mehr beherrschbaren Zufall abhängt, ob die Gesundheitsschädigung eintritt oder nicht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47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E723F-C3CE-D6D4-B4BD-80178A68F2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F0690A-BD68-AD09-90E7-0AEF573D9DFF}"/>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konkrete Gefahr muss ferner </a:t>
            </a:r>
            <a:r>
              <a:rPr lang="de-DE" sz="12800" b="1" dirty="0">
                <a:effectLst/>
                <a:latin typeface="Arial" panose="020B0604020202020204" pitchFamily="34" charset="0"/>
                <a:ea typeface="Calibri" panose="020F0502020204030204" pitchFamily="34" charset="0"/>
                <a:cs typeface="Arial" panose="020B0604020202020204" pitchFamily="34" charset="0"/>
              </a:rPr>
              <a:t>durch die Tat </a:t>
            </a:r>
            <a:r>
              <a:rPr lang="de-DE" sz="12800" dirty="0">
                <a:effectLst/>
                <a:latin typeface="Arial" panose="020B0604020202020204" pitchFamily="34" charset="0"/>
                <a:ea typeface="Calibri" panose="020F0502020204030204" pitchFamily="34" charset="0"/>
                <a:cs typeface="Arial" panose="020B0604020202020204" pitchFamily="34" charset="0"/>
              </a:rPr>
              <a:t>– nach h.M.: durch Nötigungshandlung – </a:t>
            </a:r>
            <a:r>
              <a:rPr lang="de-DE" sz="12800" b="1" dirty="0">
                <a:effectLst/>
                <a:latin typeface="Arial" panose="020B0604020202020204" pitchFamily="34" charset="0"/>
                <a:ea typeface="Calibri" panose="020F0502020204030204" pitchFamily="34" charset="0"/>
                <a:cs typeface="Arial" panose="020B0604020202020204" pitchFamily="34" charset="0"/>
              </a:rPr>
              <a:t>herbeigeführt werden</a:t>
            </a:r>
            <a:r>
              <a:rPr lang="de-DE" sz="128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schwere Gesundheitsschädigung muss vom Schweregrad an die Merkmale des § 226 StGB angelehnt sein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Zünden und anschließende Bewerfen anderer Personen – hier der X, Y und des P – mit einem Böller, welcher unmittelbar vor den Personen detoniert, bringt Gefahr mit sich, dass die Personen erhebliche Verletzungen erleiden</a:t>
            </a:r>
          </a:p>
        </p:txBody>
      </p:sp>
    </p:spTree>
    <p:extLst>
      <p:ext uri="{BB962C8B-B14F-4D97-AF65-F5344CB8AC3E}">
        <p14:creationId xmlns:p14="http://schemas.microsoft.com/office/powerpoint/2010/main" val="2471010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B3CC3-A1E7-9B09-7839-4ED14E1EA1E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7229DE-311E-500B-0028-E943A28E1BA9}"/>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erhebliche Verbrennungen, welche dauerhafte Entstellungen verursachen können</a:t>
            </a:r>
          </a:p>
          <a:p>
            <a:pPr marL="914400" marR="0" indent="-1143000" algn="just">
              <a:lnSpc>
                <a:spcPct val="115000"/>
              </a:lnSpc>
              <a:spcBef>
                <a:spcPts val="1000"/>
              </a:spcBef>
              <a:spcAft>
                <a:spcPts val="1000"/>
              </a:spcAft>
              <a:buFontTx/>
              <a:buChar char="-"/>
            </a:pPr>
            <a:r>
              <a:rPr lang="de-DE" sz="12800" dirty="0">
                <a:effectLst/>
                <a:latin typeface="Arial" panose="020B0604020202020204" pitchFamily="34" charset="0"/>
                <a:ea typeface="Calibri" panose="020F0502020204030204" pitchFamily="34" charset="0"/>
                <a:cs typeface="Arial" panose="020B0604020202020204" pitchFamily="34" charset="0"/>
              </a:rPr>
              <a:t>Knalltraumata, welche das Gehör dauerhaft schädigen)</a:t>
            </a:r>
          </a:p>
          <a:p>
            <a:pPr marL="0" marR="0" indent="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in der konkreten Situation</a:t>
            </a:r>
            <a:r>
              <a:rPr lang="de-DE" sz="12800" dirty="0">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hing vom Zufall ab, ob der Böller vor den Füßen, am Körper oder unmittelbar vor dem Gesicht einer der Personen explodierte</a:t>
            </a:r>
          </a:p>
          <a:p>
            <a:pPr marL="0" marR="0" indent="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 hat X, Y und P in die Gefahr einer schweren Gesundheitsschädigung gebracht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3871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CB2A6-776A-B801-01CD-B2EB9CF28A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5D29D0-10FB-004B-D69C-D190D6F481FD}"/>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handelte vorsätzlich</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(wusste um die Gefährlichkeit des Feuerwerkskörpers, und, dass dieser schwere Gesundheitsschädigungen hervorrufen kann)</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c. Verwenden eines gefährlichen Werkzeugs, § 250 Abs. 2 Nr. 1 Alt. 2 StGB</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gefährliches Werkzeug = jeder Gegenstand, der nach der Art seiner Benutzung im Einzelfall geeignet ist, erhebliche Verletzungen herbeizuführen</a:t>
            </a:r>
          </a:p>
        </p:txBody>
      </p:sp>
    </p:spTree>
    <p:extLst>
      <p:ext uri="{BB962C8B-B14F-4D97-AF65-F5344CB8AC3E}">
        <p14:creationId xmlns:p14="http://schemas.microsoft.com/office/powerpoint/2010/main" val="3786085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58289-D8DF-60EA-EB68-8CC252627E1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AFF32-CFBE-B71A-D8B1-C12B3AD70DD0}"/>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Verwenden = jeder zweckgerichtete Gebrauch des Nötigungsmittels</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Täter muss zur Sicherung der Beute eine Waffe oder ein gefährliches Werkzeug gerade als Mittel entweder der Gewalt gegen eine Person oder der Drohung mit gegenwärtiger Gefahr für deren Leib oder Leben gebrauchen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Vorliegend: wäre aus Exante-Sicht</a:t>
            </a:r>
            <a:r>
              <a:rPr lang="de-DE" sz="12800" dirty="0">
                <a:latin typeface="Arial" panose="020B0604020202020204" pitchFamily="34" charset="0"/>
                <a:ea typeface="Calibri" panose="020F0502020204030204" pitchFamily="34" charset="0"/>
                <a:cs typeface="Arial" panose="020B0604020202020204" pitchFamily="34" charset="0"/>
              </a:rPr>
              <a:t> ebenso möglich gewesen,</a:t>
            </a:r>
            <a:r>
              <a:rPr lang="de-DE" sz="12800" dirty="0">
                <a:effectLst/>
                <a:latin typeface="Arial" panose="020B0604020202020204" pitchFamily="34" charset="0"/>
                <a:ea typeface="Calibri" panose="020F0502020204030204" pitchFamily="34" charset="0"/>
                <a:cs typeface="Arial" panose="020B0604020202020204" pitchFamily="34" charset="0"/>
              </a:rPr>
              <a:t> dass der Böller früher und damit näher am Körper explodiert</a:t>
            </a:r>
            <a:r>
              <a:rPr lang="de-DE" sz="12800" dirty="0">
                <a:latin typeface="Arial" panose="020B0604020202020204" pitchFamily="34" charset="0"/>
                <a:ea typeface="Calibri" panose="020F0502020204030204" pitchFamily="34" charset="0"/>
                <a:cs typeface="Arial" panose="020B0604020202020204" pitchFamily="34" charset="0"/>
              </a:rPr>
              <a:t>, Verwdendung gefährlichen Werkzeugs +</a:t>
            </a:r>
            <a:endParaRPr lang="de-DE" sz="1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90763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867BB-CAF7-80C5-A38A-F23AC75BDB6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E8C0E-D558-6107-49F7-25CA6A142F3F}"/>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handelte vorsätzlich + (er wusste, ein gefährliches Werkzeug zu verwenden)</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 Rechtswidrigkeit und Schuld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III. Ergebnis</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a:t>
            </a:r>
            <a:r>
              <a:rPr lang="de-DE" sz="12800" dirty="0">
                <a:effectLst/>
                <a:latin typeface="Arial" panose="020B0604020202020204" pitchFamily="34" charset="0"/>
                <a:ea typeface="Calibri" panose="020F0502020204030204" pitchFamily="34" charset="0"/>
                <a:cs typeface="Arial" panose="020B0604020202020204" pitchFamily="34" charset="0"/>
              </a:rPr>
              <a:t> §§ 252, 250 Abs. 1 Nr. 1 lit. c, Abs. 2 Nr. 1 Alt. 2 StGB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250 Abs. 1 Nr. 1 lit. b und c tritt dabei hinter der Strafbarkeit nach § 250 Abs. 2 Nr. 1 Alt. 2 StGB zurück. </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a:t>
            </a:r>
            <a:r>
              <a:rPr lang="de-DE" sz="12800" dirty="0">
                <a:effectLst/>
                <a:latin typeface="Arial" panose="020B0604020202020204" pitchFamily="34" charset="0"/>
                <a:ea typeface="Calibri" panose="020F0502020204030204" pitchFamily="34" charset="0"/>
                <a:cs typeface="Arial" panose="020B0604020202020204" pitchFamily="34" charset="0"/>
              </a:rPr>
              <a:t> hat insoweit nicht strafbar gemacht.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703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AC62D-5F0D-A6B4-58C3-7F175200EB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3E0585-04AC-89D7-4698-1350378C1DC5}"/>
              </a:ext>
            </a:extLst>
          </p:cNvPr>
          <p:cNvSpPr>
            <a:spLocks noGrp="1"/>
          </p:cNvSpPr>
          <p:nvPr>
            <p:ph idx="1"/>
          </p:nvPr>
        </p:nvSpPr>
        <p:spPr>
          <a:xfrm>
            <a:off x="838200" y="658368"/>
            <a:ext cx="10515600" cy="5518595"/>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D. Strafbarkeit des A gem. §§ 252, 251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den Böller zündete und auf X, Y und P warf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Im Falle des räuberischen Diebstahls – wie hier – muss die schwere Folge durch die Tathandlung des § 252 StGB (Einsatz des Nötigungsmittels) herbeigeführt worden sein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Hier aber: nicht die Gewaltanwendung für den Tod des P ursächlich, sondern die vorangegangene </a:t>
            </a:r>
            <a:r>
              <a:rPr lang="de-DE" sz="3200" b="1" dirty="0">
                <a:effectLst/>
                <a:latin typeface="Arial" panose="020B0604020202020204" pitchFamily="34" charset="0"/>
                <a:ea typeface="Calibri" panose="020F0502020204030204" pitchFamily="34" charset="0"/>
                <a:cs typeface="Arial" panose="020B0604020202020204" pitchFamily="34" charset="0"/>
              </a:rPr>
              <a:t>Wegnahme</a:t>
            </a:r>
            <a:r>
              <a:rPr lang="de-DE" sz="3200" b="1" dirty="0">
                <a:latin typeface="Arial" panose="020B0604020202020204" pitchFamily="34" charset="0"/>
                <a:ea typeface="Calibri" panose="020F0502020204030204" pitchFamily="34" charset="0"/>
                <a:cs typeface="Arial" panose="020B0604020202020204" pitchFamily="34" charset="0"/>
              </a:rPr>
              <a:t>!</a:t>
            </a:r>
            <a:r>
              <a:rPr lang="de-DE" sz="32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61157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3D9B5C-2434-CDD8-ADA5-85BAD68959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5BB347-ED11-BDA9-E268-065F0EAD82C1}"/>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I. Objektiver Tatbestand</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 1. Fremde bewegliche Sache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Spritzenmaterial, mobiler Defibrillator = im Eigentum der Stadt Essen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2. Wegnahme</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und B haben gemeinsam (§ 25 Abs. 2 StGB) weggenommen?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Bruch fremden und die Begründung neuen Gewahrsams?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6274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BBA87-7A0A-FBB7-9CDD-A4495B40C3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51600C-470B-2DF0-A834-2A02FE2ECFA1}"/>
              </a:ext>
            </a:extLst>
          </p:cNvPr>
          <p:cNvSpPr>
            <a:spLocks noGrp="1"/>
          </p:cNvSpPr>
          <p:nvPr>
            <p:ph idx="1"/>
          </p:nvPr>
        </p:nvSpPr>
        <p:spPr>
          <a:xfrm>
            <a:off x="838200" y="658368"/>
            <a:ext cx="10515600" cy="5518595"/>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Somit: Tod des P </a:t>
            </a:r>
            <a:r>
              <a:rPr lang="de-DE" sz="3200" b="1" dirty="0">
                <a:effectLst/>
                <a:latin typeface="Arial" panose="020B0604020202020204" pitchFamily="34" charset="0"/>
                <a:ea typeface="Calibri" panose="020F0502020204030204" pitchFamily="34" charset="0"/>
                <a:cs typeface="Arial" panose="020B0604020202020204" pitchFamily="34" charset="0"/>
              </a:rPr>
              <a:t>nicht </a:t>
            </a:r>
            <a:r>
              <a:rPr lang="de-DE" sz="3200" dirty="0">
                <a:effectLst/>
                <a:latin typeface="Arial" panose="020B0604020202020204" pitchFamily="34" charset="0"/>
                <a:ea typeface="Calibri" panose="020F0502020204030204" pitchFamily="34" charset="0"/>
                <a:cs typeface="Arial" panose="020B0604020202020204" pitchFamily="34" charset="0"/>
              </a:rPr>
              <a:t>durch den räuberischen Diebstahl eingetreten!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nicht gem. §§ 252, 251 StGB strafbar </a:t>
            </a: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h. M., insoweit ist auch das Gegenteil vertretbar (immerhin z. B. von LK/Vogel, § 251 Rn. 6).</a:t>
            </a: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9995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B2F45-33F6-34B4-1BAC-3FF8C4200D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F08637-A0A1-8927-AA2A-558035C74B37}"/>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E. Strafbarkeit des A gem. §§ 223 Abs. 1, 224 Abs. 1 Nr. 2, Nr. 4 und Nr. 5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den Böller zündete und in Richtung der X, Y und des P warf.</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I.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1. Objektiver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a. Grundtatbestand: +, </a:t>
            </a:r>
            <a:r>
              <a:rPr lang="de-DE" sz="3200" dirty="0">
                <a:effectLst/>
                <a:latin typeface="Arial" panose="020B0604020202020204" pitchFamily="34" charset="0"/>
                <a:ea typeface="Calibri" panose="020F0502020204030204" pitchFamily="34" charset="0"/>
                <a:cs typeface="Arial" panose="020B0604020202020204" pitchFamily="34" charset="0"/>
              </a:rPr>
              <a:t>leichte Verbrennungen /leichtes Knalltrauma,</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0188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B18AD-C2AD-F195-12E9-8FC2BCFB3F8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884FCA-A971-6ACE-1F74-D7D36CF04636}"/>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 Mittels eines gefährlichen Werkzeugs, § 224 Abs. 1 Nr.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s. Zu § 250 Abs. 2 Nr. 1 Alt.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c. Gemeinschaftliche Tatbegehung, § 224 Abs. 1 Nr. 4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gemeinschaftliche Zusammenwirken von mindestens zwei Personen am Tatort?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Mittäterschaft nicht erforderlich</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73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A8609-D177-67C9-19DD-93E51E3339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EEC9B7-06ED-B188-FC1B-43ECB21D89BA}"/>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wohl aber </a:t>
            </a:r>
            <a:r>
              <a:rPr lang="de-DE" sz="3200" b="1" dirty="0">
                <a:effectLst/>
                <a:latin typeface="Arial" panose="020B0604020202020204" pitchFamily="34" charset="0"/>
                <a:ea typeface="Calibri" panose="020F0502020204030204" pitchFamily="34" charset="0"/>
                <a:cs typeface="Arial" panose="020B0604020202020204" pitchFamily="34" charset="0"/>
              </a:rPr>
              <a:t>bewusstes </a:t>
            </a:r>
            <a:r>
              <a:rPr lang="de-DE" sz="3200" dirty="0">
                <a:effectLst/>
                <a:latin typeface="Arial" panose="020B0604020202020204" pitchFamily="34" charset="0"/>
                <a:ea typeface="Calibri" panose="020F0502020204030204" pitchFamily="34" charset="0"/>
                <a:cs typeface="Arial" panose="020B0604020202020204" pitchFamily="34" charset="0"/>
              </a:rPr>
              <a:t>Zusammenwirken des Täters mit einem anderen Beteiligten</a:t>
            </a:r>
          </a:p>
          <a:p>
            <a:pPr marL="0" marR="0" algn="just">
              <a:lnSpc>
                <a:spcPct val="115000"/>
              </a:lnSpc>
              <a:spcBef>
                <a:spcPts val="1000"/>
              </a:spcBef>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Hier: </a:t>
            </a:r>
            <a:r>
              <a:rPr lang="de-DE" sz="3200" dirty="0">
                <a:effectLst/>
                <a:latin typeface="Arial" panose="020B0604020202020204" pitchFamily="34" charset="0"/>
                <a:ea typeface="Calibri" panose="020F0502020204030204" pitchFamily="34" charset="0"/>
                <a:cs typeface="Arial" panose="020B0604020202020204" pitchFamily="34" charset="0"/>
              </a:rPr>
              <a:t>B wusste </a:t>
            </a:r>
            <a:r>
              <a:rPr lang="de-DE" sz="3200" b="1" dirty="0">
                <a:effectLst/>
                <a:latin typeface="Arial" panose="020B0604020202020204" pitchFamily="34" charset="0"/>
                <a:ea typeface="Calibri" panose="020F0502020204030204" pitchFamily="34" charset="0"/>
                <a:cs typeface="Arial" panose="020B0604020202020204" pitchFamily="34" charset="0"/>
              </a:rPr>
              <a:t>nichts von dem Vorhaben des A</a:t>
            </a:r>
            <a:r>
              <a:rPr lang="de-DE" sz="3200" dirty="0">
                <a:effectLst/>
                <a:latin typeface="Arial" panose="020B0604020202020204" pitchFamily="34" charset="0"/>
                <a:ea typeface="Calibri" panose="020F0502020204030204" pitchFamily="34" charset="0"/>
                <a:cs typeface="Arial" panose="020B0604020202020204" pitchFamily="34" charset="0"/>
              </a:rPr>
              <a:t>, den Böller auf X, Y und P zu werfen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224 Abs. 1 Nr. 4 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d. Lebensgef. Behandlung, § 224 Abs. 1 Nr. 5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 Streit konkrete  / abstrakten Lebensgefahr kann dahinstehen, denn </a:t>
            </a:r>
          </a:p>
        </p:txBody>
      </p:sp>
    </p:spTree>
    <p:extLst>
      <p:ext uri="{BB962C8B-B14F-4D97-AF65-F5344CB8AC3E}">
        <p14:creationId xmlns:p14="http://schemas.microsoft.com/office/powerpoint/2010/main" val="599803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FBB04-7F42-9537-81FA-53904E4697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9C0D0-ADD0-3B93-777D-AD9F3A0ED03D}"/>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schon keine Behandlung</a:t>
            </a:r>
            <a:r>
              <a:rPr lang="de-DE" sz="3200" dirty="0">
                <a:effectLst/>
                <a:latin typeface="Arial" panose="020B0604020202020204" pitchFamily="34" charset="0"/>
                <a:ea typeface="Calibri" panose="020F0502020204030204" pitchFamily="34" charset="0"/>
                <a:cs typeface="Arial" panose="020B0604020202020204" pitchFamily="34" charset="0"/>
              </a:rPr>
              <a:t>, die nach den konkreten Umständen des Einzelfalls </a:t>
            </a:r>
            <a:r>
              <a:rPr lang="de-DE" sz="3200" b="1" dirty="0">
                <a:effectLst/>
                <a:latin typeface="Arial" panose="020B0604020202020204" pitchFamily="34" charset="0"/>
                <a:ea typeface="Calibri" panose="020F0502020204030204" pitchFamily="34" charset="0"/>
                <a:cs typeface="Arial" panose="020B0604020202020204" pitchFamily="34" charset="0"/>
              </a:rPr>
              <a:t>generell dazu geeignet ist, das Leben des Opfers zu gefährden</a:t>
            </a:r>
            <a:r>
              <a:rPr lang="de-DE" sz="3200" b="1" dirty="0">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(Böller selbst bei unsachgemäßer Handhabung nicht </a:t>
            </a:r>
            <a:r>
              <a:rPr lang="de-DE" sz="3200" b="1" dirty="0">
                <a:effectLst/>
                <a:latin typeface="Arial" panose="020B0604020202020204" pitchFamily="34" charset="0"/>
                <a:ea typeface="Calibri" panose="020F0502020204030204" pitchFamily="34" charset="0"/>
                <a:cs typeface="Arial" panose="020B0604020202020204" pitchFamily="34" charset="0"/>
              </a:rPr>
              <a:t>lebens</a:t>
            </a:r>
            <a:r>
              <a:rPr lang="de-DE" sz="3200" dirty="0">
                <a:effectLst/>
                <a:latin typeface="Arial" panose="020B0604020202020204" pitchFamily="34" charset="0"/>
                <a:ea typeface="Calibri" panose="020F0502020204030204" pitchFamily="34" charset="0"/>
                <a:cs typeface="Arial" panose="020B0604020202020204" pitchFamily="34" charset="0"/>
              </a:rPr>
              <a:t>gefährlich)</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2. Subjektiver Tatbestand: Vorsatz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wusste um die Gefährlichkeit des Böllers und dessen Potential, Verletzungen zu verursachen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9428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D9B79-0C60-A275-4ECE-66B3A2A0C2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21452D-3F0B-A0F3-A126-8CF31312AAA5}"/>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 Rechtswidrigkeit und Schuld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III. Ergebnis: </a:t>
            </a:r>
            <a:r>
              <a:rPr lang="de-DE" sz="3200" dirty="0">
                <a:effectLst/>
                <a:latin typeface="Arial" panose="020B0604020202020204" pitchFamily="34" charset="0"/>
                <a:ea typeface="Calibri" panose="020F0502020204030204" pitchFamily="34" charset="0"/>
                <a:cs typeface="Arial" panose="020B0604020202020204" pitchFamily="34" charset="0"/>
              </a:rPr>
              <a:t>§§ 223 Abs. 1, 224 Abs. 1 Nr. 2 StGB +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F. Strafbarkeit des A gem. §§ 223 Abs. 1, 224 Abs. 1 Nr. 2, 22, 23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zudem wegen versuchter Körperverletzung zulasten </a:t>
            </a:r>
            <a:r>
              <a:rPr lang="de-DE" sz="3200" b="1" dirty="0">
                <a:effectLst/>
                <a:latin typeface="Arial" panose="020B0604020202020204" pitchFamily="34" charset="0"/>
                <a:ea typeface="Calibri" panose="020F0502020204030204" pitchFamily="34" charset="0"/>
                <a:cs typeface="Arial" panose="020B0604020202020204" pitchFamily="34" charset="0"/>
              </a:rPr>
              <a:t>der Y und des P</a:t>
            </a:r>
            <a:r>
              <a:rPr lang="de-DE" sz="3200" dirty="0">
                <a:effectLst/>
                <a:latin typeface="Arial" panose="020B0604020202020204" pitchFamily="34" charset="0"/>
                <a:ea typeface="Calibri" panose="020F0502020204030204" pitchFamily="34" charset="0"/>
                <a:cs typeface="Arial" panose="020B0604020202020204" pitchFamily="34" charset="0"/>
              </a:rPr>
              <a:t>, indem er den Böller zündete und in Richtung der X, der Y und des P warf.</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86353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3C892-740C-B3C0-AD90-527CF1FEA0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04F82-595A-2E1B-8DA3-2B42C65E1BFC}"/>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 Fehlende Vollendung, Strafbarkeit des Versuchs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Hinsichtlich Y und des P: sie blieben unverletzt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Versuchsstrafbarkeit: §§ 224 Abs. 2, 23 Abs. 1, 12 Abs.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I</a:t>
            </a:r>
            <a:r>
              <a:rPr lang="de-DE" sz="3200" b="1" dirty="0">
                <a:effectLst/>
                <a:latin typeface="Arial" panose="020B0604020202020204" pitchFamily="34" charset="0"/>
                <a:ea typeface="Calibri" panose="020F0502020204030204" pitchFamily="34" charset="0"/>
                <a:cs typeface="Arial" panose="020B0604020202020204" pitchFamily="34" charset="0"/>
              </a:rPr>
              <a:t>I. Tatentschluss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 nahm er Verletzungen aller drei Personen billigend in Kauf</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III. Unmittelbares Ansetzen: unproblematisch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2775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06016-FA60-4E1C-5F8D-A126595D7B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2D91B-9884-EDDD-16BF-5FC417DBF8E5}"/>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IV. Rechtswidrigkeit und Schuld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V. Ergebnis: </a:t>
            </a:r>
            <a:r>
              <a:rPr lang="de-DE" sz="3200" dirty="0">
                <a:effectLst/>
                <a:latin typeface="Arial" panose="020B0604020202020204" pitchFamily="34" charset="0"/>
                <a:ea typeface="Calibri" panose="020F0502020204030204" pitchFamily="34" charset="0"/>
                <a:cs typeface="Arial" panose="020B0604020202020204" pitchFamily="34" charset="0"/>
              </a:rPr>
              <a:t>§§ 223 Abs. 1, 224 Abs. 1 Nr. 2, 22, 23 Abs. 1 StGB zulasten Y und P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G. Gesamtergebnis des ersten Tatkomplexes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und B: §§ 242 Abs. 1, 243 Abs. 1 Satz 2 Nr. 6, 25 Abs. 2 StGB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6486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19A16-9428-961F-EDE0-85C3A25F7F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9A5EF-A595-D083-D743-4771798B8693}"/>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tateinheitlich dazu (§ 52 StGB) §§ 252 Abs. 1, 250 Abs. 2 Nr. 1 Alt. 2 StGB, zulasten der X: gem. §§ 223 Abs.1, 224 Abs. 1 Nr. 2 StGB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und zulasten der Y und des P gem. §§ 223 Abs. 1, 224 Abs. 1 Nr. 2, 22, 23 Abs. 1 StGB</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242 Abs. 1, 243 Abs. 1 Satz 2 Nr. 6, 25 Abs. 2 StGB tritt dahinter in Gesetzeseinheit zurück.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9729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780A7-0101-07AD-12EF-ABB7A2F275E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B31DF8-15F3-F1A4-543D-6EACD82FC7E8}"/>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Zweiter Tatkomplex: Das Geschehen auf der Bundesstraße</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A. Strafbarkeit des A gem. § 315c Abs. 1 Nr. 2 lit. d und e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auf der Bundesstraße, kurz vor der Straßeneinmündung mit überhöhter Geschwindigkeit die Kurve schnitt und nur Zentimeter an dem Fahrzeug der F vorbeifuhr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3536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79B935-FAB9-DF0F-F464-68ECE732F0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FBC0E5-FB42-E68F-F5DD-8B4846DDE06A}"/>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Gewahrsamsbruch?</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X und Y = Gewahrsamsinhaberinnen</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tatsächliche Sachherrschaft über die im Wagen vorhandenen medizinischen Gegenstände</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mit Herrschaftswillen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zur Zeit der Tatbegehung nicht im RTW, sondern im Haus des hilfebedürftigen P: schließt den Gewahrsam nicht aus, </a:t>
            </a:r>
            <a:r>
              <a:rPr lang="de-DE" sz="12800" b="1" dirty="0">
                <a:effectLst/>
                <a:latin typeface="Arial" panose="020B0604020202020204" pitchFamily="34" charset="0"/>
                <a:ea typeface="Calibri" panose="020F0502020204030204" pitchFamily="34" charset="0"/>
                <a:cs typeface="Arial" panose="020B0604020202020204" pitchFamily="34" charset="0"/>
              </a:rPr>
              <a:t>Verkehrsanschauung</a:t>
            </a:r>
            <a:r>
              <a:rPr lang="de-DE" sz="12800" dirty="0">
                <a:effectLst/>
                <a:latin typeface="Arial" panose="020B0604020202020204" pitchFamily="34" charset="0"/>
                <a:ea typeface="Calibri" panose="020F0502020204030204" pitchFamily="34" charset="0"/>
                <a:cs typeface="Arial" panose="020B0604020202020204" pitchFamily="34" charset="0"/>
              </a:rPr>
              <a:t> (ungehinderter Zugang, Gewahrsam lediglich gelockert)</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05034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278F8-1D5C-E8BB-245F-6181930D7B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5C2D92-319B-EDBB-9ACD-0842CC53CE9B}"/>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 Tatbestand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1. Objektiver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 a. Straßenverkehr + (</a:t>
            </a:r>
            <a:r>
              <a:rPr lang="de-DE" sz="3200" dirty="0">
                <a:effectLst/>
                <a:latin typeface="Arial" panose="020B0604020202020204" pitchFamily="34" charset="0"/>
                <a:ea typeface="Calibri" panose="020F0502020204030204" pitchFamily="34" charset="0"/>
                <a:cs typeface="Arial" panose="020B0604020202020204" pitchFamily="34" charset="0"/>
              </a:rPr>
              <a:t>Bundesstraße) </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 Gefährdungshandlung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315c Abs. 1 Hs. 1 Nr. 2 StGB </a:t>
            </a:r>
          </a:p>
        </p:txBody>
      </p:sp>
    </p:spTree>
    <p:extLst>
      <p:ext uri="{BB962C8B-B14F-4D97-AF65-F5344CB8AC3E}">
        <p14:creationId xmlns:p14="http://schemas.microsoft.com/office/powerpoint/2010/main" val="1037016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98A64-8C5E-177E-C910-1BA032866D1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F6B708-2FA4-DA4C-D2A7-CD1EBC22F25C}"/>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aa. Zu schnelles Fahren an unübersichtlichen Stellen/Straßeneinmündungen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unübersichtliche Stelle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 +, Bereich unmittelbar vor der Einmündung kurvenreich, durch seitlichen Bewuchs schlecht einsehbar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Außerdem Straßeneinmündung</a:t>
            </a:r>
          </a:p>
        </p:txBody>
      </p:sp>
    </p:spTree>
    <p:extLst>
      <p:ext uri="{BB962C8B-B14F-4D97-AF65-F5344CB8AC3E}">
        <p14:creationId xmlns:p14="http://schemas.microsoft.com/office/powerpoint/2010/main" val="7533019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9B40-2E1F-D2DE-026E-CAA19550FC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F9991-A501-CB8E-D92B-0BD5BA5C525D}"/>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Dort fuhr A bei einer erlaubten zulässigen Höchstgeschwindigkeit von 70 km/h mit einer Geschwindigkeit von 140 km/h </a:t>
            </a:r>
          </a:p>
          <a:p>
            <a:pPr marL="0" marR="0" algn="just">
              <a:lnSpc>
                <a:spcPct val="115000"/>
              </a:lnSpc>
              <a:spcBef>
                <a:spcPts val="1000"/>
              </a:spcBef>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Also </a:t>
            </a:r>
            <a:r>
              <a:rPr lang="de-DE" sz="3200" dirty="0">
                <a:effectLst/>
                <a:latin typeface="Arial" panose="020B0604020202020204" pitchFamily="34" charset="0"/>
                <a:ea typeface="Calibri" panose="020F0502020204030204" pitchFamily="34" charset="0"/>
                <a:cs typeface="Arial" panose="020B0604020202020204" pitchFamily="34" charset="0"/>
              </a:rPr>
              <a:t>„zu schnell“+</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bb. Nicht-Einhalten der rechten Fahrbahnseite an unübersichtlichen Stellen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 „Kurvenschneiden an unübersichtlicher Stelle (s.o.) +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50027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69557-4B9E-EB00-04B6-C5307AFFFF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2A9713-360C-44B6-7AE5-88F8FA497A3D}"/>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cc. Grob verkehrswidrig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besonders schwerer Verstoß gegen die Verkehrsvorschriften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(überschritt die zulässige Höchstgeschwindigkeit um das Doppelte)</a:t>
            </a:r>
          </a:p>
        </p:txBody>
      </p:sp>
    </p:spTree>
    <p:extLst>
      <p:ext uri="{BB962C8B-B14F-4D97-AF65-F5344CB8AC3E}">
        <p14:creationId xmlns:p14="http://schemas.microsoft.com/office/powerpoint/2010/main" val="34179808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4DC8C-604B-DBDA-87E6-D6E02ED8120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1A0A6-D2D2-77B9-DB77-61A333EAC955}"/>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dd. Rücksichtslos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aus eigensüchtigen Gründen über die Verkehrsregeln hinwegsetzen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Hemmungen gegen seine Fahrweise nicht erst aufkommen </a:t>
            </a:r>
            <a:r>
              <a:rPr lang="de-DE" sz="3200" dirty="0">
                <a:latin typeface="Arial" panose="020B0604020202020204" pitchFamily="34" charset="0"/>
                <a:ea typeface="Calibri" panose="020F0502020204030204" pitchFamily="34" charset="0"/>
                <a:cs typeface="Arial" panose="020B0604020202020204" pitchFamily="34" charset="0"/>
              </a:rPr>
              <a:t>lassen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beschleunigte </a:t>
            </a:r>
            <a:r>
              <a:rPr lang="de-DE" sz="3200" b="1" dirty="0">
                <a:effectLst/>
                <a:latin typeface="Arial" panose="020B0604020202020204" pitchFamily="34" charset="0"/>
                <a:ea typeface="Calibri" panose="020F0502020204030204" pitchFamily="34" charset="0"/>
                <a:cs typeface="Arial" panose="020B0604020202020204" pitchFamily="34" charset="0"/>
              </a:rPr>
              <a:t>bewusst,</a:t>
            </a:r>
            <a:r>
              <a:rPr lang="de-DE" sz="3200" dirty="0">
                <a:effectLst/>
                <a:latin typeface="Arial" panose="020B0604020202020204" pitchFamily="34" charset="0"/>
                <a:ea typeface="Calibri" panose="020F0502020204030204" pitchFamily="34" charset="0"/>
                <a:cs typeface="Arial" panose="020B0604020202020204" pitchFamily="34" charset="0"/>
              </a:rPr>
              <a:t> setzte sich aus eigensüchtigen Motiven über seine Pflichten hinweg</a:t>
            </a:r>
          </a:p>
        </p:txBody>
      </p:sp>
    </p:spTree>
    <p:extLst>
      <p:ext uri="{BB962C8B-B14F-4D97-AF65-F5344CB8AC3E}">
        <p14:creationId xmlns:p14="http://schemas.microsoft.com/office/powerpoint/2010/main" val="1812766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53493-2D00-6312-8987-A2D9F1F190F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5E277-5DB9-443C-B85D-BA1C504F41DF}"/>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ee. Zwischenergebnis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grob verkehrswidrig und rücksichtslos an einer Straßeneinmündung und unübersichtlichen Stelle zu schnell fahren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an solchen Stellen nicht die rechte Seite der Fahrbahn einhalten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c. Konkreter Gefährdungserfolg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Durch die Tathandlungen müssten ferner Leib und Leben eines anderen oder fremde Sachen von bedeutendem Wert konkret gefährdet worden sein.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aa. Konkrete Gefahr</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Dazu muss das Gefährdungsobjekt zunächst so in den Wirkbereich der schadensträchtigen Tathandlung gelangt sein, dass der Eintritt eines Schadens nicht mehr gezielt abgewendet werden kann und sein Ausbleiben folglich nur noch von bloßen Zufälligkeiten abhängt. Das ist regelmäßig der Fall, wenn es zu einem „Beinaheunfall“ gekommen ist, bei dem es rückblickend nur „gerade noch einmal gut gegangen“ ist. Eine Kollision wurde nur dadurch verhindert, dass F sofort bremste und A, ohne noch bremsen zu können, auswich. Die Fahrzeuge verfehlten sich aber nur um wenige Zentimeter. Rückblickend ist es somit „gerade noch einmal gut gegangen“.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bb. Taugliches Gefährdungsobjekt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Fraglich ist jedoch, ob ein taugliches Gefährdungsobjekt vorliegt. In Betracht kämen Leib und Leben der F sowie ihr Fahrzeug als fremde – aus diesem Grund scheidet das Fahrzeug des A aus – Sache von bedeutendem Wert. Dieser bemisst sich nach dem Verkehrswert, nicht nach ihrer funktionellen Bedeutung. Dabei muss nicht nur der Wert der Sache als solcher, sondern auch der ihr drohende Schaden bedeutend sein. Ab welchem Betrag von einem „bedeutenden Wert“ gesprochen werden kann, ist streitig. Insoweit werden Beträge zwischen 750 € und 1.300 € vertreten. Der Verkehrswert des Fahrzeugs der F beträgt 10.000 € und stellt damit in jedem Fall einen bedeutenden Wert dar. Da die Kollisionsgeschwindigkeit bei 140 km/h gelegen hätte, wäre an dem Fahrzeug der F mit einem erheblichen Schaden bis hin zum Totalschaden zu rechnen. Mithin ist auch der drohende Schaden bedeutend. Darüber hinaus war angesichts der drohenden Kollision und der dabei wirkenden physikalischen Kräfte auch Leib und Leben der F gefährdet. A selbst ist hingegen kein „anderer“ Mensch, sodass seine Gefährdung nicht genügt. Mit dem Fahrzeug der F und ihr selbst liegen somit taugliche Gefährdungsobjekte vor.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cc. Pflichtwidrigkeitszusammenhang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Voraussetzung ist schließlich, dass die konkrete Gefährdung gerade durch eine der Tathandlungen („und dadurch“) hervorgerufen wird. Tatbestandlich sind also nur solche Fälle, in denen die Gefährdung bei einem ordnungsgemäßen Verhalten nicht eingetreten wäre. Hätte A sich verkehrsgerecht verhalten, wäre es nicht zu einer Gefährdung gekommen, sodass diese gerade durch das zu schnelle Fahren und das Verlassen der rechten Fahrspur eintrat.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2.  Subjektiver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müsste ferner hinsichtlich des Verkehrsverstoßes und der Umstände, die das Verhalten zu einem grob verkehrswidrigen und rücksichtslosen machen, sowie hinsichtlich des Gefahrerfolges vorsätzlich gehandelt haben. A fuhr bewusst mit deutlich überhöhter Geschwindigkeit und „schnitt“ die Kurven, wusste also von dem Verkehrsverstoß und dessen grober Verkehrswidrigkeit. Er nahm dies jedoch billigend in Kauf, um schnellstmöglich vom Tatort fliehen zu können, seine Tatbeteiligung zu verdecken und im Besitz der Beute zu bleiben. Mithin hatte er auch Vorsatz hinsichtlich der Umstände, die seine Rücksichtslosigkeit begründen. Fraglich ist jedoch, ob A auch </a:t>
            </a:r>
            <a:r>
              <a:rPr lang="de-DE" sz="3200" b="1" dirty="0">
                <a:effectLst/>
                <a:latin typeface="Arial" panose="020B0604020202020204" pitchFamily="34" charset="0"/>
                <a:ea typeface="Calibri" panose="020F0502020204030204" pitchFamily="34" charset="0"/>
                <a:cs typeface="Arial" panose="020B0604020202020204" pitchFamily="34" charset="0"/>
              </a:rPr>
              <a:t>Vorsatz hinsichtlich der konkreten Gefährdung</a:t>
            </a:r>
            <a:r>
              <a:rPr lang="de-DE" sz="3200" dirty="0">
                <a:effectLst/>
                <a:latin typeface="Arial" panose="020B0604020202020204" pitchFamily="34" charset="0"/>
                <a:ea typeface="Calibri" panose="020F0502020204030204" pitchFamily="34" charset="0"/>
                <a:cs typeface="Arial" panose="020B0604020202020204" pitchFamily="34" charset="0"/>
              </a:rPr>
              <a:t> hatte, da er es zwar für möglich, nicht aber für wahrscheinlich hielt, dass Fahrzeuge aus der Einmündung kommen könnten. Unstreitig ist zur Bejahung des Vorsatzes eine Wissenskomponente (kognitives Element) erforderlich, wie sich aus dem Wortlaut des § 16 Abs. 1 StGB ergibt. Streitig ist hingegen, welche genauen Anforderungen an die Wissensseite des bedingten Vorsatzes zu stellen sind und inwieweit darüber hinaus eine Willenskomponente (voluntatives Element) erforderlich ist.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Möglichkeitstheorie</a:t>
            </a:r>
            <a:r>
              <a:rPr lang="de-DE" sz="3200" dirty="0">
                <a:effectLst/>
                <a:latin typeface="Arial" panose="020B0604020202020204" pitchFamily="34" charset="0"/>
                <a:ea typeface="Calibri" panose="020F0502020204030204" pitchFamily="34" charset="0"/>
                <a:cs typeface="Arial" panose="020B0604020202020204" pitchFamily="34" charset="0"/>
              </a:rPr>
              <a:t> genügt es, dass der Täter den Erfolg, hier also die Gefährdung, für möglich hält, sodass A, der die Möglichkeit erkannte, dass Fahrzeuge aus der Einmündung abbiegen und es zum Unfall kommen könnte, auch die Möglichkeit einer konkreten Gefährdung für Leib und Leben anderer Personen oder Sachen von bedeutendem Wert erkannte. Hiernach hätte A vorsätzlich gehandelt.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Wahrschein­ichkeitstheorie</a:t>
            </a:r>
            <a:r>
              <a:rPr lang="de-DE" sz="3200" dirty="0">
                <a:effectLst/>
                <a:latin typeface="Arial" panose="020B0604020202020204" pitchFamily="34" charset="0"/>
                <a:ea typeface="Calibri" panose="020F0502020204030204" pitchFamily="34" charset="0"/>
                <a:cs typeface="Arial" panose="020B0604020202020204" pitchFamily="34" charset="0"/>
              </a:rPr>
              <a:t> handelt vorsätzlich, wer den Erfolg als wahrscheinlich voraussieht. A hielt es nicht für wahrscheinlich, dass Fahrzeuge aus der Straßeneinmündung kommen würden und somit auch eine konkrete Gefährdung für unwahrscheinlich.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sogenannten </a:t>
            </a:r>
            <a:r>
              <a:rPr lang="de-DE" sz="3200" b="1" dirty="0">
                <a:effectLst/>
                <a:latin typeface="Arial" panose="020B0604020202020204" pitchFamily="34" charset="0"/>
                <a:ea typeface="Calibri" panose="020F0502020204030204" pitchFamily="34" charset="0"/>
                <a:cs typeface="Arial" panose="020B0604020202020204" pitchFamily="34" charset="0"/>
              </a:rPr>
              <a:t>Gleichgültigkeitstheorie</a:t>
            </a:r>
            <a:r>
              <a:rPr lang="de-DE" sz="3200" dirty="0">
                <a:effectLst/>
                <a:latin typeface="Arial" panose="020B0604020202020204" pitchFamily="34" charset="0"/>
                <a:ea typeface="Calibri" panose="020F0502020204030204" pitchFamily="34" charset="0"/>
                <a:cs typeface="Arial" panose="020B0604020202020204" pitchFamily="34" charset="0"/>
              </a:rPr>
              <a:t> handelt der Täter mit bedingtem Vorsatz, wenn er die bloß mögliche Nebenfolge positiv gutheißt oder aus Gleichgültigkeit gegenüber dem geschützten Rechtsgut hinnimmt, nicht aber dann, wenn er die Nebenfolge als unerwünscht ansieht und hofft, dass sie ausbleiben werde. A wollte schnellstmöglich flüchten, auch wenn es an der Einmündung „knapp werden“ würde. Für diesen Fall wollte er sich schlicht auf seine fahrerischen Fähigkeiten und damit auf ein kollisionsvermeidendes Ausweichen verlassen. Er nahm damit eine konkrete Gefährdung anderer Personen oder Sachen von bedeutendem Wert aus Gleichgültigkeit hin und handelte vorsätzlich.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a:t>
            </a:r>
            <a:r>
              <a:rPr lang="de-DE" sz="3200" b="1" dirty="0">
                <a:effectLst/>
                <a:latin typeface="Arial" panose="020B0604020202020204" pitchFamily="34" charset="0"/>
                <a:ea typeface="Calibri" panose="020F0502020204030204" pitchFamily="34" charset="0"/>
                <a:cs typeface="Arial" panose="020B0604020202020204" pitchFamily="34" charset="0"/>
              </a:rPr>
              <a:t>herrschender Meinung</a:t>
            </a:r>
            <a:r>
              <a:rPr lang="de-DE" sz="3200" dirty="0">
                <a:effectLst/>
                <a:latin typeface="Arial" panose="020B0604020202020204" pitchFamily="34" charset="0"/>
                <a:ea typeface="Calibri" panose="020F0502020204030204" pitchFamily="34" charset="0"/>
                <a:cs typeface="Arial" panose="020B0604020202020204" pitchFamily="34" charset="0"/>
              </a:rPr>
              <a:t> (Billigungs-/Einwilligungstheorie) handelt vorsätzlich, wer den Erfolg (mindestens) für möglich hält (kognitives Element) und mit diesem in der Weise einverstanden ist, dass er ihn billigend in Kauf nimmt oder dass er sich wenigstens mit der Tatbestandsverwirklichung abfindet (voluntatives Element). Fahrlässig handelt hingegen, wer die Gefährdung erkennt (kognitiv), aber auf deren Ausbleiben ernsthaft vertraut (voluntativ). A hielt eine konkrete Gefährdung anderer zwar nicht für wahrscheinlich, aber dennoch für möglich. Er erkannte somit, dass eine Gefährdung eintreten konnte. Er machte sich daher darüber Gedanken, ob er in diesem Fall noch ausweichen könnte, wovon er dann wegen seines fahrerischen Könnens ausging. Das zeigt, dass A letztlich nicht ernsthaft darauf vertraute, dass eine Gefährdung tatsächlich ausblieb, er lediglich davon ausging, eine solche Situation meistern zu können. A fand sich daher mit dem Eintritt einer Gefährdung ab, motiviert dadurch, dass er, auch wenn es „knapp werden“ sollte, unbedingt fliehen, seine Tatbeteiligung an dem vorherigen räuberischen Diebstahl verdecken und die Beute behalten wollte. Auch hiernach handelte A vorsätzlich.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Eine andere Subsumtion unter die h.M., wonach A ernsthaft darauf vertraute, dass die Gefährdung nicht eintrat, erscheint mit entsprechender Begründung vertretbar.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Da es allein nach der Wahrscheinlichkeitstheorie zur Strafbarkeit kommt, bedarf es eines </a:t>
            </a:r>
            <a:r>
              <a:rPr lang="de-DE" sz="3200" b="1" dirty="0">
                <a:effectLst/>
                <a:latin typeface="Arial" panose="020B0604020202020204" pitchFamily="34" charset="0"/>
                <a:ea typeface="Calibri" panose="020F0502020204030204" pitchFamily="34" charset="0"/>
                <a:cs typeface="Arial" panose="020B0604020202020204" pitchFamily="34" charset="0"/>
              </a:rPr>
              <a:t>Streitentscheids</a:t>
            </a:r>
            <a:r>
              <a:rPr lang="de-DE" sz="3200" dirty="0">
                <a:effectLst/>
                <a:latin typeface="Arial" panose="020B0604020202020204" pitchFamily="34" charset="0"/>
                <a:ea typeface="Calibri" panose="020F0502020204030204" pitchFamily="34" charset="0"/>
                <a:cs typeface="Arial" panose="020B0604020202020204" pitchFamily="34" charset="0"/>
              </a:rPr>
              <a:t>. Gegen die Wahrscheinlichkeitstheorie spricht, dass zwischen Wahrscheinlichkeit und Möglichkeit keine akzentuierte Grenze besteht und nicht ein winziges Mehr an Wahrscheinlichkeit über Vorsatz und Fahrlässigkeit entscheiden darf. Auch kann der Täter etwas für wenig wahrscheinlich Gehaltenes als Nebenwirkung eventuell gewollt haben; umgekehrt beweisen die Fälle, in denen der Täter eine Absicht mit bewusst geringen Erfolgschancen betätigt, dass eine Abgrenzung der Vorsatzformen nicht nach dem Grad der Wahrscheinlichkeit, sondern nur nach der Willensbeziehung zu erfolgen hat. A handelte somit vorsätzlich.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Wer Vorsatz verneint, wird § 315c Abs. 3 StGB zu bejahen haben.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 Rechtswidrigkeit und Schuld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handelte rechtswidrig und schuldhaft.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III. 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hat sich wegen Gefährdung des Straßenverkehrs gem. § 315c Abs. 1 Nr. 2 lit. d und e StGB strafbar gemacht.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 Strafbarkeit des A gem. §§ 223 Abs. 1, Abs. 2, 224 Abs. 1 Nr. 2 Alt. 2, Nr. 5, Abs. 2, 22, 23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könnte sich zudem wegen versuchter gefährlicher Körperverletzung gem. §§ 223 Abs. 1, Abs. 2, 224 Abs. 1 Nr. 2 Alt. 2, Nr. 5, Abs. 2, 22, 23 Abs. 1 StGB strafbar gemacht haben, indem er auf der Bundesstraße, kurz vor der Straßeneinmündung bei einer Geschwindigkeit von 140 km/h die Kurve schnitt und nur Zentimeter an dem Fahrzeug der F vorbeifuhr.</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 Vorprüfung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Da es zu keinen Verletzungen kam, ist die Tat unvollendet. Die Versuchsstrafbarkeit ergibt sich aus §§ 223 Abs. 2 bzw. 224 Abs. 2, 23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 Tatentschluss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müsste zudem Tatentschluss, also Vorsatz hinsichtlich einer körperlichen Misshandlung oder einer Gesundheitsschädigung einer anderen Person – bei § 315c Abs. 1 StGB reichte Vorsatz bezüglich einer Gefährdung – gehabt haben. Insoweit ist im Hinblick auf den unterschiedlichen Bezugspunkt des Vorsatzes erneut zwischen den verschiedenen, bereits aufgezeigten Auffassungen zum Vorsatz zu differenzieren. A hielt es für möglich, dass es zu einem Unfall kommt und somit auch andere Personen verletzt und an der Gesundheit geschädigt werden. Nach der </a:t>
            </a:r>
            <a:r>
              <a:rPr lang="de-DE" sz="3200" b="1" dirty="0">
                <a:effectLst/>
                <a:latin typeface="Arial" panose="020B0604020202020204" pitchFamily="34" charset="0"/>
                <a:ea typeface="Calibri" panose="020F0502020204030204" pitchFamily="34" charset="0"/>
                <a:cs typeface="Arial" panose="020B0604020202020204" pitchFamily="34" charset="0"/>
              </a:rPr>
              <a:t>Möglichkeitstheorie</a:t>
            </a:r>
            <a:r>
              <a:rPr lang="de-DE" sz="3200" dirty="0">
                <a:effectLst/>
                <a:latin typeface="Arial" panose="020B0604020202020204" pitchFamily="34" charset="0"/>
                <a:ea typeface="Calibri" panose="020F0502020204030204" pitchFamily="34" charset="0"/>
                <a:cs typeface="Arial" panose="020B0604020202020204" pitchFamily="34" charset="0"/>
              </a:rPr>
              <a:t> handelte A vorsätzlich.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Insoweit ist eine anderweitige Subsumtion mit entsprechender Begründung vertretbar, z. B. dass A die Körperveletzung im Ergebnis (im konkreten Fall) nicht für möglich hält, weil er darauf vertraut, als guter Fahrer im Ernstfall noch ausweichen zu können.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Er hielt einen Unfall und in der Folge die Verletzung anderer Personen jedoch für unwahrscheinlich, sodass er nach der </a:t>
            </a:r>
            <a:r>
              <a:rPr lang="de-DE" sz="3200" b="1" dirty="0">
                <a:effectLst/>
                <a:latin typeface="Arial" panose="020B0604020202020204" pitchFamily="34" charset="0"/>
                <a:ea typeface="Calibri" panose="020F0502020204030204" pitchFamily="34" charset="0"/>
                <a:cs typeface="Arial" panose="020B0604020202020204" pitchFamily="34" charset="0"/>
              </a:rPr>
              <a:t>Wahrscheinlichkeitstheorie</a:t>
            </a:r>
            <a:r>
              <a:rPr lang="de-DE" sz="3200" dirty="0">
                <a:effectLst/>
                <a:latin typeface="Arial" panose="020B0604020202020204" pitchFamily="34" charset="0"/>
                <a:ea typeface="Calibri" panose="020F0502020204030204" pitchFamily="34" charset="0"/>
                <a:cs typeface="Arial" panose="020B0604020202020204" pitchFamily="34" charset="0"/>
              </a:rPr>
              <a:t> nicht vorsätzlich handelte. Auch nach der </a:t>
            </a:r>
            <a:r>
              <a:rPr lang="de-DE" sz="3200" b="1" dirty="0">
                <a:effectLst/>
                <a:latin typeface="Arial" panose="020B0604020202020204" pitchFamily="34" charset="0"/>
                <a:ea typeface="Calibri" panose="020F0502020204030204" pitchFamily="34" charset="0"/>
                <a:cs typeface="Arial" panose="020B0604020202020204" pitchFamily="34" charset="0"/>
              </a:rPr>
              <a:t>Gleichgültigkeitstheorie</a:t>
            </a:r>
            <a:r>
              <a:rPr lang="de-DE" sz="3200" dirty="0">
                <a:effectLst/>
                <a:latin typeface="Arial" panose="020B0604020202020204" pitchFamily="34" charset="0"/>
                <a:ea typeface="Calibri" panose="020F0502020204030204" pitchFamily="34" charset="0"/>
                <a:cs typeface="Arial" panose="020B0604020202020204" pitchFamily="34" charset="0"/>
              </a:rPr>
              <a:t> handelte A nicht vorsätzlich, da er glaubte, dass es – selbst wenn es „knapp werden“ sollte – nicht zu einem Unfall und dementsprechend nicht zu Verletzungen anderer Personen komme. Nach der </a:t>
            </a:r>
            <a:r>
              <a:rPr lang="de-DE" sz="3200" b="1" dirty="0">
                <a:effectLst/>
                <a:latin typeface="Arial" panose="020B0604020202020204" pitchFamily="34" charset="0"/>
                <a:ea typeface="Calibri" panose="020F0502020204030204" pitchFamily="34" charset="0"/>
                <a:cs typeface="Arial" panose="020B0604020202020204" pitchFamily="34" charset="0"/>
              </a:rPr>
              <a:t>Billigungs-/Einwilligungstheorie</a:t>
            </a:r>
            <a:r>
              <a:rPr lang="de-DE" sz="3200" dirty="0">
                <a:effectLst/>
                <a:latin typeface="Arial" panose="020B0604020202020204" pitchFamily="34" charset="0"/>
                <a:ea typeface="Calibri" panose="020F0502020204030204" pitchFamily="34" charset="0"/>
                <a:cs typeface="Arial" panose="020B0604020202020204" pitchFamily="34" charset="0"/>
              </a:rPr>
              <a:t> handelte A ebenfalls nicht vorsätzlich. Er erkannte zwar die Möglichkeit, dass es zu einem Unfall und in der Folge zu Verletzungen von anderen Personen sowie seiner Person kommen könnte. Bei riskanten Verhaltensweisen im Straßenverkehr, die nicht von vornherein auf die Verletzung einer anderen Person oder die Herbeiführung eines Unfalls angelegt sind – wie hier –, kann aber eine vom Täter als solche erkannte Eigengefährdung im Zusammenhang mit weiteren objektiven Tatumständen, namentlich dem täterseitig genutzten Verkehrsmittel und den konkret drohenden Unfallszenarien, indizieren, dass er auf einen guten Ausgang vertraut hat. Hier erkannte A, dass ihm bei einem Zusammenstoß mit einem Fahrzeug selbst erhebliche Verletzungen drohten, hielt es aber schon für unwahrscheinlich, dass überhaupt andere Personen und damit auch – wie hier relevant – Fahrzeuge aus der Einmündung kommen werden. Selbst für den ernsthaft in Betracht gezogenen Fall, dass doch Fahrzeuge aus der Einmündung kommen würden, vertraute der nüchterne A, der sich für einen guten Fahrer hielt, darauf, dass er diesem ausweichen könne. Insgesamt vertraute er damit ernsthaft darauf und hoffte nicht etwa nur, dass es über eine Gefährdung hinaus nicht zu einem Unfall kommen werde. Er handelte danach nicht vorsätzlich.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Insoweit ist eine anderweitige Subsumtion mit entsprechender Begründung vertretbar.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Nur nach der Möglichkeitstheorie handelte A somit vorsätzlich, sodass es auch hier eines </a:t>
            </a:r>
            <a:r>
              <a:rPr lang="de-DE" sz="3200" b="1" dirty="0">
                <a:effectLst/>
                <a:latin typeface="Arial" panose="020B0604020202020204" pitchFamily="34" charset="0"/>
                <a:ea typeface="Calibri" panose="020F0502020204030204" pitchFamily="34" charset="0"/>
                <a:cs typeface="Arial" panose="020B0604020202020204" pitchFamily="34" charset="0"/>
              </a:rPr>
              <a:t>Streitentscheids</a:t>
            </a:r>
            <a:r>
              <a:rPr lang="de-DE" sz="3200" dirty="0">
                <a:effectLst/>
                <a:latin typeface="Arial" panose="020B0604020202020204" pitchFamily="34" charset="0"/>
                <a:ea typeface="Calibri" panose="020F0502020204030204" pitchFamily="34" charset="0"/>
                <a:cs typeface="Arial" panose="020B0604020202020204" pitchFamily="34" charset="0"/>
              </a:rPr>
              <a:t> bedarf. Gegen die Möglichkeitstheorie spricht, dass es ihr zufolge keine „nur“ bewusste Fahrlässigkeit gibt und damit die Grenze zwischen Fahrlässigkeit und Vorsatz ohne einen die hohe Strafandrohung rechtfertigenden Schuldvorwurf überschritten wird. Die höhere Vorsatzstrafe verdient ein Täter nur, wenn er sich auch willentlich für die Rechtsgutsverletzung entscheidet. Nur ein solcher Täter lehnt sich in besonderem Maße gegen die Rechtsordnung auf. Dieser Vorwurf trifft jedoch nicht auch den Täter, der die bloße Möglichkeit der Tatbestandsverwirklichung erkennt und dennoch handelt, in dem ernsthaften Vertrauen auf das Ausbleiben des unerwünschten Erfolges. Dieser Vorwurf trifft den Täter erst, wenn er die Tatbestandsverwirklichung in der Weise in Kauf nimmt, dass er auch handelt, obwohl er sich damit abfindet, dass der Erfolg eintritt. Die rein intellektuellen Abgrenzungstheorien setzen sich über diesen Unterschied hinweg. Der Täter, der ernsthaft und nicht nur vage auf das Ausbleiben des tatbestandsmäßigen Erfolges vertraut und der Täter, der diesen Erfolg billigt, dürfen vom Recht nicht gleichbehandelt werden. A hatte mithin keinen Tatentschluss hinsichtlich einer körperlichen Misshandlung oder einer Gesundheitsschädigung einer anderen Person.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III. 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hat sich nicht wegen versuchter gefährlicher Körperverletzung gem. § 223 Abs. 1, Abs. 2, § 224 Abs. 1 Nr. 2 Alt. 2, Nr. 5, Abs. 2, §§ 22, 23 Abs. 1 StGB strafbar gemacht.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C. Strafbarkeit des A gem. § 315b Abs. 1 Nr. 3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könnte sich zudem wegen gefährlichen Eingriffs in den Straßenverkehr gem. § 315b Abs. 1 Nr. 3 StGB strafbar gemacht haben, indem er auf der Bundesstraße, kurz vor der Straßeneinmündung bei einer Geschwindigkeit von 140 km/h die Kurve schnitt und nur Zentimeter an dem Fahrzeug der F vorbeifuhr. Dazu müsste A eine der Tathandlungen nach</a:t>
            </a:r>
            <a:br>
              <a:rPr lang="de-DE" sz="3200" dirty="0">
                <a:effectLst/>
                <a:latin typeface="Arial" panose="020B0604020202020204" pitchFamily="34" charset="0"/>
                <a:ea typeface="Calibri" panose="020F0502020204030204" pitchFamily="34" charset="0"/>
                <a:cs typeface="Arial" panose="020B0604020202020204" pitchFamily="34" charset="0"/>
              </a:rPr>
            </a:br>
            <a:r>
              <a:rPr lang="de-DE" sz="3200" dirty="0">
                <a:effectLst/>
                <a:latin typeface="Arial" panose="020B0604020202020204" pitchFamily="34" charset="0"/>
                <a:ea typeface="Calibri" panose="020F0502020204030204" pitchFamily="34" charset="0"/>
                <a:cs typeface="Arial" panose="020B0604020202020204" pitchFamily="34" charset="0"/>
              </a:rPr>
              <a:t> § 315b Abs. 1 StGB begangen haben, wobei hier in Betracht kommt, dass er ein Hindernis bereitet hat, § 315b Abs. 1 Nr. 3 StGB. Aus der systematischen Stellung der Norm ergibt sich jedoch, dass sämtliche Tathandlungen nach § 315b Abs. 1 StGB auf Eingriffe in den Straßenverkehr von außen gerichtet sind. Fehlleistungen des Fahrzeugführers – wie hier – sind hingegen grundsätzlich allein an § 315c StGB zu messen. Eine Ausnahme wird für sog. verkehrsfremde Inneneingriffe gemacht. Ein solcher liegt vor, wenn der Verkehrsvorgang zu einem Eingriff im Straßenverkehr pervertiert wird, das Beförderungsmittel oder der Verkehrsvorgang also bewusst zweckwidrig eingesetzt werden. Zudem muss der Täter mit zumindest bedingtem Schädigungsvorsatz handeln. Das ist hier nicht der Fall (s.o.), sodass kein verkehrsfremder Inneneingriff und keine Tathandlung nach § 315c Abs. 1 StGB vorliegt. A hat sich nicht wegen gefährlichen Eingriffs in den Straßenverkehr gem. § 315b Abs. 1 Nr. 3 StGB strafbar gemacht.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D. Strafbarkeit des A gem. § 142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hat sich auch nicht wegen unerlaubten Entfernens vom Unfallort gem. § 142 Abs. 1 StGB strafbar gemacht, indem er, nachdem es beinahe zu der Kollision gekommen war, weiter fuhr. Es fehlt insofern an einem Unfall, also einem plötzlichen Ereignis im öffentlichen Verkehr, das mit dessen Gefahren in ursächlichem Zusammenhang steht und zu einem nicht völlig belanglosen Personen- oder Sachschaden führt, weil gerade letzteres in diesem Fall nicht eintrat.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Da dies relativ offensichtlich ist, ist eine Strafbarkeit nach § 142 Abs. 1 StGB nicht zwingend zu prüfen.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Gesamtergebnis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Die Tat auf der Bundesstraße steht zu denen beim Noteinsatz aufgrund der zeitlichen und örtlichen Zäsur in Tatmehrheit. A hat sich daher gemäß §§ 252 Abs. 1, 250 Abs. 2 Nr. 1 Alt. 2; 223 Abs. 1, 224 Abs. 1 Nr. 2 § 22, § 23 Abs. 1, 52; §§ 315c Abs. 1 Nr. 2 lit. d und e, 53 StGB; strafbar gemacht. B hat sich gemäß §§ 242 Abs. 1, 243 Abs. 1 Satz 2 Nr. 6, 25 Abs. 2 StGB strafbar gemacht.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Fischer</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StGB, 70. Aufl. 2023, § 252 Rn. 13.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Fischer</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StGB, 70. Aufl. 2023, § 224 Rn. 23.</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Zieschang</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315c Rn. 48.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Kindhäuser/Neumann/Paeffgen/Saliger/</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Zieschang</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Strafgesetzbuch, 6. Aufl. 2023, § 315c Rn. 49.</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Leipziger Kommentar zum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König</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13. Aufl. 2020, § 315c Rn. 133 f.</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die beispielhafte Aufzählung bei: Leipziger Kommentar zum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König</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13. Aufl. 2020, § 315c Rn. 135.</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Leipziger Kommentar zum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König</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13. Aufl. 2020, § 315c Rn. 140.</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Kudlich</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58. Ed. 1.8.2023, StGB § 315c Rn. 57.</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Kudlich</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58. Ed. 1.8.2023, StGB § 315c Rn. 65.</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Kudlich</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58. Ed. 1.8.2023, StGB § 315c Rn. 60.</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MüKo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Joecks/Kulhanek</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4. Aufl. 2020, StGB, § 16 Rn. 34 mwN.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MüKo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Joecks/Kulhanek</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4. Aufl. 2020, StGB, § 16 Rn. 38 mwN.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a:t>
            </a:r>
            <a:r>
              <a:rPr lang="de-DE" sz="2400" dirty="0">
                <a:effectLst/>
                <a:latin typeface="Arial" panose="020B0604020202020204" pitchFamily="34" charset="0"/>
                <a:ea typeface="Times New Roman" panose="02020603050405020304" pitchFamily="18" charset="0"/>
                <a:cs typeface="Arial" panose="020B0604020202020204" pitchFamily="34" charset="0"/>
              </a:rPr>
              <a:t>Schönke/Schröder/</a:t>
            </a:r>
            <a:r>
              <a:rPr lang="de-DE" sz="2400" i="1" dirty="0">
                <a:effectLst/>
                <a:latin typeface="Arial" panose="020B0604020202020204" pitchFamily="34" charset="0"/>
                <a:ea typeface="Times New Roman" panose="02020603050405020304" pitchFamily="18" charset="0"/>
                <a:cs typeface="Arial" panose="020B0604020202020204" pitchFamily="34" charset="0"/>
              </a:rPr>
              <a:t>Sternberg-Lieben/Schuster,</a:t>
            </a:r>
            <a:r>
              <a:rPr lang="de-DE" sz="2400" dirty="0">
                <a:effectLst/>
                <a:latin typeface="Arial" panose="020B0604020202020204" pitchFamily="34" charset="0"/>
                <a:ea typeface="Times New Roman" panose="02020603050405020304" pitchFamily="18" charset="0"/>
                <a:cs typeface="Arial" panose="020B0604020202020204" pitchFamily="34" charset="0"/>
              </a:rPr>
              <a:t> 30. Aufl. 2019, StGB, § 15 Rn. 82.</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zu allem </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Fischer</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StGB, 70. Aufl. 2023, § 15 Rn. 12 ff.</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a:t>
            </a:r>
            <a:r>
              <a:rPr lang="de-DE" sz="2400" dirty="0">
                <a:effectLst/>
                <a:latin typeface="Arial" panose="020B0604020202020204" pitchFamily="34" charset="0"/>
                <a:ea typeface="Times New Roman" panose="02020603050405020304" pitchFamily="18" charset="0"/>
                <a:cs typeface="Arial" panose="020B0604020202020204" pitchFamily="34" charset="0"/>
              </a:rPr>
              <a:t>Schönke/Schröder/</a:t>
            </a:r>
            <a:r>
              <a:rPr lang="de-DE" sz="2400" i="1" dirty="0">
                <a:effectLst/>
                <a:latin typeface="Arial" panose="020B0604020202020204" pitchFamily="34" charset="0"/>
                <a:ea typeface="Times New Roman" panose="02020603050405020304" pitchFamily="18" charset="0"/>
                <a:cs typeface="Arial" panose="020B0604020202020204" pitchFamily="34" charset="0"/>
              </a:rPr>
              <a:t>Sternberg-Lieben/Schuster,</a:t>
            </a:r>
            <a:r>
              <a:rPr lang="de-DE" sz="2400" dirty="0">
                <a:effectLst/>
                <a:latin typeface="Arial" panose="020B0604020202020204" pitchFamily="34" charset="0"/>
                <a:ea typeface="Times New Roman" panose="02020603050405020304" pitchFamily="18" charset="0"/>
                <a:cs typeface="Arial" panose="020B0604020202020204" pitchFamily="34" charset="0"/>
              </a:rPr>
              <a:t> 30. Aufl. 2019, StGB, § 15 Rn. 76.</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Vgl. BGH, Urteil vom 01.03.2018 – 4 StR 399/17, juris Rn. 21.</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buNone/>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Kudlich</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58. Ed. 1.8.2023, StGB § 315b Rn. 16.</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300"/>
              </a:spcBef>
              <a:spcAft>
                <a:spcPts val="300"/>
              </a:spcAft>
            </a:pPr>
            <a:r>
              <a:rPr lang="de-DE" sz="2400" dirty="0">
                <a:effectLst/>
                <a:latin typeface="Arial" panose="020B0604020202020204" pitchFamily="34" charset="0"/>
                <a:ea typeface="Times New Roman" panose="02020603050405020304" pitchFamily="18" charset="0"/>
                <a:cs typeface="Times New Roman" panose="02020603050405020304" pitchFamily="18" charset="0"/>
              </a:rPr>
              <a:t>	BeckOK StGB/</a:t>
            </a:r>
            <a:r>
              <a:rPr lang="de-DE" sz="2400" i="1" dirty="0">
                <a:effectLst/>
                <a:latin typeface="Arial" panose="020B0604020202020204" pitchFamily="34" charset="0"/>
                <a:ea typeface="Times New Roman" panose="02020603050405020304" pitchFamily="18" charset="0"/>
                <a:cs typeface="Times New Roman" panose="02020603050405020304" pitchFamily="18" charset="0"/>
              </a:rPr>
              <a:t>Kudlich</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58. Ed. 1.8.2023, StGB § 142 Rn. 4.</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2366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F3ECF-78DF-734D-FCC3-4A734894C8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C9EF1-D0EC-865C-CB65-839521C4514A}"/>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ee. Zwischenergebnis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grob verkehrswidrig und rücksichtslos an einer Straßeneinmündung und unübersichtlichen Stelle zu schnell fahren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an solchen Stellen nicht die rechte Seite der Fahrbahn einhalten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34490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27A9C-B8F6-D9D1-329A-D32138EC5B8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1B3286-4342-D192-A2E8-5E274D956BDB}"/>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c. Konkreter Gefährdungserfolg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Eintritt eines Schadens nur noch von bloßen Zufälligkeiten abhängig? </a:t>
            </a:r>
          </a:p>
          <a:p>
            <a:pPr marL="0" marR="0" algn="just">
              <a:lnSpc>
                <a:spcPct val="115000"/>
              </a:lnSpc>
              <a:spcBef>
                <a:spcPts val="1000"/>
              </a:spcBef>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Hier: + </a:t>
            </a:r>
            <a:r>
              <a:rPr lang="de-DE" sz="3200" dirty="0">
                <a:effectLst/>
                <a:latin typeface="Arial" panose="020B0604020202020204" pitchFamily="34" charset="0"/>
                <a:ea typeface="Calibri" panose="020F0502020204030204" pitchFamily="34" charset="0"/>
                <a:cs typeface="Arial" panose="020B0604020202020204" pitchFamily="34" charset="0"/>
              </a:rPr>
              <a:t>„Beinaheunfall“, Kollision nur dadurch verhindert, dass F sofort bremste und A, ohne noch bremsen zu können, auswich.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bb. Taugliches Gefährdungsobjekt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10.000 € = Verkehrswert des Fahrzeugs der F </a:t>
            </a:r>
          </a:p>
        </p:txBody>
      </p:sp>
    </p:spTree>
    <p:extLst>
      <p:ext uri="{BB962C8B-B14F-4D97-AF65-F5344CB8AC3E}">
        <p14:creationId xmlns:p14="http://schemas.microsoft.com/office/powerpoint/2010/main" val="42775604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3D671-6AFB-08D9-943B-2FE2AE65227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CCEDCC-BC79-2B93-03FC-4014D3BEFA09}"/>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Betrag von einem „bedeutenden Wert“: zwischen 750 € und 1.300 € vertreten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Außerdem: Leib und Leben der F gefährdet</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cc. Pflichtwidrigkeitszusammenhang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Gefährdung gerade durch eine der Tathandlungen („und dadurch“) hervorgerufen?</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hätte A sich verkehrsgerecht verhalten, wäre es nicht zu einer Gefährdung gekommen</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2716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752E4-A87B-6499-2DCE-95110354A1D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0147D5-7C2B-B725-8AFD-58454BB5877E}"/>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2.  Subjektiver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Vorsatz hinsichtlich Verkehrsverstößen unproblematisch +</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Hinsichtlich Gefährdung?</a:t>
            </a:r>
          </a:p>
          <a:p>
            <a:pPr marL="0" marR="0" algn="just">
              <a:lnSpc>
                <a:spcPct val="115000"/>
              </a:lnSpc>
              <a:spcBef>
                <a:spcPts val="1000"/>
              </a:spcBef>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A hielt </a:t>
            </a:r>
            <a:r>
              <a:rPr lang="de-DE" sz="3200" dirty="0">
                <a:effectLst/>
                <a:latin typeface="Arial" panose="020B0604020202020204" pitchFamily="34" charset="0"/>
                <a:ea typeface="Calibri" panose="020F0502020204030204" pitchFamily="34" charset="0"/>
                <a:cs typeface="Arial" panose="020B0604020202020204" pitchFamily="34" charset="0"/>
              </a:rPr>
              <a:t>es zwar für möglich, nicht aber für wahrscheinlich hielt, dass Fahrzeuge aus der Einmündung kommen könnten</a:t>
            </a:r>
          </a:p>
        </p:txBody>
      </p:sp>
    </p:spTree>
    <p:extLst>
      <p:ext uri="{BB962C8B-B14F-4D97-AF65-F5344CB8AC3E}">
        <p14:creationId xmlns:p14="http://schemas.microsoft.com/office/powerpoint/2010/main" val="3931308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F6694B-3AEA-FC2A-AE7A-88AF90350C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A3F247-0B4E-4557-9536-BBEAC0F1F8A9}"/>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a:t>
            </a:r>
            <a:r>
              <a:rPr lang="de-DE" sz="128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Es kann angesprochen werden: Oberbürgermeister der Stadt Essen, § 63 Abs. 1 Satz 1 GO NRW – hatte Gewahrsam?</a:t>
            </a:r>
          </a:p>
          <a:p>
            <a:pPr marL="0" marR="0" algn="just">
              <a:lnSpc>
                <a:spcPct val="115000"/>
              </a:lnSpc>
              <a:spcBef>
                <a:spcPts val="1000"/>
              </a:spcBef>
              <a:spcAft>
                <a:spcPts val="1000"/>
              </a:spcAft>
              <a:buNone/>
            </a:pP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Arbeitgeber, war er noch in der Lage, über die beförderten Gegenstände die tatsächliche Sachherrschaft auszuüben?</a:t>
            </a:r>
          </a:p>
          <a:p>
            <a:pPr marL="0" marR="0" algn="just">
              <a:lnSpc>
                <a:spcPct val="115000"/>
              </a:lnSpc>
              <a:spcBef>
                <a:spcPts val="1000"/>
              </a:spcBef>
              <a:spcAft>
                <a:spcPts val="1000"/>
              </a:spcAft>
              <a:buNone/>
            </a:pP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bei einem Funk-Rettungswagen, auf den der Vertreter des Arbeitsgebers weiterhin Zugriff hat, +</a:t>
            </a:r>
          </a:p>
          <a:p>
            <a:pPr marL="0" marR="0" algn="just">
              <a:lnSpc>
                <a:spcPct val="115000"/>
              </a:lnSpc>
              <a:spcBef>
                <a:spcPts val="1000"/>
              </a:spcBef>
              <a:spcAft>
                <a:spcPts val="1000"/>
              </a:spcAft>
              <a:buNone/>
            </a:pPr>
            <a:r>
              <a:rPr lang="de-DE" sz="12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entsprechender genereller Gewahrsamswille + (kommt aber auf diese Einzelheit nicht an)</a:t>
            </a:r>
          </a:p>
        </p:txBody>
      </p:sp>
    </p:spTree>
    <p:extLst>
      <p:ext uri="{BB962C8B-B14F-4D97-AF65-F5344CB8AC3E}">
        <p14:creationId xmlns:p14="http://schemas.microsoft.com/office/powerpoint/2010/main" val="32654956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732B6-A4CD-6E86-D085-2535C49DAF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5EF8F8-81DB-A6BD-E1E4-CD2981F91273}"/>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Nach der </a:t>
            </a:r>
            <a:r>
              <a:rPr lang="de-DE" sz="3200" b="1" dirty="0">
                <a:effectLst/>
                <a:latin typeface="Arial" panose="020B0604020202020204" pitchFamily="34" charset="0"/>
                <a:ea typeface="Calibri" panose="020F0502020204030204" pitchFamily="34" charset="0"/>
                <a:cs typeface="Arial" panose="020B0604020202020204" pitchFamily="34" charset="0"/>
              </a:rPr>
              <a:t>Möglichkeitstheorie: Vorsatz +,</a:t>
            </a:r>
            <a:r>
              <a:rPr lang="de-DE" sz="3200" dirty="0">
                <a:effectLst/>
                <a:latin typeface="Arial" panose="020B0604020202020204" pitchFamily="34" charset="0"/>
                <a:ea typeface="Calibri" panose="020F0502020204030204" pitchFamily="34" charset="0"/>
                <a:cs typeface="Arial" panose="020B0604020202020204" pitchFamily="34" charset="0"/>
              </a:rPr>
              <a:t> genügt, dass der Täter den Erfolg, hier also die Gefährdung, für möglich hält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Wahrschein</a:t>
            </a:r>
            <a:r>
              <a:rPr lang="de-DE" sz="3200" b="1" dirty="0">
                <a:latin typeface="Arial" panose="020B0604020202020204" pitchFamily="34" charset="0"/>
                <a:ea typeface="Calibri" panose="020F0502020204030204" pitchFamily="34" charset="0"/>
                <a:cs typeface="Arial" panose="020B0604020202020204" pitchFamily="34" charset="0"/>
              </a:rPr>
              <a:t>l</a:t>
            </a:r>
            <a:r>
              <a:rPr lang="de-DE" sz="3200" b="1" dirty="0">
                <a:effectLst/>
                <a:latin typeface="Arial" panose="020B0604020202020204" pitchFamily="34" charset="0"/>
                <a:ea typeface="Calibri" panose="020F0502020204030204" pitchFamily="34" charset="0"/>
                <a:cs typeface="Arial" panose="020B0604020202020204" pitchFamily="34" charset="0"/>
              </a:rPr>
              <a:t>­ichkeitstheorie: Vorsatz -,</a:t>
            </a:r>
            <a:r>
              <a:rPr lang="de-DE" sz="3200" dirty="0">
                <a:effectLst/>
                <a:latin typeface="Arial" panose="020B0604020202020204" pitchFamily="34" charset="0"/>
                <a:ea typeface="Calibri" panose="020F0502020204030204" pitchFamily="34" charset="0"/>
                <a:cs typeface="Arial" panose="020B0604020202020204" pitchFamily="34" charset="0"/>
              </a:rPr>
              <a:t> erforderlich, dass der Täter den Erfolg als wahrscheinlich voraussieht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hielt es nicht für wahrscheinlich, dass Fahrzeuge aus der Straßeneinmündung kommen würden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2771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F025E-C66C-BE7A-CD09-D42B67523D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B92188-97BF-6CFB-3986-314F52064762}"/>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sogenannten </a:t>
            </a:r>
            <a:r>
              <a:rPr lang="de-DE" sz="3200" b="1" dirty="0">
                <a:effectLst/>
                <a:latin typeface="Arial" panose="020B0604020202020204" pitchFamily="34" charset="0"/>
                <a:ea typeface="Calibri" panose="020F0502020204030204" pitchFamily="34" charset="0"/>
                <a:cs typeface="Arial" panose="020B0604020202020204" pitchFamily="34" charset="0"/>
              </a:rPr>
              <a:t>Gleichgültigkeitstheorie:</a:t>
            </a:r>
            <a:r>
              <a:rPr lang="de-DE" sz="3200" dirty="0">
                <a:effectLst/>
                <a:latin typeface="Arial" panose="020B0604020202020204" pitchFamily="34" charset="0"/>
                <a:ea typeface="Calibri" panose="020F0502020204030204" pitchFamily="34" charset="0"/>
                <a:cs typeface="Arial" panose="020B0604020202020204" pitchFamily="34" charset="0"/>
              </a:rPr>
              <a:t> Vorsatz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nahm damit eine konkrete Gefährdung anderer Personen oder Sachen von bedeutendem Wert aus Gleichgültigkeit hin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a:t>
            </a:r>
            <a:r>
              <a:rPr lang="de-DE" sz="3200" b="1" dirty="0">
                <a:effectLst/>
                <a:latin typeface="Arial" panose="020B0604020202020204" pitchFamily="34" charset="0"/>
                <a:ea typeface="Calibri" panose="020F0502020204030204" pitchFamily="34" charset="0"/>
                <a:cs typeface="Arial" panose="020B0604020202020204" pitchFamily="34" charset="0"/>
              </a:rPr>
              <a:t>herrschender Meinung</a:t>
            </a:r>
            <a:r>
              <a:rPr lang="de-DE" sz="3200" dirty="0">
                <a:effectLst/>
                <a:latin typeface="Arial" panose="020B0604020202020204" pitchFamily="34" charset="0"/>
                <a:ea typeface="Calibri" panose="020F0502020204030204" pitchFamily="34" charset="0"/>
                <a:cs typeface="Arial" panose="020B0604020202020204" pitchFamily="34" charset="0"/>
              </a:rPr>
              <a:t> (Billigungs-/Einwilligungstheorie): Vorsatz ebenfalls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Erfolg für möglich gehalten und sich damit abgefunden</a:t>
            </a:r>
          </a:p>
        </p:txBody>
      </p:sp>
    </p:spTree>
    <p:extLst>
      <p:ext uri="{BB962C8B-B14F-4D97-AF65-F5344CB8AC3E}">
        <p14:creationId xmlns:p14="http://schemas.microsoft.com/office/powerpoint/2010/main" val="23538236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DEB95-51FB-DA81-D430-F3CF1933DC3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6A13B0-EC6E-9906-BC40-16B3D67C8E32}"/>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Eine andere Subsumtion unter die h.M., wonach A ernsthaft darauf vertraute, dass die Gefährdung nicht eintrat, erscheint mit entsprechender Begründung vertretbar.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r>
              <a:rPr lang="de-DE" sz="3200" dirty="0">
                <a:effectLst/>
                <a:latin typeface="Arial" panose="020B0604020202020204" pitchFamily="34" charset="0"/>
                <a:ea typeface="Calibri" panose="020F0502020204030204" pitchFamily="34" charset="0"/>
                <a:cs typeface="Arial" panose="020B0604020202020204" pitchFamily="34" charset="0"/>
              </a:rPr>
              <a:t>allein nach der Wahrscheinlichkeitstheorie Vorsatz -, </a:t>
            </a:r>
            <a:r>
              <a:rPr lang="de-DE" sz="3200" b="1" dirty="0">
                <a:effectLst/>
                <a:latin typeface="Arial" panose="020B0604020202020204" pitchFamily="34" charset="0"/>
                <a:ea typeface="Calibri" panose="020F0502020204030204" pitchFamily="34" charset="0"/>
                <a:cs typeface="Arial" panose="020B0604020202020204" pitchFamily="34" charset="0"/>
              </a:rPr>
              <a:t>Streitentscheids</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effectLst/>
                <a:latin typeface="Arial" panose="020B0604020202020204" pitchFamily="34" charset="0"/>
                <a:ea typeface="Calibri" panose="020F0502020204030204" pitchFamily="34" charset="0"/>
                <a:cs typeface="Arial" panose="020B0604020202020204" pitchFamily="34" charset="0"/>
              </a:rPr>
              <a:t> zwischen Wahrscheinlichkeit und Möglichkeit keine akzentuierte Grenze besteht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Täter kann etwas für wenig wahrscheinlich Gehaltenes als Nebenwirkung eventuell gewollt haben</a:t>
            </a:r>
          </a:p>
        </p:txBody>
      </p:sp>
    </p:spTree>
    <p:extLst>
      <p:ext uri="{BB962C8B-B14F-4D97-AF65-F5344CB8AC3E}">
        <p14:creationId xmlns:p14="http://schemas.microsoft.com/office/powerpoint/2010/main" val="42182557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9DF33-D38D-E73B-E3CB-DDB316AEEBC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91F63-A77D-E8E5-BB52-CEC3351558F9}"/>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handelte somit vorsätzlich.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Wer Vorsatz verneint, wird § 315c Abs. 3 StGB zu bejahen haben.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II. Rechtswidrigkeit und Schuld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III. Ergebnis: </a:t>
            </a:r>
            <a:r>
              <a:rPr lang="de-DE" sz="3200" dirty="0">
                <a:effectLst/>
                <a:latin typeface="Arial" panose="020B0604020202020204" pitchFamily="34" charset="0"/>
                <a:ea typeface="Calibri" panose="020F0502020204030204" pitchFamily="34" charset="0"/>
                <a:cs typeface="Arial" panose="020B0604020202020204" pitchFamily="34" charset="0"/>
              </a:rPr>
              <a:t>§ 315c Abs. 1 Nr. 2 lit. d und e StGB +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3874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1CE49-53C7-C73F-F687-1DDD69ED4F1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93601-8091-738B-C9CD-2BAE0DFA3E63}"/>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B. Strafbarkeit des A gem. §§ 223 Abs. 1, Abs. 2, 224 Abs. 1 Nr. 2 Alt. 2, Nr. 5, Abs. 2, 22, 23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auf der Bundesstraße, kurz vor der Straßeneinmündung bei einer Geschwindigkeit von 140 km/h die Kurve schnitt und nur Zentimeter an dem Fahrzeug der F vorbeifuhr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907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1FE33-2BA7-A260-AFEB-F20BE288795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1F0A2-99B6-FFB1-D1AD-683E8E892C33}"/>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I. Vorprüfung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keine Verletzungen = unvollendet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Versuchsstrafbarkeit: §§ 223 Abs. 2 bzw. 224 Abs. 2, 23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II. Tatentschluss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Möglichkeitstheorie</a:t>
            </a:r>
            <a:r>
              <a:rPr lang="de-DE" sz="3200" dirty="0">
                <a:effectLst/>
                <a:latin typeface="Arial" panose="020B0604020202020204" pitchFamily="34" charset="0"/>
                <a:ea typeface="Calibri" panose="020F0502020204030204" pitchFamily="34" charset="0"/>
                <a:cs typeface="Arial" panose="020B0604020202020204" pitchFamily="34" charset="0"/>
              </a:rPr>
              <a:t> unproblematisch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245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8EF0A-19F9-74AC-546F-AC92236117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D63FFB-9AC3-B082-866A-818242B8EB0D}"/>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anderweitige Subsumtion mit entsprechender Begründung vertretbar, z. B. dass A die Körperveletzung im Ergebnis (im konkreten Fall) nicht für möglich hält, weil er darauf vertraut, als guter Fahrer im Ernstfall noch ausweichen zu können.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nach der </a:t>
            </a:r>
            <a:r>
              <a:rPr lang="de-DE" sz="3200" b="1" dirty="0">
                <a:effectLst/>
                <a:latin typeface="Arial" panose="020B0604020202020204" pitchFamily="34" charset="0"/>
                <a:ea typeface="Calibri" panose="020F0502020204030204" pitchFamily="34" charset="0"/>
                <a:cs typeface="Arial" panose="020B0604020202020204" pitchFamily="34" charset="0"/>
              </a:rPr>
              <a:t>Wahrscheinlichkeitstheorie: Vorsatz –</a:t>
            </a:r>
            <a:r>
              <a:rPr lang="de-DE" sz="32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Gleichgültigkeitstheorie: Vorsatz -,</a:t>
            </a:r>
            <a:r>
              <a:rPr lang="de-DE" sz="3200" dirty="0">
                <a:effectLst/>
                <a:latin typeface="Arial" panose="020B0604020202020204" pitchFamily="34" charset="0"/>
                <a:ea typeface="Calibri" panose="020F0502020204030204" pitchFamily="34" charset="0"/>
                <a:cs typeface="Arial" panose="020B0604020202020204" pitchFamily="34" charset="0"/>
              </a:rPr>
              <a:t> da A glaubte, dass es nicht zu einem Unfall und dementsprechend nicht zu Verletzungen komme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577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B1808-B4ED-6200-38A5-B6A26B1A67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6FDC09-1BCF-E7C7-9A27-73EAAA6F4CD1}"/>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Nach der </a:t>
            </a:r>
            <a:r>
              <a:rPr lang="de-DE" sz="3200" b="1" dirty="0">
                <a:effectLst/>
                <a:latin typeface="Arial" panose="020B0604020202020204" pitchFamily="34" charset="0"/>
                <a:ea typeface="Calibri" panose="020F0502020204030204" pitchFamily="34" charset="0"/>
                <a:cs typeface="Arial" panose="020B0604020202020204" pitchFamily="34" charset="0"/>
              </a:rPr>
              <a:t>Billigungs-/Einwilligungstheorie: kein Vorsatz</a:t>
            </a:r>
            <a:r>
              <a:rPr lang="de-DE" sz="32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erkannte zwar die Möglichkeit, dass es zu einem Unfall kommen könnte</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dirty="0">
                <a:effectLst/>
                <a:latin typeface="Arial" panose="020B0604020202020204" pitchFamily="34" charset="0"/>
                <a:ea typeface="Calibri" panose="020F0502020204030204" pitchFamily="34" charset="0"/>
                <a:cs typeface="Arial" panose="020B0604020202020204" pitchFamily="34" charset="0"/>
              </a:rPr>
              <a:t>hielt es aber schon für unwahrscheinlich, dass überhaupt andere Personen und damit auch – wie hier relevant – Fahrzeuge aus der Einmündung kommen werden</a:t>
            </a:r>
          </a:p>
        </p:txBody>
      </p:sp>
    </p:spTree>
    <p:extLst>
      <p:ext uri="{BB962C8B-B14F-4D97-AF65-F5344CB8AC3E}">
        <p14:creationId xmlns:p14="http://schemas.microsoft.com/office/powerpoint/2010/main" val="12387032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86A72-ACB7-FEAD-8E77-BA81CAE2691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F06A32-6A3A-C789-03C5-DFF3115DF238}"/>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Selbst für den Fall, dass doch Fahrzeuge aus der Einmündung kommen würden, </a:t>
            </a:r>
            <a:r>
              <a:rPr lang="de-DE" sz="3200" b="1" dirty="0">
                <a:effectLst/>
                <a:latin typeface="Arial" panose="020B0604020202020204" pitchFamily="34" charset="0"/>
                <a:ea typeface="Calibri" panose="020F0502020204030204" pitchFamily="34" charset="0"/>
                <a:cs typeface="Arial" panose="020B0604020202020204" pitchFamily="34" charset="0"/>
              </a:rPr>
              <a:t>vertraute A darauf</a:t>
            </a:r>
            <a:r>
              <a:rPr lang="de-DE" sz="3200" dirty="0">
                <a:effectLst/>
                <a:latin typeface="Arial" panose="020B0604020202020204" pitchFamily="34" charset="0"/>
                <a:ea typeface="Calibri" panose="020F0502020204030204" pitchFamily="34" charset="0"/>
                <a:cs typeface="Arial" panose="020B0604020202020204" pitchFamily="34" charset="0"/>
              </a:rPr>
              <a:t>, dass er diesem ausweichen könne.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i="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Insoweit ist eine anderweitige Subsumtion mit entsprechender Begründung vertretbar.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r>
              <a:rPr lang="de-DE" sz="3200" dirty="0">
                <a:effectLst/>
                <a:latin typeface="Arial" panose="020B0604020202020204" pitchFamily="34" charset="0"/>
                <a:ea typeface="Calibri" panose="020F0502020204030204" pitchFamily="34" charset="0"/>
                <a:cs typeface="Arial" panose="020B0604020202020204" pitchFamily="34" charset="0"/>
              </a:rPr>
              <a:t>Nur nach der Möglichkeitstheorie handelte A somit vorsätzlich</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300455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B143C7-61F3-0E32-86A7-797C590E75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61C675-C9B1-F506-861E-591E9F505423}"/>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Streitentscheid</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Gegen die Möglichkeitstheorie:</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 nach ihr gibt es keine „nur“ bewusste Fahrlässigkeit</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Vorsatzstrafe nur gerechtfertigt, wenn der Täter sich auch willentlich für die Rechtsgutsverletzung entscheidet. </a:t>
            </a: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III. Ergebnis: </a:t>
            </a:r>
            <a:r>
              <a:rPr lang="de-DE" sz="3200" dirty="0">
                <a:effectLst/>
                <a:latin typeface="Arial" panose="020B0604020202020204" pitchFamily="34" charset="0"/>
                <a:ea typeface="Calibri" panose="020F0502020204030204" pitchFamily="34" charset="0"/>
                <a:cs typeface="Arial" panose="020B0604020202020204" pitchFamily="34" charset="0"/>
              </a:rPr>
              <a:t>§ 223 Abs. 1, Abs. 2, § 224 Abs. 1 Nr. 2 Alt. 2, Nr. 5, Abs. 2, §§ 22, 23 Abs. 1 StGB -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174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8E463-E429-AB7E-2718-80EF1DE985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D3D499-2435-ABC6-EEED-AC799811002F}"/>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Kein Einverständnis von X und Y mit der Aufhebung des Gewahrsams, daher Bruch fr G +</a:t>
            </a:r>
          </a:p>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b) Begründung neuen Gewahrsams?</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A und B: begründeten eigenen ausschließlichen Gewahrsam.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Verkehrsanschauung: kleinere Gegenständen, die – wie hier – in einem Rucksack verstaut werden = vom Zugriff anderer ausgeschlossen (</a:t>
            </a:r>
            <a:r>
              <a:rPr lang="de-DE" sz="12800" b="1" dirty="0">
                <a:effectLst/>
                <a:latin typeface="Arial" panose="020B0604020202020204" pitchFamily="34" charset="0"/>
                <a:ea typeface="Calibri" panose="020F0502020204030204" pitchFamily="34" charset="0"/>
                <a:cs typeface="Arial" panose="020B0604020202020204" pitchFamily="34" charset="0"/>
              </a:rPr>
              <a:t>Gewahrsamsenklave</a:t>
            </a:r>
            <a:r>
              <a:rPr lang="de-DE" sz="128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beide handelten aufgrund eines gemeinsamen Tatplans, handelten also auch als Mittäter, § 25 Abs. 2 StGB</a:t>
            </a:r>
          </a:p>
          <a:p>
            <a:pPr marL="0" marR="0">
              <a:spcBef>
                <a:spcPts val="300"/>
              </a:spcBef>
              <a:spcAft>
                <a:spcPts val="300"/>
              </a:spcAft>
              <a:buNone/>
            </a:pPr>
            <a:r>
              <a:rPr lang="de-DE" sz="12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64574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6DF31-ACEA-4814-D899-A5B3C8C2ED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E97D6C-2919-2298-3120-87B54A287041}"/>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C. Strafbarkeit des A gem. § 315b Abs. 1 Nr. 3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auf der Bundesstraße, kurz vor der Straßeneinmündung bei einer Geschwindigkeit von 140 km/h die Kurve schnitt und nur Zentimeter an dem Fahrzeug der F vorbeifuhr.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 kommt in Betracht:  dass A ein Hindernis bereitet hat, § 315b Abs. 1 Nr. 3 StGB</a:t>
            </a:r>
          </a:p>
        </p:txBody>
      </p:sp>
    </p:spTree>
    <p:extLst>
      <p:ext uri="{BB962C8B-B14F-4D97-AF65-F5344CB8AC3E}">
        <p14:creationId xmlns:p14="http://schemas.microsoft.com/office/powerpoint/2010/main" val="20951609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9E2E5B-84AE-839B-6444-8D854E34D5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9CB2B-83DC-01AD-0FE3-B46CCE2C0835}"/>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Aus der systematischen Stellung der Norm ergibt sich jedoch:</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sämtliche Tathandlungen nach § 315b Abs. 1 StGB sind auf Eingriffe in den Straßenverkehr </a:t>
            </a:r>
            <a:r>
              <a:rPr lang="de-DE" sz="3200" b="1" dirty="0">
                <a:effectLst/>
                <a:latin typeface="Arial" panose="020B0604020202020204" pitchFamily="34" charset="0"/>
                <a:ea typeface="Calibri" panose="020F0502020204030204" pitchFamily="34" charset="0"/>
                <a:cs typeface="Arial" panose="020B0604020202020204" pitchFamily="34" charset="0"/>
              </a:rPr>
              <a:t>von außen </a:t>
            </a:r>
            <a:r>
              <a:rPr lang="de-DE" sz="3200" dirty="0">
                <a:effectLst/>
                <a:latin typeface="Arial" panose="020B0604020202020204" pitchFamily="34" charset="0"/>
                <a:ea typeface="Calibri" panose="020F0502020204030204" pitchFamily="34" charset="0"/>
                <a:cs typeface="Arial" panose="020B0604020202020204" pitchFamily="34" charset="0"/>
              </a:rPr>
              <a:t>gerichtet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Fehlleistungen des Fahrzeugführers: allein an § 315c StGB zu messen (verkehrsfremde Inneneingriffe)</a:t>
            </a:r>
            <a:r>
              <a:rPr lang="de-DE" sz="24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1436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2FD89-105C-EDA1-C7FF-D7CB2EE8C7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8D8E03-49C3-E231-0182-932651DAEE37}"/>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Hier also: § 315b Abs. 1 Nr. 3 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D. Strafbarkeit des A gem. § 142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indem A, nachdem es beinahe zu der Kollision gekommen war, weiter fuhr</a:t>
            </a:r>
            <a:r>
              <a:rPr lang="de-DE" sz="3200" dirty="0">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fehlt insofern an einem </a:t>
            </a:r>
            <a:r>
              <a:rPr lang="de-DE" sz="3200" b="1" dirty="0">
                <a:effectLst/>
                <a:latin typeface="Arial" panose="020B0604020202020204" pitchFamily="34" charset="0"/>
                <a:ea typeface="Calibri" panose="020F0502020204030204" pitchFamily="34" charset="0"/>
                <a:cs typeface="Arial" panose="020B0604020202020204" pitchFamily="34" charset="0"/>
              </a:rPr>
              <a:t>Unfall</a:t>
            </a:r>
            <a:r>
              <a:rPr lang="de-DE" sz="3200" dirty="0">
                <a:effectLst/>
                <a:latin typeface="Arial" panose="020B0604020202020204" pitchFamily="34" charset="0"/>
                <a:ea typeface="Calibri" panose="020F0502020204030204" pitchFamily="34" charset="0"/>
                <a:cs typeface="Arial" panose="020B0604020202020204" pitchFamily="34" charset="0"/>
              </a:rPr>
              <a:t>, also einem plötzlichen Ereignis im öffentlichen Verkehr, das mit dessen Gefahren in ursächlichem Zusammenhang steht und zu einem nicht völlig belanglosen Personen- oder Sachschaden führt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75936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3FB22-3840-704C-4114-AFEFAACA8DC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EF7853-6BB4-2FE7-EFD5-F21AA18C6FAC}"/>
              </a:ext>
            </a:extLst>
          </p:cNvPr>
          <p:cNvSpPr>
            <a:spLocks noGrp="1"/>
          </p:cNvSpPr>
          <p:nvPr>
            <p:ph idx="1"/>
          </p:nvPr>
        </p:nvSpPr>
        <p:spPr>
          <a:xfrm>
            <a:off x="1225296" y="658368"/>
            <a:ext cx="10128504" cy="5751576"/>
          </a:xfrm>
        </p:spPr>
        <p:txBody>
          <a:bodyPr>
            <a:noAutofit/>
          </a:bodyPr>
          <a:lstStyle/>
          <a:p>
            <a:pPr marL="0" marR="0" algn="just">
              <a:lnSpc>
                <a:spcPct val="115000"/>
              </a:lnSpc>
              <a:spcBef>
                <a:spcPts val="1000"/>
              </a:spcBef>
              <a:spcAft>
                <a:spcPts val="1000"/>
              </a:spcAft>
              <a:buNone/>
            </a:pPr>
            <a:r>
              <a:rPr lang="de-DE" sz="3200" b="1" dirty="0">
                <a:effectLst/>
                <a:latin typeface="Arial" panose="020B0604020202020204" pitchFamily="34" charset="0"/>
                <a:ea typeface="Calibri" panose="020F0502020204030204" pitchFamily="34" charset="0"/>
                <a:cs typeface="Arial" panose="020B0604020202020204" pitchFamily="34" charset="0"/>
              </a:rPr>
              <a:t>Gesamtergebnis</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Tat auf der Bundesstraße steht zu denen beim Noteinsatz aufgrund der zeitlichen und örtlichen Zäsur in </a:t>
            </a:r>
            <a:r>
              <a:rPr lang="de-DE" sz="3200" b="1" dirty="0">
                <a:effectLst/>
                <a:latin typeface="Arial" panose="020B0604020202020204" pitchFamily="34" charset="0"/>
                <a:ea typeface="Calibri" panose="020F0502020204030204" pitchFamily="34" charset="0"/>
                <a:cs typeface="Arial" panose="020B0604020202020204" pitchFamily="34" charset="0"/>
              </a:rPr>
              <a:t>Tatmehrheit</a:t>
            </a:r>
            <a:r>
              <a:rPr lang="de-DE" sz="32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A: §§ 252 Abs. 1, 250 Abs. 2 Nr. 1 Alt. 2; 223 Abs. 1, 224 Abs. 1 Nr. 2 § 22, § 23 Abs. 1, 52; §§ 315c Abs. 1 Nr. 2 lit. d und e, 53 StGB;</a:t>
            </a:r>
          </a:p>
          <a:p>
            <a:pPr marL="0" marR="0" algn="just">
              <a:lnSpc>
                <a:spcPct val="115000"/>
              </a:lnSpc>
              <a:spcBef>
                <a:spcPts val="1000"/>
              </a:spcBef>
              <a:spcAft>
                <a:spcPts val="1000"/>
              </a:spcAft>
              <a:buNone/>
            </a:pPr>
            <a:r>
              <a:rPr lang="de-DE" sz="3200" dirty="0">
                <a:effectLst/>
                <a:latin typeface="Arial" panose="020B0604020202020204" pitchFamily="34" charset="0"/>
                <a:ea typeface="Calibri" panose="020F0502020204030204" pitchFamily="34" charset="0"/>
                <a:cs typeface="Arial" panose="020B0604020202020204" pitchFamily="34" charset="0"/>
              </a:rPr>
              <a:t>B: §§ 242 Abs. 1, 243 Abs. 1 Satz 2 Nr. 6, 25 Abs. </a:t>
            </a:r>
            <a:r>
              <a:rPr lang="de-DE" sz="3200">
                <a:effectLst/>
                <a:latin typeface="Arial" panose="020B0604020202020204" pitchFamily="34" charset="0"/>
                <a:ea typeface="Calibri" panose="020F0502020204030204" pitchFamily="34" charset="0"/>
                <a:cs typeface="Arial" panose="020B0604020202020204" pitchFamily="34" charset="0"/>
              </a:rPr>
              <a:t>2 StGB</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21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E9820-FEB8-401C-F633-D14C7BF0E7F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324535-E3C5-2A0A-BABA-813542666135}"/>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3. Qualifikation gem. § 244 Abs. 1 Nr. 1 lit. a StGB: Bei-sich-Führen einer Waffe oder eines gefährlichen Werkzeugs</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Wegen </a:t>
            </a:r>
          </a:p>
          <a:p>
            <a:pPr marL="0" marR="0" algn="just">
              <a:lnSpc>
                <a:spcPct val="115000"/>
              </a:lnSpc>
              <a:spcBef>
                <a:spcPts val="1000"/>
              </a:spcBef>
              <a:spcAft>
                <a:spcPts val="1000"/>
              </a:spcAft>
              <a:buNone/>
            </a:pPr>
            <a:r>
              <a:rPr lang="de-DE" sz="12800" dirty="0">
                <a:latin typeface="Arial" panose="020B0604020202020204" pitchFamily="34" charset="0"/>
                <a:ea typeface="Calibri" panose="020F0502020204030204" pitchFamily="34" charset="0"/>
                <a:cs typeface="Arial" panose="020B0604020202020204" pitchFamily="34" charset="0"/>
              </a:rPr>
              <a:t>-  </a:t>
            </a:r>
            <a:r>
              <a:rPr lang="de-DE" sz="12800" dirty="0">
                <a:effectLst/>
                <a:latin typeface="Arial" panose="020B0604020202020204" pitchFamily="34" charset="0"/>
                <a:ea typeface="Calibri" panose="020F0502020204030204" pitchFamily="34" charset="0"/>
                <a:cs typeface="Arial" panose="020B0604020202020204" pitchFamily="34" charset="0"/>
              </a:rPr>
              <a:t>der in den Jackentaschen verstauten Feuerwerkskörper </a:t>
            </a:r>
          </a:p>
          <a:p>
            <a:pPr marL="914400" marR="0" indent="-1143000" algn="just">
              <a:lnSpc>
                <a:spcPct val="115000"/>
              </a:lnSpc>
              <a:spcBef>
                <a:spcPts val="1000"/>
              </a:spcBef>
              <a:spcAft>
                <a:spcPts val="1000"/>
              </a:spcAft>
              <a:buFontTx/>
              <a:buChar char="-"/>
            </a:pPr>
            <a:r>
              <a:rPr lang="de-DE" sz="12800" dirty="0">
                <a:effectLst/>
                <a:latin typeface="Arial" panose="020B0604020202020204" pitchFamily="34" charset="0"/>
                <a:ea typeface="Calibri" panose="020F0502020204030204" pitchFamily="34" charset="0"/>
                <a:cs typeface="Arial" panose="020B0604020202020204" pitchFamily="34" charset="0"/>
              </a:rPr>
              <a:t>Spritzennadeln</a:t>
            </a:r>
          </a:p>
          <a:p>
            <a:pPr marL="914400" marR="0" indent="-1143000" algn="just">
              <a:lnSpc>
                <a:spcPct val="115000"/>
              </a:lnSpc>
              <a:spcBef>
                <a:spcPts val="1000"/>
              </a:spcBef>
              <a:spcAft>
                <a:spcPts val="1000"/>
              </a:spcAft>
              <a:buFontTx/>
              <a:buChar char="-"/>
            </a:pPr>
            <a:r>
              <a:rPr lang="de-DE" sz="12800" dirty="0">
                <a:latin typeface="Arial" panose="020B0604020202020204" pitchFamily="34" charset="0"/>
                <a:ea typeface="Calibri" panose="020F0502020204030204" pitchFamily="34" charset="0"/>
                <a:cs typeface="Arial" panose="020B0604020202020204" pitchFamily="34" charset="0"/>
              </a:rPr>
              <a:t>Des </a:t>
            </a:r>
            <a:r>
              <a:rPr lang="de-DE" sz="12800" dirty="0">
                <a:effectLst/>
                <a:latin typeface="Arial" panose="020B0604020202020204" pitchFamily="34" charset="0"/>
                <a:ea typeface="Calibri" panose="020F0502020204030204" pitchFamily="34" charset="0"/>
                <a:cs typeface="Arial" panose="020B0604020202020204" pitchFamily="34" charset="0"/>
              </a:rPr>
              <a:t>Defibrillators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39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062ED-95E2-9C43-E79E-CC55457331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2A0268-5690-F01D-134C-4E29B945C546}"/>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12800" b="1" dirty="0">
                <a:effectLst/>
                <a:latin typeface="Arial" panose="020B0604020202020204" pitchFamily="34" charset="0"/>
                <a:ea typeface="Calibri" panose="020F0502020204030204" pitchFamily="34" charset="0"/>
                <a:cs typeface="Arial" panose="020B0604020202020204" pitchFamily="34" charset="0"/>
              </a:rPr>
              <a:t>a. Waffe</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 nur solche Gegenstände, die objektiv gefährlich und ihrer Art und Bestimmung nach zur Herbeiführung erheblicher Verletzungen generell geeignet und bestimmt sind. </a:t>
            </a:r>
          </a:p>
          <a:p>
            <a:pPr marL="0" marR="0" algn="just">
              <a:lnSpc>
                <a:spcPct val="115000"/>
              </a:lnSpc>
              <a:spcBef>
                <a:spcPts val="1000"/>
              </a:spcBef>
              <a:spcAft>
                <a:spcPts val="1000"/>
              </a:spcAft>
              <a:buNone/>
            </a:pPr>
            <a:r>
              <a:rPr lang="de-DE" sz="12800" dirty="0">
                <a:effectLst/>
                <a:latin typeface="Arial" panose="020B0604020202020204" pitchFamily="34" charset="0"/>
                <a:ea typeface="Calibri" panose="020F0502020204030204" pitchFamily="34" charset="0"/>
                <a:cs typeface="Arial" panose="020B0604020202020204" pitchFamily="34" charset="0"/>
              </a:rPr>
              <a:t>primäre Zweckbestimmung muss darin liegen, im Wege des Angriffs oder der Verteidigung zur Bekämpfung anderer eingesetzt zu werden. </a:t>
            </a:r>
          </a:p>
          <a:p>
            <a:pPr marL="0" marR="0" algn="just">
              <a:lnSpc>
                <a:spcPct val="115000"/>
              </a:lnSpc>
              <a:spcBef>
                <a:spcPts val="1000"/>
              </a:spcBef>
              <a:spcAft>
                <a:spcPts val="1000"/>
              </a:spcAft>
              <a:buNone/>
            </a:pPr>
            <a:r>
              <a:rPr lang="de-DE" sz="12800" dirty="0">
                <a:latin typeface="Arial" panose="020B0604020202020204" pitchFamily="34" charset="0"/>
                <a:ea typeface="Calibri" panose="020F0502020204030204" pitchFamily="34" charset="0"/>
                <a:cs typeface="Arial" panose="020B0604020202020204" pitchFamily="34" charset="0"/>
              </a:rPr>
              <a:t>Hier: weder </a:t>
            </a:r>
            <a:r>
              <a:rPr lang="de-DE" sz="12800" dirty="0">
                <a:effectLst/>
                <a:latin typeface="Arial" panose="020B0604020202020204" pitchFamily="34" charset="0"/>
                <a:ea typeface="Calibri" panose="020F0502020204030204" pitchFamily="34" charset="0"/>
                <a:cs typeface="Arial" panose="020B0604020202020204" pitchFamily="34" charset="0"/>
              </a:rPr>
              <a:t>Böller noch Spritzennadeln noch Defibrillator </a:t>
            </a:r>
            <a:endParaRPr lang="en-US" sz="1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5325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920</TotalTime>
  <Words>9152</Words>
  <Application>Microsoft Office PowerPoint</Application>
  <PresentationFormat>Widescreen</PresentationFormat>
  <Paragraphs>454</Paragraphs>
  <Slides>73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73</vt:i4>
      </vt:variant>
    </vt:vector>
  </HeadingPairs>
  <TitlesOfParts>
    <vt:vector size="77" baseType="lpstr">
      <vt:lpstr>Aptos</vt:lpstr>
      <vt:lpstr>Aptos Display</vt:lpstr>
      <vt:lpstr>Arial</vt:lpstr>
      <vt:lpstr>Office Theme</vt:lpstr>
      <vt:lpstr>Klausur S 1409 Strafrecht  SS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Friedrich Toepel</dc:creator>
  <cp:lastModifiedBy>Friedrich Toepel</cp:lastModifiedBy>
  <cp:revision>12</cp:revision>
  <dcterms:created xsi:type="dcterms:W3CDTF">2025-04-14T19:59:15Z</dcterms:created>
  <dcterms:modified xsi:type="dcterms:W3CDTF">2025-06-03T20:58:59Z</dcterms:modified>
</cp:coreProperties>
</file>