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56"/>
  </p:notesMasterIdLst>
  <p:sldIdLst>
    <p:sldId id="256" r:id="rId2"/>
    <p:sldId id="329" r:id="rId3"/>
    <p:sldId id="257" r:id="rId4"/>
    <p:sldId id="399" r:id="rId5"/>
    <p:sldId id="400" r:id="rId6"/>
    <p:sldId id="401" r:id="rId7"/>
    <p:sldId id="402" r:id="rId8"/>
    <p:sldId id="403" r:id="rId9"/>
    <p:sldId id="404" r:id="rId10"/>
    <p:sldId id="405" r:id="rId11"/>
    <p:sldId id="406" r:id="rId12"/>
    <p:sldId id="408" r:id="rId13"/>
    <p:sldId id="409" r:id="rId14"/>
    <p:sldId id="410" r:id="rId15"/>
    <p:sldId id="411" r:id="rId16"/>
    <p:sldId id="413" r:id="rId17"/>
    <p:sldId id="414" r:id="rId18"/>
    <p:sldId id="415"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12" r:id="rId32"/>
    <p:sldId id="428" r:id="rId33"/>
    <p:sldId id="429" r:id="rId34"/>
    <p:sldId id="430" r:id="rId35"/>
    <p:sldId id="431" r:id="rId36"/>
    <p:sldId id="432" r:id="rId37"/>
    <p:sldId id="433" r:id="rId38"/>
    <p:sldId id="434" r:id="rId39"/>
    <p:sldId id="435" r:id="rId40"/>
    <p:sldId id="436" r:id="rId41"/>
    <p:sldId id="437" r:id="rId42"/>
    <p:sldId id="438" r:id="rId43"/>
    <p:sldId id="439" r:id="rId44"/>
    <p:sldId id="441" r:id="rId45"/>
    <p:sldId id="440" r:id="rId46"/>
    <p:sldId id="442" r:id="rId47"/>
    <p:sldId id="443" r:id="rId48"/>
    <p:sldId id="444" r:id="rId49"/>
    <p:sldId id="445" r:id="rId50"/>
    <p:sldId id="446" r:id="rId51"/>
    <p:sldId id="447" r:id="rId52"/>
    <p:sldId id="448" r:id="rId53"/>
    <p:sldId id="449" r:id="rId54"/>
    <p:sldId id="45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58" d="100"/>
          <a:sy n="58" d="100"/>
        </p:scale>
        <p:origin x="68" y="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9623-887A-47D3-ACC8-6147111D95C2}" type="datetimeFigureOut">
              <a:rPr lang="en-US" smtClean="0"/>
              <a:t>7/1/2025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1C92A-6ECD-41D4-8AC2-F0D2C6F8E050}" type="slidenum">
              <a:rPr lang="en-US" smtClean="0"/>
              <a:t>‹#›</a:t>
            </a:fld>
            <a:endParaRPr lang="en-US"/>
          </a:p>
        </p:txBody>
      </p:sp>
    </p:spTree>
    <p:extLst>
      <p:ext uri="{BB962C8B-B14F-4D97-AF65-F5344CB8AC3E}">
        <p14:creationId xmlns:p14="http://schemas.microsoft.com/office/powerpoint/2010/main" val="273908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AA1F-C8C7-30DF-B379-9F018BE3A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36439-AC1A-3097-8754-91FF5A9D8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66354C-B74F-855E-2E20-F32B3CD7976A}"/>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4EBFE9A6-1BDE-876A-FBCC-85BFB6E15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D80CE-CE16-CCB1-CFB4-1E43B559CDCB}"/>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96432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BE5-3C2B-AB99-6BC2-1A684ACDD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EE7C9-8A31-ECBA-B30E-C955FDCDA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36BAB-B05E-B2DF-C6B4-70F0655BBD34}"/>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BB8299FF-3B4A-AC39-D0EB-310153CF4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26A75-F702-337F-2FCA-4936986ACE5F}"/>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1278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5B010-AC4E-2318-6FAE-031DE690E1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1C2D50-2325-1497-CC89-6C27173B2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EE3DA-2097-FA74-26D7-382BF71BF83E}"/>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D0D71CD8-0D14-141C-5D78-00ABAE4AA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7FC9C-F39F-F742-FE7E-44662847553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247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0130-92F6-4E09-3623-4F1FD9910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D4994-25E4-313F-F1F3-5C0A56197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1F17-E314-C0CB-98D3-9CAB2A14EC30}"/>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4D1D62F2-2D53-3360-05FF-028812D00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48465-4C3D-9764-18DE-1EC7DEC281D0}"/>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8805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F05-CD07-C2EC-FA7A-6A76DB407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ACAA49-ECF7-7C92-4F7E-E35F1C30D5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7FC5DE-9242-CDFB-8408-89B1C6896A77}"/>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A14C8BD4-9A1E-CBE0-F211-39AC5A4E4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5B45C-5989-67DB-3CAD-0A2DEE931CD2}"/>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15234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2715-1B22-3D52-B25D-74DA45176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4B1A6-308B-1BBD-A6E1-15F896C24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A1BE5-9D83-9852-96CB-57A8DE3C3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D316C-2B96-F803-B4A4-FD4FE489092D}"/>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6" name="Footer Placeholder 5">
            <a:extLst>
              <a:ext uri="{FF2B5EF4-FFF2-40B4-BE49-F238E27FC236}">
                <a16:creationId xmlns:a16="http://schemas.microsoft.com/office/drawing/2014/main" id="{56E34901-A00C-BCCE-754D-509ACCD72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1DFC8-BB1F-9044-2283-41B9C0B4DA5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24828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4CE3-128A-7866-4272-4E683DC144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A62998-CF58-CDC2-00CE-BC073496B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A91A69-0254-D475-0CCA-683FEBECE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BEAF96-F21D-7B87-DE4C-764E586F4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4974BA-8630-8F96-F2EE-6B3F3AB55C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01015-516F-C278-72BD-3CE82B7D9DD9}"/>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8" name="Footer Placeholder 7">
            <a:extLst>
              <a:ext uri="{FF2B5EF4-FFF2-40B4-BE49-F238E27FC236}">
                <a16:creationId xmlns:a16="http://schemas.microsoft.com/office/drawing/2014/main" id="{AAC53332-CEA7-EAB9-7DFD-90CAF8695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6870D-4B9B-F7CC-C12E-E79B212E1FCC}"/>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79595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4B90-1F4A-2DB3-B68E-288E53113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1033B-CEF1-0DD4-6693-7183EB58843A}"/>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4" name="Footer Placeholder 3">
            <a:extLst>
              <a:ext uri="{FF2B5EF4-FFF2-40B4-BE49-F238E27FC236}">
                <a16:creationId xmlns:a16="http://schemas.microsoft.com/office/drawing/2014/main" id="{75B2208B-65D3-21FD-94B4-6EA30881A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79175C-7693-EEA6-BEC7-07585DD1F3C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8513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1C553-ED53-BA19-605E-874A1CFF5FA1}"/>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3" name="Footer Placeholder 2">
            <a:extLst>
              <a:ext uri="{FF2B5EF4-FFF2-40B4-BE49-F238E27FC236}">
                <a16:creationId xmlns:a16="http://schemas.microsoft.com/office/drawing/2014/main" id="{E6D5BD61-63E6-A631-1845-775751EFA6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726CB-B670-E049-8DE0-3685E3B3C68E}"/>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41872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7CF3-E0A9-2288-F3DA-1600CB4AB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2EA38-7641-6D51-CD19-0AAC189C6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64D5C-ACC6-632F-6833-D1C8580B8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EF184-376B-EC26-7E11-70373593285E}"/>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6" name="Footer Placeholder 5">
            <a:extLst>
              <a:ext uri="{FF2B5EF4-FFF2-40B4-BE49-F238E27FC236}">
                <a16:creationId xmlns:a16="http://schemas.microsoft.com/office/drawing/2014/main" id="{2E275574-BE4A-B809-3466-CE3E187AA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B3C79-37D2-51BA-7397-4FF3D96A79C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59132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BD5D-3936-EBF6-6338-4D5126002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2A099-09E4-480A-372A-B07AA15B5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1A0D8-8049-DFB7-F538-021869A01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F7588-419E-D7F6-20E4-B4717AAEC30E}"/>
              </a:ext>
            </a:extLst>
          </p:cNvPr>
          <p:cNvSpPr>
            <a:spLocks noGrp="1"/>
          </p:cNvSpPr>
          <p:nvPr>
            <p:ph type="dt" sz="half" idx="10"/>
          </p:nvPr>
        </p:nvSpPr>
        <p:spPr/>
        <p:txBody>
          <a:bodyPr/>
          <a:lstStyle/>
          <a:p>
            <a:fld id="{F0BD7D6E-68A5-48ED-A2BF-3F695BC30070}" type="datetimeFigureOut">
              <a:rPr lang="en-US" smtClean="0"/>
              <a:t>7/1/2025</a:t>
            </a:fld>
            <a:endParaRPr lang="en-US"/>
          </a:p>
        </p:txBody>
      </p:sp>
      <p:sp>
        <p:nvSpPr>
          <p:cNvPr id="6" name="Footer Placeholder 5">
            <a:extLst>
              <a:ext uri="{FF2B5EF4-FFF2-40B4-BE49-F238E27FC236}">
                <a16:creationId xmlns:a16="http://schemas.microsoft.com/office/drawing/2014/main" id="{9C82764A-34BF-7D54-E0AC-3FA3D7460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5FD43-ED99-467E-8149-2C5B9610FC17}"/>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297545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4F1F8-A708-D4BD-0DA9-C46AB017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E2C8D3-85DD-23B3-103E-FDC397E3C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FC4C6-CAD9-3F40-AEC8-9E21E443D7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0BD7D6E-68A5-48ED-A2BF-3F695BC30070}" type="datetimeFigureOut">
              <a:rPr lang="en-US" smtClean="0"/>
              <a:t>7/1/2025</a:t>
            </a:fld>
            <a:endParaRPr lang="en-US"/>
          </a:p>
        </p:txBody>
      </p:sp>
      <p:sp>
        <p:nvSpPr>
          <p:cNvPr id="5" name="Footer Placeholder 4">
            <a:extLst>
              <a:ext uri="{FF2B5EF4-FFF2-40B4-BE49-F238E27FC236}">
                <a16:creationId xmlns:a16="http://schemas.microsoft.com/office/drawing/2014/main" id="{C3D1DA8A-FB78-86D9-3813-86CA3F12A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D47C6F5-6145-D128-3B18-8E2965C07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D9096E-F2FF-4EAB-8FAA-07BDEEEF8F67}" type="slidenum">
              <a:rPr lang="en-US" smtClean="0"/>
              <a:t>‹#›</a:t>
            </a:fld>
            <a:endParaRPr lang="en-US"/>
          </a:p>
        </p:txBody>
      </p:sp>
    </p:spTree>
    <p:extLst>
      <p:ext uri="{BB962C8B-B14F-4D97-AF65-F5344CB8AC3E}">
        <p14:creationId xmlns:p14="http://schemas.microsoft.com/office/powerpoint/2010/main" val="100377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3479-54A3-6444-FC83-3F5DD0CDCC30}"/>
              </a:ext>
            </a:extLst>
          </p:cNvPr>
          <p:cNvSpPr>
            <a:spLocks noGrp="1"/>
          </p:cNvSpPr>
          <p:nvPr>
            <p:ph type="ctrTitle"/>
          </p:nvPr>
        </p:nvSpPr>
        <p:spPr/>
        <p:txBody>
          <a:bodyPr/>
          <a:lstStyle/>
          <a:p>
            <a:r>
              <a:rPr lang="de-DE" dirty="0"/>
              <a:t>Klausur S 1417 Strafrecht </a:t>
            </a:r>
            <a:br>
              <a:rPr lang="de-DE" dirty="0"/>
            </a:br>
            <a:r>
              <a:rPr lang="de-DE" dirty="0"/>
              <a:t>SS 2025</a:t>
            </a:r>
            <a:endParaRPr lang="en-US" dirty="0"/>
          </a:p>
        </p:txBody>
      </p:sp>
      <p:sp>
        <p:nvSpPr>
          <p:cNvPr id="3" name="Subtitle 2">
            <a:extLst>
              <a:ext uri="{FF2B5EF4-FFF2-40B4-BE49-F238E27FC236}">
                <a16:creationId xmlns:a16="http://schemas.microsoft.com/office/drawing/2014/main" id="{4BD854CA-C71D-65A5-230E-333DA8BD9D4F}"/>
              </a:ext>
            </a:extLst>
          </p:cNvPr>
          <p:cNvSpPr>
            <a:spLocks noGrp="1"/>
          </p:cNvSpPr>
          <p:nvPr>
            <p:ph type="subTitle" idx="1"/>
          </p:nvPr>
        </p:nvSpPr>
        <p:spPr/>
        <p:txBody>
          <a:bodyPr/>
          <a:lstStyle/>
          <a:p>
            <a:r>
              <a:rPr lang="de-DE" dirty="0"/>
              <a:t>Friedrich Toepel</a:t>
            </a:r>
            <a:endParaRPr lang="en-US" dirty="0"/>
          </a:p>
        </p:txBody>
      </p:sp>
    </p:spTree>
    <p:extLst>
      <p:ext uri="{BB962C8B-B14F-4D97-AF65-F5344CB8AC3E}">
        <p14:creationId xmlns:p14="http://schemas.microsoft.com/office/powerpoint/2010/main" val="188367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D6DDE0-BEDD-C4FA-96A2-FBB9436C76C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FCE0CA-1C8E-5316-1DC5-0C6E28DA1CC8}"/>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Ausstellung des Ersatzeinzeltickets = Erteilung einer neuen materiell-rechtlichen Berechtigung zur Inanspruchnahme der Leistung (Konzert)</a:t>
            </a:r>
          </a:p>
          <a:p>
            <a:pPr marL="0" marR="0" algn="just">
              <a:lnSpc>
                <a:spcPct val="115000"/>
              </a:lnSpc>
              <a:spcBef>
                <a:spcPts val="1000"/>
              </a:spcBef>
              <a:spcAft>
                <a:spcPts val="1000"/>
              </a:spcAft>
              <a:buNone/>
            </a:pP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bereits die Ausstellung eines solchen kleinen Inhaberpapiers kann eine konkrete Vermögensgefährdung darstellen</a:t>
            </a:r>
          </a:p>
          <a:p>
            <a:pPr marL="0" marR="0" algn="just">
              <a:lnSpc>
                <a:spcPct val="115000"/>
              </a:lnSpc>
              <a:spcBef>
                <a:spcPts val="1000"/>
              </a:spcBef>
              <a:spcAft>
                <a:spcPts val="1000"/>
              </a:spcAft>
              <a:buNone/>
            </a:pP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Auch die für einen Gefährdungsschaden erforderliche Wahrscheinlichkeit des endgültigen Verlusts des Vermögensbestandteils zum Zeitpunkt der täuschungsbedingten Verfügung lag hier vor, denn für M war sicher erkennbar, dass T – wie letztlich auch geschehen – unmittelbar nach der Ausstellung des Ersatztickets zum Einlass gehen und die Konzerthalle betreten würde.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Aber: maßgebliche Vermögensverfügung hier in dem </a:t>
            </a:r>
            <a:r>
              <a:rPr lang="de-DE" sz="9600" b="1" dirty="0">
                <a:effectLst/>
                <a:latin typeface="Arial" panose="020B0604020202020204" pitchFamily="34" charset="0"/>
                <a:ea typeface="Calibri" panose="020F0502020204030204" pitchFamily="34" charset="0"/>
                <a:cs typeface="Arial" panose="020B0604020202020204" pitchFamily="34" charset="0"/>
              </a:rPr>
              <a:t>Verzicht auf das Verlangen des regulären Eintrittspreises in Höhe von 60 € und somit in einem „Unterlassen</a:t>
            </a:r>
            <a:r>
              <a:rPr lang="de-DE" sz="9600"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72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38C6A-60F6-C041-3E2F-39001303A9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7BA1F6-F605-842F-1CCB-6527B22A05C4}"/>
              </a:ext>
            </a:extLst>
          </p:cNvPr>
          <p:cNvSpPr>
            <a:spLocks noGrp="1"/>
          </p:cNvSpPr>
          <p:nvPr>
            <p:ph idx="1"/>
          </p:nvPr>
        </p:nvSpPr>
        <p:spPr>
          <a:xfrm>
            <a:off x="838200" y="1042416"/>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Hätte M gewusst, dass </a:t>
            </a:r>
            <a:r>
              <a:rPr lang="de-DE" sz="9600" b="1" dirty="0">
                <a:effectLst/>
                <a:latin typeface="Arial" panose="020B0604020202020204" pitchFamily="34" charset="0"/>
                <a:ea typeface="Calibri" panose="020F0502020204030204" pitchFamily="34" charset="0"/>
                <a:cs typeface="Arial" panose="020B0604020202020204" pitchFamily="34" charset="0"/>
              </a:rPr>
              <a:t>T die Berechtigung aus ihrem Abonnement an A abgetreten hat,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hätte er T nur gegen Zahlung des regulären Eintrittspreises i.H.v. 60 € eine Karte übergeben</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Vermögensverfügung beruhte auch kausal auf dem Irrtum des M.</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verfügte hier über das Vermögen der D-GmbH als Trägerin des Konzerthauses,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Fraglich: Näheverhältnis erforderlich, obwohl Forderungsbetrug, kein Sachbetrug?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Unmittelbarkeit der Vermögensverfügung könnte fehlen, die die </a:t>
            </a:r>
            <a:r>
              <a:rPr lang="de-DE" sz="9600" b="1" dirty="0">
                <a:effectLst/>
                <a:latin typeface="Arial" panose="020B0604020202020204" pitchFamily="34" charset="0"/>
                <a:ea typeface="Calibri" panose="020F0502020204030204" pitchFamily="34" charset="0"/>
                <a:cs typeface="Arial" panose="020B0604020202020204" pitchFamily="34" charset="0"/>
              </a:rPr>
              <a:t>Einordnung des Betrugs als Selbstschädigungsdelikt</a:t>
            </a:r>
            <a:r>
              <a:rPr lang="de-DE" sz="9600" dirty="0">
                <a:effectLst/>
                <a:latin typeface="Arial" panose="020B0604020202020204" pitchFamily="34" charset="0"/>
                <a:ea typeface="Calibri" panose="020F0502020204030204" pitchFamily="34" charset="0"/>
                <a:cs typeface="Arial" panose="020B0604020202020204" pitchFamily="34" charset="0"/>
              </a:rPr>
              <a:t> voraussetzt</a:t>
            </a:r>
          </a:p>
        </p:txBody>
      </p:sp>
    </p:spTree>
    <p:extLst>
      <p:ext uri="{BB962C8B-B14F-4D97-AF65-F5344CB8AC3E}">
        <p14:creationId xmlns:p14="http://schemas.microsoft.com/office/powerpoint/2010/main" val="82610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2EF09-CC00-337E-EB66-4D7D921438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27D25-C477-6D05-C0AB-5273980B46D3}"/>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daher auch für Forderungsbetrug erforderlich, dass die Personen (auch juristische Personen) in einem besonderen Verhältnis zueinander stehen (sog. Dreiecksbetrug)!</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aa. Nähetheorie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faktisches oder rechtliches besonderes Näheverhältnis des Verfügenden zum geschädigten Drittvermögen vor der Tat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M = Mitarbeiter des Konzerthauses , reicht sowohl für rechtliches als auch faktisches Näheverhältnis zum Vermögen der D-GmbH als Trägerin des Konzerthauses</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bb. Lagertheorie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Verfügende dem Lager der D-GmbH als Trägerin des Konzerthauses, zuzuordnen?</a:t>
            </a:r>
          </a:p>
        </p:txBody>
      </p:sp>
    </p:spTree>
    <p:extLst>
      <p:ext uri="{BB962C8B-B14F-4D97-AF65-F5344CB8AC3E}">
        <p14:creationId xmlns:p14="http://schemas.microsoft.com/office/powerpoint/2010/main" val="178408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43201-4CB3-ACB6-27C3-6D63ADC90CD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CF90DA-0C39-AC88-2477-9869914EDDEF}"/>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M = Mitarbeiter des Konzerthauses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cc. Befugnistheorie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stellt zumindest darauf ab</a:t>
            </a:r>
            <a:r>
              <a:rPr lang="de-DE" sz="9600" dirty="0">
                <a:latin typeface="Arial" panose="020B0604020202020204" pitchFamily="34" charset="0"/>
                <a:ea typeface="Calibri" panose="020F0502020204030204" pitchFamily="34" charset="0"/>
                <a:cs typeface="Arial" panose="020B0604020202020204" pitchFamily="34" charset="0"/>
              </a:rPr>
              <a:t>,</a:t>
            </a:r>
            <a:r>
              <a:rPr lang="de-DE" sz="9600" dirty="0">
                <a:effectLst/>
                <a:latin typeface="Arial" panose="020B0604020202020204" pitchFamily="34" charset="0"/>
                <a:ea typeface="Calibri" panose="020F0502020204030204" pitchFamily="34" charset="0"/>
                <a:cs typeface="Arial" panose="020B0604020202020204" pitchFamily="34" charset="0"/>
              </a:rPr>
              <a:t> ob der Getäuschte subjektiv im Rahmen seiner objektiv bestehenden Ermächtigung handelt.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hat als Mitarbeiter an der Kasse objektiv die Ermächtigung über das Vermögen der D-GmbH zu verfügen und hielt sich subjektiv auch im Rahmen dieser Ermächtigung.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dd. Ergebnis: </a:t>
            </a:r>
            <a:r>
              <a:rPr lang="de-DE" sz="9600" dirty="0">
                <a:effectLst/>
                <a:latin typeface="Arial" panose="020B0604020202020204" pitchFamily="34" charset="0"/>
                <a:ea typeface="Calibri" panose="020F0502020204030204" pitchFamily="34" charset="0"/>
                <a:cs typeface="Arial" panose="020B0604020202020204" pitchFamily="34" charset="0"/>
              </a:rPr>
              <a:t>nach allen Theorien liegt unmittelbare, kausal auf dem Irrtum beruhende Vermögensverfügung vor.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0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F1416-BD7B-5D10-174F-63BEF0BCC08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0B8BC-E4BF-73E0-BEFC-F983924AF1F5}"/>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d. Vermögensschaden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Vermögensverfügung durch einen entsprechenden Zufluss ausgeglichen?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Aber: </a:t>
            </a:r>
            <a:r>
              <a:rPr lang="de-DE" sz="9600" dirty="0">
                <a:effectLst/>
                <a:latin typeface="Arial" panose="020B0604020202020204" pitchFamily="34" charset="0"/>
                <a:ea typeface="Calibri" panose="020F0502020204030204" pitchFamily="34" charset="0"/>
                <a:cs typeface="Arial" panose="020B0604020202020204" pitchFamily="34" charset="0"/>
              </a:rPr>
              <a:t>der von T genutzte Platz wäre ohnehin frei geblieben?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D-GmbH auch kein Gewinn entgangenen?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Aber: nach normativierende h. M. (ökonomisch-juristische Vermittlungslehre):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Auf Entgelt hatte die D-GmbH einen Anspruch,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Daher dennoch Schaden nach der Höhe des zustehenden Entgelts in Höhe von </a:t>
            </a:r>
            <a:r>
              <a:rPr lang="de-DE" sz="9600" b="1" dirty="0">
                <a:effectLst/>
                <a:latin typeface="Arial" panose="020B0604020202020204" pitchFamily="34" charset="0"/>
                <a:ea typeface="Calibri" panose="020F0502020204030204" pitchFamily="34" charset="0"/>
                <a:cs typeface="Arial" panose="020B0604020202020204" pitchFamily="34" charset="0"/>
              </a:rPr>
              <a:t>60 €</a:t>
            </a:r>
            <a:r>
              <a:rPr lang="de-DE" sz="9600" dirty="0">
                <a:effectLst/>
                <a:latin typeface="Arial" panose="020B0604020202020204" pitchFamily="34" charset="0"/>
                <a:ea typeface="Calibri" panose="020F0502020204030204" pitchFamily="34" charset="0"/>
                <a:cs typeface="Arial" panose="020B0604020202020204" pitchFamily="34" charset="0"/>
              </a:rPr>
              <a:t>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Anmerkung:</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A.A. vertretbar.</a:t>
            </a:r>
            <a:r>
              <a:rPr lang="de-DE" sz="9600" i="1"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96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57B56-3A16-711A-3B24-9E19422790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87E88-710F-873B-65B5-76CF5498451F}"/>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a. Vorsatz</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Hinsichtlich des Vermögensschadens: handelte T zumindest mit dolus eventualis,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T ging jedenfalls auf Grund einer sog</a:t>
            </a:r>
            <a:r>
              <a:rPr lang="de-DE" sz="9600" b="1" dirty="0">
                <a:effectLst/>
                <a:latin typeface="Arial" panose="020B0604020202020204" pitchFamily="34" charset="0"/>
                <a:ea typeface="Calibri" panose="020F0502020204030204" pitchFamily="34" charset="0"/>
                <a:cs typeface="Arial" panose="020B0604020202020204" pitchFamily="34" charset="0"/>
              </a:rPr>
              <a:t>. Parallelwertung in der Laiensphäre </a:t>
            </a:r>
            <a:r>
              <a:rPr lang="de-DE" sz="9600" dirty="0">
                <a:effectLst/>
                <a:latin typeface="Arial" panose="020B0604020202020204" pitchFamily="34" charset="0"/>
                <a:ea typeface="Calibri" panose="020F0502020204030204" pitchFamily="34" charset="0"/>
                <a:cs typeface="Arial" panose="020B0604020202020204" pitchFamily="34" charset="0"/>
              </a:rPr>
              <a:t>davon aus, dass das Angebot einer kulturellen Leistung einen </a:t>
            </a:r>
            <a:r>
              <a:rPr lang="de-DE" sz="9600" b="1" dirty="0">
                <a:effectLst/>
                <a:latin typeface="Arial" panose="020B0604020202020204" pitchFamily="34" charset="0"/>
                <a:ea typeface="Calibri" panose="020F0502020204030204" pitchFamily="34" charset="0"/>
                <a:cs typeface="Arial" panose="020B0604020202020204" pitchFamily="34" charset="0"/>
              </a:rPr>
              <a:t>Marktwert</a:t>
            </a:r>
            <a:r>
              <a:rPr lang="de-DE" sz="9600" dirty="0">
                <a:effectLst/>
                <a:latin typeface="Arial" panose="020B0604020202020204" pitchFamily="34" charset="0"/>
                <a:ea typeface="Calibri" panose="020F0502020204030204" pitchFamily="34" charset="0"/>
                <a:cs typeface="Arial" panose="020B0604020202020204" pitchFamily="34" charset="0"/>
              </a:rPr>
              <a:t> hat, </a:t>
            </a:r>
            <a:r>
              <a:rPr lang="de-DE" sz="9600" b="1" dirty="0">
                <a:effectLst/>
                <a:latin typeface="Arial" panose="020B0604020202020204" pitchFamily="34" charset="0"/>
                <a:ea typeface="Calibri" panose="020F0502020204030204" pitchFamily="34" charset="0"/>
                <a:cs typeface="Arial" panose="020B0604020202020204" pitchFamily="34" charset="0"/>
              </a:rPr>
              <a:t>der dem Kaufpreis der angebotenen Tickets entspricht</a:t>
            </a:r>
            <a:endParaRPr lang="de-DE" sz="9600" b="1"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Bereicherungsabsicht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kam es gerade darauf an, trotz des Verkaufes ihres Abotickets eine Berechtigung zum Besuch des Konzerts zu erlangen = Kehrseite des Schadens </a:t>
            </a:r>
            <a:r>
              <a:rPr lang="de-DE" sz="8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91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3858B-915E-5A05-9F2C-62C2C551DC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53FCB-C901-7223-7F93-4AF5A1C19C66}"/>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Vorteilserlangung war </a:t>
            </a:r>
            <a:r>
              <a:rPr lang="de-DE" sz="9600" b="1" dirty="0">
                <a:effectLst/>
                <a:latin typeface="Arial" panose="020B0604020202020204" pitchFamily="34" charset="0"/>
                <a:ea typeface="Calibri" panose="020F0502020204030204" pitchFamily="34" charset="0"/>
                <a:cs typeface="Arial" panose="020B0604020202020204" pitchFamily="34" charset="0"/>
              </a:rPr>
              <a:t>rechtswidrig</a:t>
            </a:r>
            <a:r>
              <a:rPr lang="de-DE" sz="9600" dirty="0">
                <a:effectLst/>
                <a:latin typeface="Arial" panose="020B0604020202020204" pitchFamily="34" charset="0"/>
                <a:ea typeface="Calibri" panose="020F0502020204030204" pitchFamily="34" charset="0"/>
                <a:cs typeface="Arial" panose="020B0604020202020204" pitchFamily="34" charset="0"/>
              </a:rPr>
              <a:t>, wenn T keinen Anspruch auf das Erlangte hat.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hat ihre Berechtigung aus dem Abonnement, das Konzert zu besuchen, </a:t>
            </a:r>
            <a:r>
              <a:rPr lang="de-DE" sz="9600" b="1" dirty="0">
                <a:effectLst/>
                <a:latin typeface="Arial" panose="020B0604020202020204" pitchFamily="34" charset="0"/>
                <a:ea typeface="Calibri" panose="020F0502020204030204" pitchFamily="34" charset="0"/>
                <a:cs typeface="Arial" panose="020B0604020202020204" pitchFamily="34" charset="0"/>
              </a:rPr>
              <a:t>wirksam an A abgetreten</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keinen Anspruch, sich ein Ersatzticket ausdrucken zu lassen.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war </a:t>
            </a:r>
            <a:r>
              <a:rPr lang="de-DE" sz="9600" b="1" dirty="0">
                <a:effectLst/>
                <a:latin typeface="Arial" panose="020B0604020202020204" pitchFamily="34" charset="0"/>
                <a:ea typeface="Calibri" panose="020F0502020204030204" pitchFamily="34" charset="0"/>
                <a:cs typeface="Arial" panose="020B0604020202020204" pitchFamily="34" charset="0"/>
              </a:rPr>
              <a:t>aufgrund</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einer Parallelwertung in der Laiensphäre bewusst</a:t>
            </a:r>
            <a:r>
              <a:rPr lang="de-DE" sz="9600" dirty="0">
                <a:effectLst/>
                <a:latin typeface="Arial" panose="020B0604020202020204" pitchFamily="34" charset="0"/>
                <a:ea typeface="Calibri" panose="020F0502020204030204" pitchFamily="34" charset="0"/>
                <a:cs typeface="Arial" panose="020B0604020202020204" pitchFamily="34" charset="0"/>
              </a:rPr>
              <a:t>, dass sie in Folge des Verkaufs ihres Abotickets, nicht mehr berechtigt war, das Konzert – ohne Zahlung des regulären Eintrittspreises – zu besuchen.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Vorsatz hinsichtlich der Rechtswidrigkeit der Bereicherung. </a:t>
            </a:r>
          </a:p>
        </p:txBody>
      </p:sp>
    </p:spTree>
    <p:extLst>
      <p:ext uri="{BB962C8B-B14F-4D97-AF65-F5344CB8AC3E}">
        <p14:creationId xmlns:p14="http://schemas.microsoft.com/office/powerpoint/2010/main" val="213439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34C2C-8814-EBE9-162D-8D0B3EA3FC7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CADBE5-1C01-EB08-E2A4-CB5D06FCB50A}"/>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3. Rechtswidrigkeit und Schuld: </a:t>
            </a:r>
            <a:r>
              <a:rPr lang="de-DE" sz="9600" dirty="0">
                <a:effectLst/>
                <a:latin typeface="Arial" panose="020B0604020202020204" pitchFamily="34" charset="0"/>
                <a:ea typeface="Calibri" panose="020F0502020204030204" pitchFamily="34" charset="0"/>
                <a:cs typeface="Arial" panose="020B0604020202020204" pitchFamily="34" charset="0"/>
              </a:rPr>
              <a:t>unproblematisch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4. Ergebnis: </a:t>
            </a:r>
            <a:r>
              <a:rPr lang="de-DE" sz="9600" dirty="0">
                <a:effectLst/>
                <a:latin typeface="Arial" panose="020B0604020202020204" pitchFamily="34" charset="0"/>
                <a:ea typeface="Calibri" panose="020F0502020204030204" pitchFamily="34" charset="0"/>
                <a:cs typeface="Arial" panose="020B0604020202020204" pitchFamily="34" charset="0"/>
              </a:rPr>
              <a:t>§ 263 Abs. 1 StGB gegenüber dem Mitarbeiter M und zum Nachteil der D-GmbH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II. § 263 Abs. 1 StGB – Vorzeigen der Karten und Hineingehen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dem Mitarbeiter H am Einlass das Ersatzticket vorzeigte.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 Täuschung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dem H das Ersatzticket vorzeigte:</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T gab </a:t>
            </a:r>
            <a:r>
              <a:rPr lang="de-DE" sz="9600" dirty="0">
                <a:effectLst/>
                <a:latin typeface="Arial" panose="020B0604020202020204" pitchFamily="34" charset="0"/>
                <a:ea typeface="Calibri" panose="020F0502020204030204" pitchFamily="34" charset="0"/>
                <a:cs typeface="Arial" panose="020B0604020202020204" pitchFamily="34" charset="0"/>
              </a:rPr>
              <a:t>mindestens konkludent zu verstehen, dass sie über eine gültige Berechtigung verfügt, am Konzert teilzunehmen.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Aber: </a:t>
            </a:r>
            <a:r>
              <a:rPr lang="de-DE" sz="9600" dirty="0">
                <a:effectLst/>
                <a:latin typeface="Arial" panose="020B0604020202020204" pitchFamily="34" charset="0"/>
                <a:ea typeface="Calibri" panose="020F0502020204030204" pitchFamily="34" charset="0"/>
                <a:cs typeface="Arial" panose="020B0604020202020204" pitchFamily="34" charset="0"/>
              </a:rPr>
              <a:t>Dies war zu diesem Zeitpunkt zutreffend.</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400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C653E-B6BC-08FE-DE35-404A5493EE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ED5D1E-CF21-E64C-DF46-E267A09C63BD}"/>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erlangte täuschungsbedingt, aber wirksam das Ersatzticket, das ein </a:t>
            </a:r>
            <a:r>
              <a:rPr lang="de-DE" sz="9600" b="1" dirty="0">
                <a:effectLst/>
                <a:latin typeface="Arial" panose="020B0604020202020204" pitchFamily="34" charset="0"/>
                <a:ea typeface="Calibri" panose="020F0502020204030204" pitchFamily="34" charset="0"/>
                <a:cs typeface="Arial" panose="020B0604020202020204" pitchFamily="34" charset="0"/>
              </a:rPr>
              <a:t>kleines Inhaberpapier gemäß § 807 BGB </a:t>
            </a:r>
            <a:r>
              <a:rPr lang="de-DE" sz="9600" dirty="0">
                <a:effectLst/>
                <a:latin typeface="Arial" panose="020B0604020202020204" pitchFamily="34" charset="0"/>
                <a:ea typeface="Calibri" panose="020F0502020204030204" pitchFamily="34" charset="0"/>
                <a:cs typeface="Arial" panose="020B0604020202020204" pitchFamily="34" charset="0"/>
              </a:rPr>
              <a:t>darstellt.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Täuschung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Stellt man hingegen darauf ab: T hat H darüber getäuscht, </a:t>
            </a:r>
            <a:r>
              <a:rPr lang="de-DE" sz="9600" b="1" dirty="0">
                <a:effectLst/>
                <a:latin typeface="Arial" panose="020B0604020202020204" pitchFamily="34" charset="0"/>
                <a:ea typeface="Calibri" panose="020F0502020204030204" pitchFamily="34" charset="0"/>
                <a:cs typeface="Arial" panose="020B0604020202020204" pitchFamily="34" charset="0"/>
              </a:rPr>
              <a:t>dass sie sich nicht auf den auf dem Ersatzticket angegebenen Platz setzen wird </a:t>
            </a:r>
            <a:r>
              <a:rPr lang="de-DE" sz="9600" dirty="0">
                <a:effectLst/>
                <a:latin typeface="Arial" panose="020B0604020202020204" pitchFamily="34" charset="0"/>
                <a:ea typeface="Calibri" panose="020F0502020204030204" pitchFamily="34" charset="0"/>
                <a:cs typeface="Arial" panose="020B0604020202020204" pitchFamily="34" charset="0"/>
              </a:rPr>
              <a:t>(weil dieser schon durch A besetzt wird)?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Dann aber hat H </a:t>
            </a:r>
            <a:r>
              <a:rPr lang="de-DE" sz="9600" b="1" dirty="0">
                <a:effectLst/>
                <a:latin typeface="Arial" panose="020B0604020202020204" pitchFamily="34" charset="0"/>
                <a:ea typeface="Calibri" panose="020F0502020204030204" pitchFamily="34" charset="0"/>
                <a:cs typeface="Arial" panose="020B0604020202020204" pitchFamily="34" charset="0"/>
              </a:rPr>
              <a:t>jedenfalls nicht auf Grund dieses Irrtums </a:t>
            </a:r>
            <a:r>
              <a:rPr lang="de-DE" sz="9600" dirty="0">
                <a:effectLst/>
                <a:latin typeface="Arial" panose="020B0604020202020204" pitchFamily="34" charset="0"/>
                <a:ea typeface="Calibri" panose="020F0502020204030204" pitchFamily="34" charset="0"/>
                <a:cs typeface="Arial" panose="020B0604020202020204" pitchFamily="34" charset="0"/>
              </a:rPr>
              <a:t>über Vermögen verfügt: bei lebensnaher Auslegung wird sich H darüber bei der Kontrolle der Eintrittskarte keinerlei Gedanken (auch nicht im Sinne eines sachgedanklichen Mitbewusstseins) gemacht haben.</a:t>
            </a:r>
          </a:p>
          <a:p>
            <a:pPr marL="0" marR="0" algn="just">
              <a:lnSpc>
                <a:spcPct val="115000"/>
              </a:lnSpc>
              <a:spcBef>
                <a:spcPts val="1000"/>
              </a:spcBef>
              <a:spcAft>
                <a:spcPts val="1000"/>
              </a:spcAft>
              <a:buNone/>
            </a:pPr>
            <a:r>
              <a:rPr lang="de-DE" sz="96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Anmerkung:</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Es fehlte außerdem an einem (weiteren) kausalen Vermögensschaden, da dieser bei hier vertretener, normativer Betrachtung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bereits infolge des Ausstellens des Tickets entstanden </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ist. </a:t>
            </a:r>
            <a:r>
              <a:rPr lang="de-DE" sz="960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953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62D09-4197-5ECC-969C-A5CB20D86A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498D9-0099-1741-E180-D75E4C2C0B72}"/>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Etwas anderes könnte sich nur dadurch ergeben, dass sich der Schaden durch das Vorzeigen der Ersatzkarte nochmal vertieft haben könnte. Bei einer solchen Schadensvertiefung ist streitig, ob ein Betrug schon tatbestandlich ausscheidet, da es an einem Schaden fehlt, oder ob der Betrug zwar vollendet ist, aber auf der Konkurrenzebene als mitbestrafte Nachtat als subsidiär zurücktritt.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i="1"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2. Ergebnis: </a:t>
            </a:r>
            <a:r>
              <a:rPr lang="de-DE" sz="9600" dirty="0">
                <a:effectLst/>
                <a:latin typeface="Arial" panose="020B0604020202020204" pitchFamily="34" charset="0"/>
                <a:ea typeface="Calibri" panose="020F0502020204030204" pitchFamily="34" charset="0"/>
                <a:cs typeface="Arial" panose="020B0604020202020204" pitchFamily="34" charset="0"/>
              </a:rPr>
              <a:t>Betrug durch das Vorzeigen des Ersatztickets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3. Tatkomplex – Beutel und Whiskey</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I. § 263 Abs. 1 StGB – Behaupten, der Beutel gehöre ihr</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G an der Garderobe sagte, dass der Beutel ihr gehöre und er nur versehentlich nicht an ihrem Haken hinge.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52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9F0646C-387A-29A2-4CBF-BAC8EA52AB12}"/>
              </a:ext>
            </a:extLst>
          </p:cNvPr>
          <p:cNvGraphicFramePr>
            <a:graphicFrameLocks noGrp="1"/>
          </p:cNvGraphicFramePr>
          <p:nvPr>
            <p:extLst>
              <p:ext uri="{D42A27DB-BD31-4B8C-83A1-F6EECF244321}">
                <p14:modId xmlns:p14="http://schemas.microsoft.com/office/powerpoint/2010/main" val="3269999771"/>
              </p:ext>
            </p:extLst>
          </p:nvPr>
        </p:nvGraphicFramePr>
        <p:xfrm>
          <a:off x="2184399" y="719665"/>
          <a:ext cx="7916336" cy="4616539"/>
        </p:xfrm>
        <a:graphic>
          <a:graphicData uri="http://schemas.openxmlformats.org/drawingml/2006/table">
            <a:tbl>
              <a:tblPr firstRow="1" bandRow="1">
                <a:tableStyleId>{5C22544A-7EE6-4342-B048-85BDC9FD1C3A}</a:tableStyleId>
              </a:tblPr>
              <a:tblGrid>
                <a:gridCol w="779972">
                  <a:extLst>
                    <a:ext uri="{9D8B030D-6E8A-4147-A177-3AD203B41FA5}">
                      <a16:colId xmlns:a16="http://schemas.microsoft.com/office/drawing/2014/main" val="1029662142"/>
                    </a:ext>
                  </a:extLst>
                </a:gridCol>
                <a:gridCol w="1455229">
                  <a:extLst>
                    <a:ext uri="{9D8B030D-6E8A-4147-A177-3AD203B41FA5}">
                      <a16:colId xmlns:a16="http://schemas.microsoft.com/office/drawing/2014/main" val="2218967970"/>
                    </a:ext>
                  </a:extLst>
                </a:gridCol>
                <a:gridCol w="787400">
                  <a:extLst>
                    <a:ext uri="{9D8B030D-6E8A-4147-A177-3AD203B41FA5}">
                      <a16:colId xmlns:a16="http://schemas.microsoft.com/office/drawing/2014/main" val="3228319551"/>
                    </a:ext>
                  </a:extLst>
                </a:gridCol>
                <a:gridCol w="939800">
                  <a:extLst>
                    <a:ext uri="{9D8B030D-6E8A-4147-A177-3AD203B41FA5}">
                      <a16:colId xmlns:a16="http://schemas.microsoft.com/office/drawing/2014/main" val="1837877134"/>
                    </a:ext>
                  </a:extLst>
                </a:gridCol>
                <a:gridCol w="1007533">
                  <a:extLst>
                    <a:ext uri="{9D8B030D-6E8A-4147-A177-3AD203B41FA5}">
                      <a16:colId xmlns:a16="http://schemas.microsoft.com/office/drawing/2014/main" val="2888307435"/>
                    </a:ext>
                  </a:extLst>
                </a:gridCol>
                <a:gridCol w="828230">
                  <a:extLst>
                    <a:ext uri="{9D8B030D-6E8A-4147-A177-3AD203B41FA5}">
                      <a16:colId xmlns:a16="http://schemas.microsoft.com/office/drawing/2014/main" val="4155777798"/>
                    </a:ext>
                  </a:extLst>
                </a:gridCol>
                <a:gridCol w="1059086">
                  <a:extLst>
                    <a:ext uri="{9D8B030D-6E8A-4147-A177-3AD203B41FA5}">
                      <a16:colId xmlns:a16="http://schemas.microsoft.com/office/drawing/2014/main" val="640240142"/>
                    </a:ext>
                  </a:extLst>
                </a:gridCol>
                <a:gridCol w="1059086">
                  <a:extLst>
                    <a:ext uri="{9D8B030D-6E8A-4147-A177-3AD203B41FA5}">
                      <a16:colId xmlns:a16="http://schemas.microsoft.com/office/drawing/2014/main" val="3388011795"/>
                    </a:ext>
                  </a:extLst>
                </a:gridCol>
              </a:tblGrid>
              <a:tr h="1397002">
                <a:tc>
                  <a:txBody>
                    <a:bodyPr/>
                    <a:lstStyle/>
                    <a:p>
                      <a:r>
                        <a:rPr lang="de-DE" sz="3200" dirty="0">
                          <a:latin typeface="Arial" panose="020B0604020202020204" pitchFamily="34" charset="0"/>
                          <a:cs typeface="Arial" panose="020B0604020202020204" pitchFamily="34" charset="0"/>
                        </a:rPr>
                        <a:t>0-3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4-6</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7-9</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11</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14</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2166011"/>
                  </a:ext>
                </a:extLst>
              </a:tr>
              <a:tr h="1073179">
                <a:tc>
                  <a:txBody>
                    <a:bodyPr/>
                    <a:lstStyle/>
                    <a:p>
                      <a:r>
                        <a:rPr lang="de-DE" sz="3200" dirty="0">
                          <a:latin typeface="Arial" panose="020B0604020202020204" pitchFamily="34" charset="0"/>
                          <a:cs typeface="Arial" panose="020B0604020202020204" pitchFamily="34" charset="0"/>
                        </a:rPr>
                        <a:t>22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27</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0</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60613825"/>
                  </a:ext>
                </a:extLst>
              </a:tr>
              <a:tr h="1073179">
                <a:tc gridSpan="2">
                  <a:txBody>
                    <a:bodyPr/>
                    <a:lstStyle/>
                    <a:p>
                      <a:r>
                        <a:rPr lang="de-DE" sz="3200" dirty="0">
                          <a:latin typeface="Arial" panose="020B0604020202020204" pitchFamily="34" charset="0"/>
                          <a:cs typeface="Arial" panose="020B0604020202020204" pitchFamily="34" charset="0"/>
                        </a:rPr>
                        <a:t>Teilgenom-men:</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gridSpan="2">
                  <a:txBody>
                    <a:bodyPr/>
                    <a:lstStyle/>
                    <a:p>
                      <a:r>
                        <a:rPr lang="de-DE" sz="3200" dirty="0">
                          <a:latin typeface="Arial" panose="020B0604020202020204" pitchFamily="34" charset="0"/>
                          <a:cs typeface="Arial" panose="020B0604020202020204" pitchFamily="34" charset="0"/>
                        </a:rPr>
                        <a:t>Unter 4 Pkte:</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a:txBody>
                    <a:bodyPr/>
                    <a:lstStyle/>
                    <a:p>
                      <a:r>
                        <a:rPr lang="en-US" sz="6000" b="1" dirty="0">
                          <a:latin typeface="Arial" panose="020B0604020202020204" pitchFamily="34" charset="0"/>
                          <a:cs typeface="Arial" panose="020B0604020202020204" pitchFamily="34" charset="0"/>
                          <a:sym typeface="Symbol" panose="05050102010706020507" pitchFamily="18" charset="2"/>
                        </a:rPr>
                        <a:t></a:t>
                      </a:r>
                      <a:endParaRPr lang="en-US" sz="6000" b="1"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1772861"/>
                  </a:ext>
                </a:extLst>
              </a:tr>
              <a:tr h="1073179">
                <a:tc gridSpan="2">
                  <a:txBody>
                    <a:bodyPr/>
                    <a:lstStyle/>
                    <a:p>
                      <a:r>
                        <a:rPr lang="de-DE" sz="3200" dirty="0">
                          <a:latin typeface="Arial" panose="020B0604020202020204" pitchFamily="34" charset="0"/>
                          <a:cs typeface="Arial" panose="020B0604020202020204" pitchFamily="34" charset="0"/>
                        </a:rPr>
                        <a:t>77</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gridSpan="2">
                  <a:txBody>
                    <a:bodyPr/>
                    <a:lstStyle/>
                    <a:p>
                      <a:r>
                        <a:rPr lang="de-DE" sz="3200" dirty="0">
                          <a:latin typeface="Arial" panose="020B0604020202020204" pitchFamily="34" charset="0"/>
                          <a:cs typeface="Arial" panose="020B0604020202020204" pitchFamily="34" charset="0"/>
                        </a:rPr>
                        <a:t>28,57%</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a:txBody>
                    <a:bodyPr/>
                    <a:lstStyle/>
                    <a:p>
                      <a:r>
                        <a:rPr lang="de-DE" sz="3200" dirty="0">
                          <a:latin typeface="Arial" panose="020B0604020202020204" pitchFamily="34" charset="0"/>
                          <a:cs typeface="Arial" panose="020B0604020202020204" pitchFamily="34" charset="0"/>
                        </a:rPr>
                        <a:t>5,5Pkte</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98012403"/>
                  </a:ext>
                </a:extLst>
              </a:tr>
            </a:tbl>
          </a:graphicData>
        </a:graphic>
      </p:graphicFrame>
    </p:spTree>
    <p:extLst>
      <p:ext uri="{BB962C8B-B14F-4D97-AF65-F5344CB8AC3E}">
        <p14:creationId xmlns:p14="http://schemas.microsoft.com/office/powerpoint/2010/main" val="145879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770A2-EB3C-5DD1-E7F1-006C1B929A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3140B-FD1A-BBF6-E396-D1C844DF39DF}"/>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a. Täuschung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behauptete gegenüber G wahrheitswidrig, der </a:t>
            </a:r>
            <a:r>
              <a:rPr lang="de-DE" sz="9600" b="1" dirty="0">
                <a:effectLst/>
                <a:latin typeface="Arial" panose="020B0604020202020204" pitchFamily="34" charset="0"/>
                <a:ea typeface="Calibri" panose="020F0502020204030204" pitchFamily="34" charset="0"/>
                <a:cs typeface="Arial" panose="020B0604020202020204" pitchFamily="34" charset="0"/>
              </a:rPr>
              <a:t>Beutel stehe in ihrem Eigentum </a:t>
            </a:r>
            <a:r>
              <a:rPr lang="de-DE" sz="9600" dirty="0">
                <a:effectLst/>
                <a:latin typeface="Arial" panose="020B0604020202020204" pitchFamily="34" charset="0"/>
                <a:ea typeface="Calibri" panose="020F0502020204030204" pitchFamily="34" charset="0"/>
                <a:cs typeface="Arial" panose="020B0604020202020204" pitchFamily="34" charset="0"/>
              </a:rPr>
              <a:t>= ausdrückliche Täuschungshandlung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b. Irrtum: entsprechend, </a:t>
            </a:r>
            <a:r>
              <a:rPr lang="de-DE" sz="9600" dirty="0">
                <a:effectLst/>
                <a:latin typeface="Arial" panose="020B0604020202020204" pitchFamily="34" charset="0"/>
                <a:ea typeface="Calibri" panose="020F0502020204030204" pitchFamily="34" charset="0"/>
                <a:cs typeface="Arial" panose="020B0604020202020204" pitchFamily="34" charset="0"/>
              </a:rPr>
              <a:t>G glaubte 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c. Vermögensverfügung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G den Beutel an T herausgab?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unmittelbar vermögensmindernd ausgewirkt?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Problematisch: Verfügender G ≠ Geschädigter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059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B22BA-77B1-7576-5F82-877E4FA992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3C988B-0303-CEA9-41B0-C67EB42A4CC4}"/>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Dreiecksbetrug</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Hier: Sachbetrug, dort erst recht Abgrenzungstheorien relevant: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aa. Nähetheorie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Tatsächliches Näheverhältnis vor der Tat?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 steht dem Beutel der B als Garderobenangestellter der D-GmbH nahe, als dass er bereits vor der Täuschung durch T kraft Sachherrschaft tatsächlich über den Beutel verfügen konnte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Das reicht nach der Nähetheorie für ein tatsächliches Näheverhältnis aus.</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bb. Lagertheorie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 stand im Lager des Geschädigten? </a:t>
            </a:r>
            <a:r>
              <a:rPr lang="de-DE" sz="8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56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5C760-5E2C-8728-8B37-14D0B3F588A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E0232-AFCE-28A7-125F-F84B0D0FC4BB}"/>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auch Gewahrsamshüter, denen Mitgewahrsam an der betreffenden Sache eingeräumt wurde, oder Gewahrsamsdiener = zum Lager des Geschädigten gehörig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 kommt als Verantwortlicher für die Garderobe des Konzerthauses bestimmungsgemäß mit den abgegebenen Gegenständen in Berührung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steht damit im Lager der 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Aber: G gab ohne Entgegennahme der zugehörigen Garderobenmarke 112 oder sonstiger Prüfung der Berechtigung der T den Beutel heraus?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jedenfalls keine absichtliche Überschrietung seiner „Hüterposition“ </a:t>
            </a:r>
            <a:r>
              <a:rPr lang="de-DE" sz="8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982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0DBE1-8426-5BD1-E604-3571EA16249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327F9C-6DDA-B6F3-50CB-24239746CF04}"/>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cc. Befugnistheorie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Objektiv verstanden: G war nur gegen Vorlage der passenden Garderobenmarke befugt, den Beutel herauszugeben.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Au</a:t>
            </a:r>
            <a:r>
              <a:rPr lang="de-DE" sz="9600" dirty="0">
                <a:effectLst/>
                <a:latin typeface="Arial" panose="020B0604020202020204" pitchFamily="34" charset="0"/>
                <a:ea typeface="Calibri" panose="020F0502020204030204" pitchFamily="34" charset="0"/>
                <a:cs typeface="Arial" panose="020B0604020202020204" pitchFamily="34" charset="0"/>
              </a:rPr>
              <a:t>ch seiner irrtumsbedingten Vorstellung </a:t>
            </a:r>
            <a:r>
              <a:rPr lang="de-DE" sz="9600" b="1" dirty="0">
                <a:effectLst/>
                <a:latin typeface="Arial" panose="020B0604020202020204" pitchFamily="34" charset="0"/>
                <a:ea typeface="Calibri" panose="020F0502020204030204" pitchFamily="34" charset="0"/>
                <a:cs typeface="Arial" panose="020B0604020202020204" pitchFamily="34" charset="0"/>
              </a:rPr>
              <a:t>kann G hier aufgrund der Angaben der T nicht davon ausgehen</a:t>
            </a:r>
            <a:r>
              <a:rPr lang="de-DE" sz="9600" dirty="0">
                <a:effectLst/>
                <a:latin typeface="Arial" panose="020B0604020202020204" pitchFamily="34" charset="0"/>
                <a:ea typeface="Calibri" panose="020F0502020204030204" pitchFamily="34" charset="0"/>
                <a:cs typeface="Arial" panose="020B0604020202020204" pitchFamily="34" charset="0"/>
              </a:rPr>
              <a:t>, dass er die Berechtigung hat, den Beutel herauszugeben, weil T die passende Garderobenmarke 112 nicht aushändigt oder die Eigentümerstellung anderweitig nachweist.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Danach: Vermögensverfügung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dd. Streitentscheid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Gegen Befugnistheorie: orieniert sich am Zivilrecht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Passt </a:t>
            </a:r>
            <a:r>
              <a:rPr lang="de-DE" sz="9600" dirty="0">
                <a:effectLst/>
                <a:latin typeface="Arial" panose="020B0604020202020204" pitchFamily="34" charset="0"/>
                <a:ea typeface="Calibri" panose="020F0502020204030204" pitchFamily="34" charset="0"/>
                <a:cs typeface="Arial" panose="020B0604020202020204" pitchFamily="34" charset="0"/>
              </a:rPr>
              <a:t>nicht zum wirtschaftlichen Vermögensbegriff des § 263 StGB </a:t>
            </a:r>
          </a:p>
        </p:txBody>
      </p:sp>
    </p:spTree>
    <p:extLst>
      <p:ext uri="{BB962C8B-B14F-4D97-AF65-F5344CB8AC3E}">
        <p14:creationId xmlns:p14="http://schemas.microsoft.com/office/powerpoint/2010/main" val="2552266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827F16-A0B9-CBFD-F4EC-C1BDC5E805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AC37D6-4976-59A6-A72B-CAFF712AEC47}"/>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Schränkt den Anwendungsbereich des Forderungsbetrugs stark ein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nur bei hoheitlichem Handeln und bei einem Handeln aufgrund privater Ermächtigung möglich</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Daher: den beiden anderen Abgrenzungstheorien ist zu folgen.</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 Vermögensschaden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hat den mittelbaren Besitz an ihrem Beutel und den darin enthaltenen Gegenständen verloren. = Vermögensschaden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Obwohl D-GmbH im Hinblick auf die mangelhafte Verwahrung aus § 280 Abs. 1, § 278 Satz 1, § 688 BGB wegen des ihr zurechenbaren schuldhaften Verhaltens des G auf Schadensersatz gemäß § 249 BGB haftet</a:t>
            </a:r>
          </a:p>
        </p:txBody>
      </p:sp>
    </p:spTree>
    <p:extLst>
      <p:ext uri="{BB962C8B-B14F-4D97-AF65-F5344CB8AC3E}">
        <p14:creationId xmlns:p14="http://schemas.microsoft.com/office/powerpoint/2010/main" val="2910183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1EF2B-7B63-03EF-1F3B-AFF6B7B682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82DD48-6904-E801-73B2-D91CF5C9F100}"/>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Haftung lässt aber den einmal bei B durch den </a:t>
            </a:r>
            <a:r>
              <a:rPr lang="de-DE" sz="9600" b="1" dirty="0">
                <a:effectLst/>
                <a:latin typeface="Arial" panose="020B0604020202020204" pitchFamily="34" charset="0"/>
                <a:ea typeface="Calibri" panose="020F0502020204030204" pitchFamily="34" charset="0"/>
                <a:cs typeface="Arial" panose="020B0604020202020204" pitchFamily="34" charset="0"/>
              </a:rPr>
              <a:t>Besitzverlust</a:t>
            </a:r>
            <a:r>
              <a:rPr lang="de-DE" sz="9600" dirty="0">
                <a:effectLst/>
                <a:latin typeface="Arial" panose="020B0604020202020204" pitchFamily="34" charset="0"/>
                <a:ea typeface="Calibri" panose="020F0502020204030204" pitchFamily="34" charset="0"/>
                <a:cs typeface="Arial" panose="020B0604020202020204" pitchFamily="34" charset="0"/>
              </a:rPr>
              <a:t> eingetretenen Schaden nicht (gleichwertig) wieder entfallen</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a. Vorsatz: </a:t>
            </a:r>
            <a:r>
              <a:rPr lang="de-DE" sz="9600" dirty="0">
                <a:effectLst/>
                <a:latin typeface="Arial" panose="020B0604020202020204" pitchFamily="34" charset="0"/>
                <a:ea typeface="Calibri" panose="020F0502020204030204" pitchFamily="34" charset="0"/>
                <a:cs typeface="Arial" panose="020B0604020202020204" pitchFamily="34" charset="0"/>
              </a:rPr>
              <a:t>unproblematisch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Bereicherungsabsicht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kam es darauf an, den Beutel und dessen Inhalt zu erlangen (dolus directus 1. Grades)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Bereicherung der T = Kehrseite des Vermögensschadens der B (Besitzverlust)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Rechtswidrigkeit der Bereicherung: T hatte keinen Anspruch auf Beutel und Inhalt. Sie wusste dies</a:t>
            </a:r>
            <a:r>
              <a:rPr lang="de-DE" sz="8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60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0C498-6541-18DF-DB48-9F9F12B94F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0E3F4A-D54F-ED54-2BEE-483C5952D414}"/>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3. Rechtswidrigkeit und Schuld: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4. Ergebnis: </a:t>
            </a:r>
            <a:r>
              <a:rPr lang="de-DE" sz="9600" dirty="0">
                <a:effectLst/>
                <a:latin typeface="Arial" panose="020B0604020202020204" pitchFamily="34" charset="0"/>
                <a:ea typeface="Calibri" panose="020F0502020204030204" pitchFamily="34" charset="0"/>
                <a:cs typeface="Arial" panose="020B0604020202020204" pitchFamily="34" charset="0"/>
              </a:rPr>
              <a:t>§ 263 Abs. 1 StGB gegenüber G und zu Lasten der B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 246 Abs. 1 StGB – Durch das Trinken des Whiskeys</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den Whiskey der B trank.</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Objektiver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Fremde bewegliche Sache: </a:t>
            </a:r>
            <a:r>
              <a:rPr lang="de-DE" sz="9600" dirty="0">
                <a:effectLst/>
                <a:latin typeface="Arial" panose="020B0604020202020204" pitchFamily="34" charset="0"/>
                <a:ea typeface="Calibri" panose="020F0502020204030204" pitchFamily="34" charset="0"/>
                <a:cs typeface="Arial" panose="020B0604020202020204" pitchFamily="34" charset="0"/>
              </a:rPr>
              <a:t>unproblematisch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Rechtswidrige Zueignung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Leeren der Whiskeyflasche = Manifestation des Zueignungswillens in objektiv erkennbarer Weise</a:t>
            </a:r>
            <a:r>
              <a:rPr lang="de-DE" sz="8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254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751BA-CF3B-B9EA-EE73-40100696A4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89564B-5BF3-C083-47AE-B7F46D96C8BC}"/>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Aber Problem </a:t>
            </a:r>
            <a:r>
              <a:rPr lang="de-DE" sz="9600" b="1" dirty="0">
                <a:effectLst/>
                <a:latin typeface="Arial" panose="020B0604020202020204" pitchFamily="34" charset="0"/>
                <a:ea typeface="Calibri" panose="020F0502020204030204" pitchFamily="34" charset="0"/>
                <a:cs typeface="Arial" panose="020B0604020202020204" pitchFamily="34" charset="0"/>
              </a:rPr>
              <a:t>BGHSt 14, 38</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Möglichkeit der wiederholten Zueignung:</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BGH:</a:t>
            </a:r>
            <a:r>
              <a:rPr lang="de-DE" sz="9600" dirty="0">
                <a:effectLst/>
                <a:latin typeface="Arial" panose="020B0604020202020204" pitchFamily="34" charset="0"/>
                <a:ea typeface="Calibri" panose="020F0502020204030204" pitchFamily="34" charset="0"/>
                <a:cs typeface="Arial" panose="020B0604020202020204" pitchFamily="34" charset="0"/>
              </a:rPr>
              <a:t> Tatbestandslösung, wiederholte Zueignung erfüllt schon nicht den Tatbestand der Unterschlagung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Konkurrenzlösung: Unterschlagung als weitere Manifestation  der Zueignungsabsicht tritt als mitbestrafte Nachtat (Konsumtion) zurück.</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Für die Tatbestandslösung: abweichende Lesart würde zu einer faktischen Verjährungshemmung der Vortat führen würde.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Außerdem Widerspruch: Verwertungshandlung des Täters selbst als mitbestrafte Nachtat straflos ist, ihre </a:t>
            </a:r>
            <a:r>
              <a:rPr lang="de-DE" sz="9600" b="1" dirty="0">
                <a:effectLst/>
                <a:latin typeface="Arial" panose="020B0604020202020204" pitchFamily="34" charset="0"/>
                <a:ea typeface="Calibri" panose="020F0502020204030204" pitchFamily="34" charset="0"/>
                <a:cs typeface="Arial" panose="020B0604020202020204" pitchFamily="34" charset="0"/>
              </a:rPr>
              <a:t>Förderung aber als Beihilfe strafbar </a:t>
            </a:r>
          </a:p>
        </p:txBody>
      </p:sp>
    </p:spTree>
    <p:extLst>
      <p:ext uri="{BB962C8B-B14F-4D97-AF65-F5344CB8AC3E}">
        <p14:creationId xmlns:p14="http://schemas.microsoft.com/office/powerpoint/2010/main" val="471445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7AD42-57B8-5631-C0EE-2557E84A54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B96046-E2E9-6B3A-802C-3EFD7C3D5E1B}"/>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Daher Tatbestandslösung zu folgen: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Unterschlagung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D. 4. Tatkomplex – die Trunkenheitsfahrt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I. Strafbarkeit der T: § 316 Abs. 1 StGB – Trunkenheit im Verkehr</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stark alkoholisiert mit F als Beifahrerin in deren Auto fuhr.</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alkoholbedingt fahruntüchtig?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Von 1,1 Promille aufwärts absolute Fahruntüchtigkeit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T fuhr mit einer BAK von 1,65 Promille, also absolut fahruntüchtig</a:t>
            </a:r>
          </a:p>
        </p:txBody>
      </p:sp>
    </p:spTree>
    <p:extLst>
      <p:ext uri="{BB962C8B-B14F-4D97-AF65-F5344CB8AC3E}">
        <p14:creationId xmlns:p14="http://schemas.microsoft.com/office/powerpoint/2010/main" val="2744557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5DF0D-335A-7239-B685-D6B8D6E4F1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CD3E10-BB46-28BE-12F0-67EE61BDA40E}"/>
              </a:ext>
            </a:extLst>
          </p:cNvPr>
          <p:cNvSpPr>
            <a:spLocks noGrp="1"/>
          </p:cNvSpPr>
          <p:nvPr>
            <p:ph idx="1"/>
          </p:nvPr>
        </p:nvSpPr>
        <p:spPr>
          <a:xfrm>
            <a:off x="838200" y="57607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Obj. Tb daher erfüllt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handelte auch vorsätzlich, rechtswidrig und schuldhaft.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316 Abs. 1 StGB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[Hilfsgutachten: II. Strafbarkeit der F: §§ 316 Abs. 1, 26 StGB – Anstiftung zur Trunkenheit im Verkehr</a:t>
            </a:r>
          </a:p>
          <a:p>
            <a:pPr marL="0" marR="0" algn="just">
              <a:lnSpc>
                <a:spcPct val="115000"/>
              </a:lnSpc>
              <a:spcBef>
                <a:spcPts val="1000"/>
              </a:spcBef>
              <a:spcAft>
                <a:spcPts val="1000"/>
              </a:spcAft>
              <a:buNone/>
            </a:pPr>
            <a:r>
              <a:rPr lang="de-DE" sz="9600" b="1" dirty="0">
                <a:latin typeface="Arial" panose="020B0604020202020204" pitchFamily="34" charset="0"/>
                <a:ea typeface="Calibri" panose="020F0502020204030204" pitchFamily="34" charset="0"/>
                <a:cs typeface="Arial" panose="020B0604020202020204" pitchFamily="34" charset="0"/>
              </a:rPr>
              <a:t>- Um eine Inzidentprüfung der F innerhalb der Prüfung des § 315c StGB zu vermeiden.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F bat die für sie erkennbar fahruntüchtige T, die Autofahrt zu übernehmen.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1. Obj. Tb.: a) tatbeständsmäßige rechtswidrige Haupttat+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F rief den Tatentschluss zu dieser Haupttat hervor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225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2E4C2-8764-2F48-67CB-79F7EFD3A0C7}"/>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u="sng" dirty="0">
                <a:effectLst/>
                <a:latin typeface="Arial" panose="020B0604020202020204" pitchFamily="34" charset="0"/>
                <a:ea typeface="Calibri" panose="020F0502020204030204" pitchFamily="34" charset="0"/>
                <a:cs typeface="Arial" panose="020B0604020202020204" pitchFamily="34" charset="0"/>
              </a:rPr>
              <a:t>Frage 1:</a:t>
            </a:r>
            <a:r>
              <a:rPr lang="de-DE" sz="9600" b="1" dirty="0">
                <a:effectLst/>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Wie hat sich T nach dem StGB strafbar gemacht?</a:t>
            </a:r>
            <a:r>
              <a:rPr lang="de-DE" sz="9600" b="1" dirty="0">
                <a:effectLst/>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 223-229, 303 StGB und Strafantragserfordernisse sind </a:t>
            </a:r>
            <a:r>
              <a:rPr lang="de-DE" sz="9600" b="1" u="sng" dirty="0">
                <a:effectLst/>
                <a:latin typeface="Arial" panose="020B0604020202020204" pitchFamily="34" charset="0"/>
                <a:ea typeface="Calibri" panose="020F0502020204030204" pitchFamily="34" charset="0"/>
                <a:cs typeface="Arial" panose="020B0604020202020204" pitchFamily="34" charset="0"/>
              </a:rPr>
              <a:t>nicht</a:t>
            </a:r>
            <a:r>
              <a:rPr lang="de-DE" sz="9600" dirty="0">
                <a:effectLst/>
                <a:latin typeface="Arial" panose="020B0604020202020204" pitchFamily="34" charset="0"/>
                <a:ea typeface="Calibri" panose="020F0502020204030204" pitchFamily="34" charset="0"/>
                <a:cs typeface="Arial" panose="020B0604020202020204" pitchFamily="34" charset="0"/>
              </a:rPr>
              <a:t> zu prüfen.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A. 1. Tatkomplex – § 263 Abs. 1 StGB – Geschäft mit A</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ihr Aboticket an A verkaufte und dabei erklärte, ihr Abonnement nicht nutzen und das sechste und damit letzte Konzert der Konzertreihe nicht besuchen zu wollen.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I. Objektiver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1. Täuschung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Ausdrückliche Erklärung gegenüber A, dass sie ihr Abonnement nicht nutzen und das betreffende Konzert nicht besuchen wolle</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235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F4DCC-0CBB-D172-F15A-279532F0A55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A78C72-A6F6-A630-0991-C6B467EAEAD8}"/>
              </a:ext>
            </a:extLst>
          </p:cNvPr>
          <p:cNvSpPr>
            <a:spLocks noGrp="1"/>
          </p:cNvSpPr>
          <p:nvPr>
            <p:ph idx="1"/>
          </p:nvPr>
        </p:nvSpPr>
        <p:spPr>
          <a:xfrm>
            <a:off x="838200" y="576072"/>
            <a:ext cx="10515600" cy="5518595"/>
          </a:xfrm>
        </p:spPr>
        <p:txBody>
          <a:bodyPr>
            <a:normAutofit/>
          </a:bodyPr>
          <a:lstStyle/>
          <a:p>
            <a:pPr marL="0" marR="0" algn="just">
              <a:lnSpc>
                <a:spcPct val="115000"/>
              </a:lnSpc>
              <a:spcBef>
                <a:spcPts val="1000"/>
              </a:spcBef>
              <a:spcAft>
                <a:spcPts val="1000"/>
              </a:spcAft>
              <a:buNone/>
            </a:pPr>
            <a:r>
              <a:rPr lang="de-DE" sz="2400" dirty="0">
                <a:effectLst/>
                <a:latin typeface="Arial" panose="020B0604020202020204" pitchFamily="34" charset="0"/>
                <a:ea typeface="Calibri" panose="020F0502020204030204" pitchFamily="34" charset="0"/>
                <a:cs typeface="Arial" panose="020B0604020202020204" pitchFamily="34" charset="0"/>
              </a:rPr>
              <a:t>Subj. Tb.: entsprechender doppelter Anstiftervorsatz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2400" dirty="0">
                <a:effectLst/>
                <a:latin typeface="Arial" panose="020B0604020202020204" pitchFamily="34" charset="0"/>
                <a:ea typeface="Calibri" panose="020F0502020204030204" pitchFamily="34" charset="0"/>
                <a:cs typeface="Arial" panose="020B0604020202020204" pitchFamily="34" charset="0"/>
              </a:rPr>
              <a:t> Ihrer Tat war rechtswidrig und schuldhaft.</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2400" b="1" dirty="0">
                <a:effectLst/>
                <a:latin typeface="Arial" panose="020B0604020202020204" pitchFamily="34" charset="0"/>
                <a:ea typeface="Calibri" panose="020F0502020204030204" pitchFamily="34" charset="0"/>
                <a:cs typeface="Arial" panose="020B0604020202020204" pitchFamily="34" charset="0"/>
              </a:rPr>
              <a:t>Ergebnis:</a:t>
            </a:r>
            <a:r>
              <a:rPr lang="de-DE" sz="2400" dirty="0">
                <a:effectLst/>
                <a:latin typeface="Arial" panose="020B0604020202020204" pitchFamily="34" charset="0"/>
                <a:ea typeface="Calibri" panose="020F0502020204030204" pitchFamily="34" charset="0"/>
                <a:cs typeface="Arial" panose="020B0604020202020204" pitchFamily="34" charset="0"/>
              </a:rPr>
              <a:t> F strafbar wegen Anstiftung zur Trunkenheit im Verkehr </a:t>
            </a:r>
            <a:br>
              <a:rPr lang="de-DE" sz="2400" dirty="0">
                <a:effectLst/>
                <a:latin typeface="Arial" panose="020B0604020202020204" pitchFamily="34" charset="0"/>
                <a:ea typeface="Calibri" panose="020F0502020204030204" pitchFamily="34" charset="0"/>
                <a:cs typeface="Arial" panose="020B0604020202020204" pitchFamily="34" charset="0"/>
              </a:rPr>
            </a:br>
            <a:r>
              <a:rPr lang="de-DE" sz="2400" dirty="0">
                <a:effectLst/>
                <a:latin typeface="Arial" panose="020B0604020202020204" pitchFamily="34" charset="0"/>
                <a:ea typeface="Calibri" panose="020F0502020204030204" pitchFamily="34" charset="0"/>
                <a:cs typeface="Arial" panose="020B0604020202020204" pitchFamily="34" charset="0"/>
              </a:rPr>
              <a:t>§§ 316 Abs. 1, 26 StGB.]</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2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45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E189B-5304-6FC9-9DF3-E012D1C733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8F0E84-2B78-AC69-6025-03B535CDD19B}"/>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 5. Tatkomplex – Der Unfall</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 315c Abs. 1 Nr. 1 lit. a StGB – Fahren trotz Fahruntüchtigkeit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indem T stark alkoholisiert mit F als Beifahrerin in deren Auto fuhr, den Leitpfosten streifte und bei F eine leichte Gehirnerschütterung verursachte sowie deren Fahrzeug beschädigte.</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1. Objektiver Tatbestand</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 Abs. 1 Nr. 1 lit. a: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Fahruntüchtigkeit infolge Genusses alkoholischer Getränke + (s. oben)</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923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38EEE-8E45-841F-2172-837372E72A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91BA3-78B3-7A77-BFB8-49F7FC143D8F}"/>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 Konkreter Gefährdungserfolg</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Durch Tathandlung konkrete Gefahr für </a:t>
            </a:r>
          </a:p>
          <a:p>
            <a:pPr marR="0">
              <a:spcBef>
                <a:spcPts val="300"/>
              </a:spcBef>
              <a:spcAft>
                <a:spcPts val="300"/>
              </a:spcAft>
              <a:buFontTx/>
              <a:buChar char="-"/>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Leib oder Leben eines anderen</a:t>
            </a:r>
          </a:p>
          <a:p>
            <a:pPr marR="0">
              <a:spcBef>
                <a:spcPts val="300"/>
              </a:spcBef>
              <a:spcAft>
                <a:spcPts val="300"/>
              </a:spcAft>
              <a:buFontTx/>
              <a:buChar char="-"/>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fremde Sachen von bedeutendem Wert </a:t>
            </a:r>
          </a:p>
          <a:p>
            <a:pPr marL="0" marR="0" indent="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verursacht worden</a:t>
            </a:r>
            <a:r>
              <a:rPr lang="de-DE" sz="12800" dirty="0">
                <a:latin typeface="Arial" panose="020B0604020202020204" pitchFamily="34" charset="0"/>
                <a:ea typeface="Times New Roman" panose="02020603050405020304" pitchFamily="18" charset="0"/>
                <a:cs typeface="Times New Roman" panose="02020603050405020304" pitchFamily="18" charset="0"/>
              </a:rPr>
              <a:t>?</a:t>
            </a:r>
          </a:p>
          <a:p>
            <a:pPr marL="0" marR="0" indent="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 Nach allgemeiner Meinung in der Rechtsprechung und Literatur: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Tathandlung muss auf einen bestimmten Vorgang in eine kritische Situation geführt haben</a:t>
            </a:r>
          </a:p>
          <a:p>
            <a:pPr marL="0" marR="0" indent="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In dieser Situation muss die Sicherheit der Person oder Sache so stark beeinträchtigt worden sein, dass die Rechtsgutsverletzung nur noch vom Zufall abhing.</a:t>
            </a: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387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56140-D1F9-9933-6D03-78A7AB74A2E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D6F99-7EC3-88F7-5C5A-F55045D2A37A}"/>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aa. Konkrete Gefahr für Leib und Leben der F:</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1) Vorliegen einer konkreten Gefahr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 erlitt durch die abrupte Lenkbewegung der eine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leichte Gehirnerschütterung</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also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2) Teilnehmer als taugliche Gefährdungsobjekte</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 müsste taugliches Gefährdungssubjekt?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grundsätzlich unterfallen gerade auch Mitfahrer dem Schutzbereich des § 315c StGB</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Umstritten aber für Teilnehmer der Tat – wie hier möglicherweise F</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992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4598A-8D60-06BD-934D-82B26AA47C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221879-D305-51D2-0286-54F7C206E49C}"/>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 1. Ansicht (Teile der Lit. und die Rspr.):</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Teilnehmer ≠ taugliche Gefährdungssubjekte, da sie der Sphäre des Täters zugehörig seien und daher nicht vom Schutzzweck der Norm erfasst würden</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 hat sich hier wegen Anstiftung zur Trunkenheitsfahrt gemäß  §§ 316, 26 StGB strafbar gemacht, indem sie T bat, sie mit ihrem Fahrzeug nach Hause zu bringen (s. o.).</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 ist folglich nach der h.M. nicht taugliches Gefährdungssubjekt.</a:t>
            </a:r>
            <a:endParaRPr lang="de-DE" sz="12800" b="1"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337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7E4DE-829D-430E-E03B-631FB219478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4D2DD-8032-7B85-6234-7F77365259C1}"/>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 2. Ansicht: Taugliches Gefährdungssubjekt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Gegenauffassung lehnt h. M. als nicht zu rechtfertigende Lagertheorie ab,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Es werde dem Gefährdeten dadurch in die Hand gegeben werde,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über das Rechtsgut der Sicherheit des Straßenverkehrs zu disponieren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Gesetzeswortlaut: lediglich eine Gefährdung eines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anderen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(nicht mehr wie in § 315c StGB a.F. der „Allgemeinheit“) fordert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müsse auch den Mitfahrer, welcher an der Tat beteiligt ist, umfassen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Teilweise:  objektive Zurechnung nach den Grundsätzen der eigenverantwortlichen Selbstgefährdung oder die Rechtswidrigkeit aufgrund einer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Einwilligung in eine Fremdgefährdung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zu verneinen.  </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2601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2A3E6-77C6-B6E2-C95C-733CEA61DE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86E683-C7EC-A1F5-749C-9EC90308D3C1}"/>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c) Stellungnahme</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Überzeugender ist die erst genannte Ansicht: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Teilnehmer sind der Sphäre des Täters zugehörig und daher nicht vom Schutzzweck der Norm erfasst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Soweit die zweite Ansicht die Problematik mittels Einwilligung lösen will, überzeugt dies nicht.</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Einbeziehung der Allgemeinheit in das Schutzgut des § 315c StGB, keine Dispositionsbefugnis insoweit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Entsprechend der h.M. daher: Verletzung der Teilnehmerin F nicht vom Schutzbereich des § 315c StGB umfasst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Konkrete Gefährdung von Leib oder Leben eines „anderen“ Menschen -</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150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D4560F-0181-A763-ABE5-2C643D4364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082E9-9A7C-8FDD-4FAC-B5330C841A9F}"/>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Anmerkung: A.A. vertretbar.</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bb. Konkrete Gefahr für das Fahrzeug der F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Fahrzeug der F durch die Kollision mit dem Leitpfosten ein Lackschaden in Höhe von 1.500 € entstanden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1) Vorliegen einer konkreten Gefahr</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Da en Schaden am Fahrzeug bereits eingetreten</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Sache von bedeutendem Wert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Verkehrswert</a:t>
            </a: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nicht nur der Wert der Sache als solcher, sondern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auch der ihr drohende Schaden muss bedeutend sein</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533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6FC89-B11F-01FD-C6FA-0D4875C1ECB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2EE5F-A99D-4E3F-EA24-7612EE2FB8D3}"/>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BGH: ab 750 € bedeutender Wert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strengste Ansicht: Mindestgrenze von 1.300 €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Hier sowohl der Wert der Sache als solches (8.000 €) als auch der bei ihr eingetretene Schaden (1.500 €) selbst nach der strengsten Ansicht über der Mindestgrenze </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Also +</a:t>
            </a: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2) Taugliches Gefährdungsobjekt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Täter geführtes, ihm aber nicht gehörendes Fahrzeug?</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131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F22F6-DBEE-1D7E-C7A6-FED940E9963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0CB4C6-526B-A6CB-F155-063A47070F23}"/>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Anmerkung: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Problem, ob das Fahrzeug, das im Eigentum einer Teilnehmerin der Trunkenheitsfahrt steht, taugliches Gefährdungsobjekt sein kann, kann hier auch angesprochen werden.</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Dem Täter gehörendes Fahrzeug?</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Dafür: Wortlaut von § 315c StGB, fordert lediglich eine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fremde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Sache</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Fahrzeug gehörte der F, war für T fremd</a:t>
            </a: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78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046AD-FE99-8EE0-46EB-79604C30B9B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E980F-E717-A453-6070-05BC4E82A0B9}"/>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hatte in Wirklichkeit vor, das Konzert unter Nutzung des Abonnements zu besuchen.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Täuschungshandlun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2. Irrtum: </a:t>
            </a:r>
            <a:r>
              <a:rPr lang="de-DE" sz="9600" dirty="0">
                <a:effectLst/>
                <a:latin typeface="Arial" panose="020B0604020202020204" pitchFamily="34" charset="0"/>
                <a:ea typeface="Calibri" panose="020F0502020204030204" pitchFamily="34" charset="0"/>
                <a:cs typeface="Times New Roman" panose="02020603050405020304" pitchFamily="18" charset="0"/>
              </a:rPr>
              <a:t>entsprechend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3. Vermögensverfügung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Vertragsschluss zwischen T und A = Vermögensverfügung,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denn schon zu diesem Zeitpunkt Vermögen der A mit einer Verbindlichkeit in Form der Verpflichtung zur Kaufpreiszahlung belastet (sog. Eingehungsbetrug)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Vermögensverfügungen beruhte auch kausal auf dem Irrtum der A</a:t>
            </a:r>
          </a:p>
        </p:txBody>
      </p:sp>
    </p:spTree>
    <p:extLst>
      <p:ext uri="{BB962C8B-B14F-4D97-AF65-F5344CB8AC3E}">
        <p14:creationId xmlns:p14="http://schemas.microsoft.com/office/powerpoint/2010/main" val="910043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8D573-3B79-6C77-A0BC-E99B2B6399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3AE67-7D4A-9341-3846-BCA62357B9F5}"/>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Dagegen: bei einer solchen Betrachtung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hängt es von Zufälligkeiten ab</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ob sich der Fahrzeugführer nach § 315c StGB strafbar gemacht hat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würde z. B. zu dem Ergebnis führen, dass der Fahrzeugführer, welcher die letzte Kaufpreisrate für sein Fahrzeug schon bezahlt, also Eigentum an ihm erworben hat, entgegen demjenigen, dessen Fahrzeug noch im Eigentum des Vorbehaltsverkäufers steht, wegen § 315c StGB zu verurteilen wäre.  </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Auch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Berücksichtigung des Zwecks der Strafnorm lässt sich für Ausschluss des Teilnehmerfahrzeugs anführen: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geschütztes Rechtsgut = die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allgemeine Sicherheit des Verkehrs</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auf öffentlichen Straßen</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85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61B1C-3E7B-B2BA-28CA-D63A410FF5B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6F66D-4145-18CA-B2CB-87D911149FFD}"/>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allgemeine Sicherheit des Straßenverkehrs aber noch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nicht gefährdet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wenn der Täter nur das von ihm geführte Kfz gefährdet, beschädigt oder zerstört</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Tatmittel kann somit nicht zugleich Tatobjekt sein.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Ergebnis:</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Fahrzeug der F kein taugliches Gefährdungsobjekt.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cc. Konkrete Gefahr für den Leitpfosten?</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Hing nur noch vom Zufall ab, ob dieser beschädigt wird oder nicht, also +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397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61E5B-CAEB-058F-1A38-D838D02F4D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0A6F35-34A4-EFA1-3FE0-55E5E84B6D76}"/>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Aber: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Leitpfosten ≠ Sache von bedeutendem Wert,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Wert lediglich 300 € w</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deutlich unterhalb der niedrigsten vertretenen Mindestgrenze i.H.v. 750 €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dd. Zwischenergebnis</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konkrete Gefahr für Leib und Leben eines anderen Menschen oder fremde Sache von bedeutendem Wert insgesamt –</a:t>
            </a: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482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3EF55-11E8-F272-DC80-C272380A4B1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0A7338-FA7A-82CC-9295-CA0D636532A4}"/>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2. Ergebnis: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315c Abs. 1 Nr. 1 lit. a, Abs. 3 Nr. 1 StGB –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 Gesamtergebnis</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zeitliche und örtliche Zäsur zwischen Taten des zweiten, dritten und vierten Tatkomplexes, daher insoweit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Tatmehrheit (§ 53 StGB). </a:t>
            </a:r>
          </a:p>
          <a:p>
            <a:pPr marL="180340" marR="0" indent="-180340">
              <a:spcBef>
                <a:spcPts val="300"/>
              </a:spcBef>
              <a:spcAft>
                <a:spcPts val="300"/>
              </a:spcAft>
              <a:buNone/>
              <a:tabLst>
                <a:tab pos="180340" algn="l"/>
              </a:tabLst>
            </a:pPr>
            <a:endParaRPr lang="de-DE" sz="12800" b="1"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 strafbar gemäß § 263 Abs. 1 StGB in 2 Fällen sowie in gemäß § 316 Abs. 1 StGB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034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2321FE-1B12-8689-35D4-96EF3335E45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F05748-AA38-E948-72C1-14D6040EA10C}"/>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2. Ergebnis: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315c Abs. 1 Nr. 1 lit. a, Abs. 3 Nr. 1 StGB –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 Gesamtergebnis</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zeitliche und örtliche Zäsur zwischen Taten des zweiten, dritten und vierten Tatkomplexes, daher insoweit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Tatmehrheit (§ 53 StGB). </a:t>
            </a:r>
          </a:p>
          <a:p>
            <a:pPr marL="180340" marR="0" indent="-180340">
              <a:spcBef>
                <a:spcPts val="300"/>
              </a:spcBef>
              <a:spcAft>
                <a:spcPts val="300"/>
              </a:spcAft>
              <a:buNone/>
              <a:tabLst>
                <a:tab pos="180340" algn="l"/>
              </a:tabLst>
            </a:pPr>
            <a:endParaRPr lang="de-DE" sz="12800" b="1"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 strafbar gemäß § 263 Abs. 1 StGB in 2 Fällen sowie in gemäß § 316 Abs. 1 StGB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819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1BC7D-5E5D-DF9E-FC7D-81D208691B5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BD6A8-984E-6ED6-CDC9-8B6CCA71CE39}"/>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Frage 2: Besteht ein Beweisverwertungsverbot hinsichtlich der entnommenen Blutprobe?</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ausdrückliches gesetzliches Beweisverwertungsverbot greift vorliegend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nicht ein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Aber: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Blutprobe könnte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aufgrund eines ungeschriebenen Beweisverwertungsverbots unverwertbar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sein.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Danach zu prüfen I. Beweiserhebungsverbot?</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II. Folgt daraus Beweisverwertungsverbot nach dem Schutzzweck des Beweiserhebungsverbots?</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824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0C455-28F6-9D9D-618A-B238B82E1E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21597-B3F4-7B24-DF70-0895E26EE2BD}"/>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(wenn die</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Abwägung aller Umstände und Interessen ergibt, dass die Wahrheitserforschungspflicht und das Strafverfolgungsinteresse des Staates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hinter den Interessen und der verfahrensrechtlichen Stellung des Beschuldigten zurücktreten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müssen)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I. Verfahrensfehler</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Blutprobe verfahrensfehlerhaft erlangt?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Rechtsgrundlage für die Blutentnahme = § 81a Abs. 1 Satz 1 StPO (körperliche Untersuchung des Beschuldigten).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körperliche Untersuchung des Beschuldigten darf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zur Feststellung von Tatsachen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angeordnet werden,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die für das Verfahren von Bedeutung sind</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528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C3DA0-8752-CEF1-63DD-9E55BA70D6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E10168-4737-0B0B-D07E-6A7D4D5E5FF9}"/>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T wurde Blut entnommen, um ihre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Blutalkoholkonzentration festzustellen</a:t>
            </a:r>
          </a:p>
          <a:p>
            <a:pPr marL="180340" marR="0" indent="-180340">
              <a:spcBef>
                <a:spcPts val="300"/>
              </a:spcBef>
              <a:spcAft>
                <a:spcPts val="300"/>
              </a:spcAft>
              <a:buNone/>
              <a:tabLst>
                <a:tab pos="180340" algn="l"/>
              </a:tabLst>
            </a:pPr>
            <a:endParaRPr lang="de-DE" sz="12800" b="1"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latin typeface="Arial" panose="020B0604020202020204" pitchFamily="34" charset="0"/>
                <a:ea typeface="Times New Roman" panose="02020603050405020304" pitchFamily="18" charset="0"/>
                <a:cs typeface="Times New Roman" panose="02020603050405020304" pitchFamily="18" charset="0"/>
              </a:rPr>
              <a:t>BAK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ist für die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Feststellung der Fahruntüchtigkeit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sowie einer etwaigen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Schuldunfähigkeit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von Bedeutung = insoweit dem Zweck des § 81a StPO entsprechend</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Durch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Polizistinnen angeordnet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nach § 81a Abs. 2 Satz 1 StPO steht die Anordnung der Untersuchung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grundsätzlich dem Richter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zu. </a:t>
            </a: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411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85B8B-E94F-3381-DE8F-5970DD04921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FFAA6-3E7E-F9B3-EADA-A1D87D5E8E21}"/>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Aber: Bei einem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begründeten Verdacht auf Begehung bestimmter Straßenverkehrsdelikte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bedarf es einer richterlichen Anordnung indes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nicht, § 81a Abs. 2 Satz 2 StPO.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Wegen der auffälligen Fahrweise der T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bestand der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begründete Verdacht</a:t>
            </a:r>
            <a:r>
              <a:rPr lang="de-DE" sz="12800" b="1" dirty="0">
                <a:latin typeface="Arial" panose="020B0604020202020204" pitchFamily="34" charset="0"/>
                <a:ea typeface="Times New Roman" panose="02020603050405020304" pitchFamily="18" charset="0"/>
                <a:cs typeface="Times New Roman" panose="02020603050405020304" pitchFamily="18" charset="0"/>
              </a:rPr>
              <a:t> </a:t>
            </a:r>
            <a:r>
              <a:rPr lang="de-DE" sz="12800" dirty="0">
                <a:latin typeface="Arial" panose="020B0604020202020204" pitchFamily="34" charset="0"/>
                <a:ea typeface="Times New Roman" panose="02020603050405020304" pitchFamily="18" charset="0"/>
                <a:cs typeface="Times New Roman" panose="02020603050405020304" pitchFamily="18" charset="0"/>
              </a:rPr>
              <a:t>auf Begehung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einer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Katalogstraftat nach § 316 StGB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Also: Polizistinnen zuständig für die Anordnung der Untersuchung</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Anmerkung: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Lit. (teilweise) für einen Vorrang der Anordnung durch die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Staatsanwaltschaft</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066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74E36-69ED-EC13-14F9-6C7FAF831C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3507A-1EF2-CE72-6A88-62027A86E22A}"/>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Dagegen: Wortlaut und Gesetzesbegründung, nach denen Polizeibeamte gleichrangig mit der Staatsanwaltschaft zur Anordnung berufen sind . </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Aber:</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Blutentnahme wurde entgegen § 81a Abs. 1 Satz 2 StPO nicht von einem Arzt, sondern von einem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Krankenpfleger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vorgenommen.</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Verstößt gegen § 81a Abs. 1 StPO = Beweiserhebungsverbot</a:t>
            </a:r>
          </a:p>
          <a:p>
            <a:pPr marL="180340" marR="0" indent="-180340">
              <a:spcBef>
                <a:spcPts val="300"/>
              </a:spcBef>
              <a:spcAft>
                <a:spcPts val="300"/>
              </a:spcAft>
              <a:buNone/>
              <a:tabLst>
                <a:tab pos="180340" algn="l"/>
              </a:tabLst>
            </a:pPr>
            <a:endParaRPr lang="de-DE" sz="12800" dirty="0">
              <a:effectLst/>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II. Beweisverwertungsverbot</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Führt der Verstoß gegen § 81a Abs. 1 Satz 2 StPO auch zu einem Beweisverwertungsverbot?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50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00035-6ECD-3ADE-63AB-956C91531AA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D643C-5961-CB12-57AA-C951D0C012C8}"/>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4. Vermögensschaden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Vermögensverfügung hat sich vermögensmindernd ausgewirkt?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Zufluss einer Gegenleistung?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Anspruch auf Besuch des Konzerts von T erworben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Aboticket = personalisiert, daher qualifiziertes Legitimationspapier i.S.v. </a:t>
            </a:r>
            <a:br>
              <a:rPr lang="de-DE" sz="9600" dirty="0">
                <a:effectLst/>
                <a:latin typeface="Arial" panose="020B0604020202020204" pitchFamily="34" charset="0"/>
                <a:ea typeface="Calibri" panose="020F0502020204030204" pitchFamily="34" charset="0"/>
                <a:cs typeface="Arial" panose="020B0604020202020204" pitchFamily="34" charset="0"/>
              </a:rPr>
            </a:br>
            <a:r>
              <a:rPr lang="de-DE" sz="9600" dirty="0">
                <a:effectLst/>
                <a:latin typeface="Arial" panose="020B0604020202020204" pitchFamily="34" charset="0"/>
                <a:ea typeface="Calibri" panose="020F0502020204030204" pitchFamily="34" charset="0"/>
                <a:cs typeface="Arial" panose="020B0604020202020204" pitchFamily="34" charset="0"/>
              </a:rPr>
              <a:t>§ 808 BGB,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 dem Papier = materiell-rechtlicher Anspruch aus § 611 BGB, gerichtet auf den Besuch des jeweiligen Konzerts, verbrieft</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Wirksame </a:t>
            </a:r>
            <a:r>
              <a:rPr lang="de-DE" sz="9600" dirty="0">
                <a:effectLst/>
                <a:latin typeface="Arial" panose="020B0604020202020204" pitchFamily="34" charset="0"/>
                <a:ea typeface="Calibri" panose="020F0502020204030204" pitchFamily="34" charset="0"/>
                <a:cs typeface="Arial" panose="020B0604020202020204" pitchFamily="34" charset="0"/>
              </a:rPr>
              <a:t>Übertragung des Abotickets nach § 398 BGB (Abtretung der verbrieften Forderung aus § 611 BGB)</a:t>
            </a:r>
            <a:r>
              <a:rPr lang="de-DE" sz="9600" b="1"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5791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24325-E07D-FFBA-5B20-664B315B626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F106DD-230C-3C0D-ED69-6239850EDD44}"/>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Rechtsprechung und überwiegendes Schrifttum:</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Entscheiden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nach der Abwägungslehre.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Einerseits: das staatliche Interesse an der Strafverfolgung</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Andererseits: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Interesse des Betroffenen auf Wahrung des Prozessrechts </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Bei der Abwägung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bedeutsam sind:</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Schwere des Tatverdachts,</a:t>
            </a:r>
          </a:p>
          <a:p>
            <a:pPr marR="0">
              <a:spcBef>
                <a:spcPts val="300"/>
              </a:spcBef>
              <a:spcAft>
                <a:spcPts val="300"/>
              </a:spcAft>
              <a:buFontTx/>
              <a:buChar char="-"/>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Art und der Schutzzweck des etwaigen Beweiserhebungsverbots</a:t>
            </a:r>
          </a:p>
          <a:p>
            <a:pPr marR="0">
              <a:spcBef>
                <a:spcPts val="300"/>
              </a:spcBef>
              <a:spcAft>
                <a:spcPts val="300"/>
              </a:spcAft>
              <a:buFontTx/>
              <a:buChar char="-"/>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Gewicht des in Rede stehenden Verfahrensverstoßes, das seinerseits wesentlich von der Bedeutung der im Einzelfall betroffenen Rechtsgüter bestimmt wird</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5953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CD754-21D0-DBB5-BC99-03ECFD74CD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F8EAD-01C4-0A55-23E7-C6B7968EBA4D}"/>
              </a:ext>
            </a:extLst>
          </p:cNvPr>
          <p:cNvSpPr>
            <a:spLocks noGrp="1"/>
          </p:cNvSpPr>
          <p:nvPr>
            <p:ph idx="1"/>
          </p:nvPr>
        </p:nvSpPr>
        <p:spPr>
          <a:xfrm>
            <a:off x="573024" y="512064"/>
            <a:ext cx="10515600" cy="5518595"/>
          </a:xfrm>
        </p:spPr>
        <p:txBody>
          <a:bodyPr>
            <a:normAutofit fontScale="25000" lnSpcReduction="20000"/>
          </a:bodyPr>
          <a:lstStyle/>
          <a:p>
            <a:pPr marL="0" marR="0" indent="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Hier:</a:t>
            </a:r>
          </a:p>
          <a:p>
            <a:pPr marR="0">
              <a:spcBef>
                <a:spcPts val="300"/>
              </a:spcBef>
              <a:spcAft>
                <a:spcPts val="300"/>
              </a:spcAft>
              <a:buFontTx/>
              <a:buChar char="-"/>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Verdacht einer Trunkenheitsfahrt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bzw. um den Verdacht der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Verwirklichung des Vollrauschtatbestandes</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bei der eine Trunkenheitsfahrt die Rauschtat bildete. </a:t>
            </a:r>
          </a:p>
          <a:p>
            <a:pPr marR="0">
              <a:spcBef>
                <a:spcPts val="300"/>
              </a:spcBef>
              <a:spcAft>
                <a:spcPts val="300"/>
              </a:spcAft>
              <a:buFontTx/>
              <a:buChar char="-"/>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Schwere des Tatvorwurfs : Zwar handelt es bei der Trunkenheitsfahrt gemäß § 316 Abs. 1 StGB lediglich um ein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Vergehen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das mit einer Höchststrafe von einem Jahr Freiheitsstrafe bedroht ist. Gleichwohl kommt § 316 Abs. 1 StGB eine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gesteigerte Allgemeinbedeutung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zu, da durch diese Tat die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Sicherheit des Straßenverkehrs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beeinträchtigt wird.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2572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5C6344-9FC1-AFAC-9F3B-CAF07D2FD0E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E6EA6A-9CBE-4AF8-327F-B4C6C8148796}"/>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 Gewicht des Prozessrechtsverstoßes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bemisst sich:</a:t>
            </a: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zum einen nach dem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Schutzzweck der Norm</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insbesondere auch danach, ob in den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Rechtskreis des Betroffenen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eingegriffen worden ist. </a:t>
            </a:r>
          </a:p>
          <a:p>
            <a:pPr marL="180340" marR="0" indent="-180340">
              <a:spcBef>
                <a:spcPts val="300"/>
              </a:spcBef>
              <a:spcAft>
                <a:spcPts val="300"/>
              </a:spcAft>
              <a:buNone/>
              <a:tabLst>
                <a:tab pos="180340" algn="l"/>
              </a:tabLst>
            </a:pPr>
            <a:endParaRPr lang="de-DE" sz="12800" dirty="0">
              <a:latin typeface="Arial" panose="020B0604020202020204" pitchFamily="34" charset="0"/>
              <a:ea typeface="Times New Roman" panose="02020603050405020304" pitchFamily="18" charset="0"/>
              <a:cs typeface="Times New Roman" panose="02020603050405020304" pitchFamily="18" charset="0"/>
            </a:endParaRP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Zum zweiten,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ob das Beweisergebnis durch einen hypothetischen Ersatzeingriff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auch hätte erzielt werden können. </a:t>
            </a:r>
          </a:p>
          <a:p>
            <a:pPr marL="180340" marR="0" indent="-180340">
              <a:spcBef>
                <a:spcPts val="300"/>
              </a:spcBef>
              <a:spcAft>
                <a:spcPts val="300"/>
              </a:spcAft>
              <a:buNone/>
              <a:tabLst>
                <a:tab pos="180340" algn="l"/>
              </a:tabLst>
            </a:pPr>
            <a:r>
              <a:rPr lang="de-DE" sz="12800" dirty="0">
                <a:latin typeface="Arial" panose="020B0604020202020204" pitchFamily="34" charset="0"/>
                <a:ea typeface="Times New Roman" panose="02020603050405020304" pitchFamily="18" charset="0"/>
                <a:cs typeface="Times New Roman" panose="02020603050405020304" pitchFamily="18" charset="0"/>
              </a:rPr>
              <a:t>Hier: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Verstoß gegen § 81a Abs. 1 Satz 2 StPO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berührt zwar den Rechtskreis der 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Gleichwohl: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Schutzzweck des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81a Abs. 1 Satz 2 StPO</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3353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D29A8-740B-5EFD-0055-1FF802796E3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336EF5-28A2-0E00-1A7D-B37FD129572D}"/>
              </a:ext>
            </a:extLst>
          </p:cNvPr>
          <p:cNvSpPr>
            <a:spLocks noGrp="1"/>
          </p:cNvSpPr>
          <p:nvPr>
            <p:ph idx="1"/>
          </p:nvPr>
        </p:nvSpPr>
        <p:spPr>
          <a:xfrm>
            <a:off x="573024" y="512064"/>
            <a:ext cx="10515600" cy="5518595"/>
          </a:xfrm>
        </p:spPr>
        <p:txBody>
          <a:bodyPr>
            <a:normAutofit fontScale="25000" lnSpcReduction="20000"/>
          </a:bodyPr>
          <a:lstStyle/>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Arztvorbehalt solle nicht die Qualität des Beweismittels sichern oder der Wahrheitsfindung dienen, sondern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den Beschuldigten vor unsachgemäßen Eingriffen und einer Verletzung seiner Gesundheit schützen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Wird die Blutentnahme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von medizinischem Personal lege artis vorgenommen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so besteht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kein erhöhtes Risiko für die Gesundheit des Betroffenen</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Entnahme einer Blutprobe durch einen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Krankenpfleger schmälert nicht deren Beweiswert</a:t>
            </a:r>
          </a:p>
          <a:p>
            <a:pPr marL="180340" marR="0" indent="-180340">
              <a:spcBef>
                <a:spcPts val="300"/>
              </a:spcBef>
              <a:spcAft>
                <a:spcPts val="300"/>
              </a:spcAft>
              <a:buNone/>
              <a:tabLst>
                <a:tab pos="180340" algn="l"/>
              </a:tabLst>
            </a:pP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Etwas anderes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nur dann: wenn die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Entnahme durch einen Nicht-Arzt </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als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bewusster</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Verstoß gegen den Arztvorbehalt des § 81a Abs. 1 Satz 2 StPO einzustufen ist  </a:t>
            </a:r>
          </a:p>
          <a:p>
            <a:pPr marL="180340" marR="0" indent="-180340">
              <a:spcBef>
                <a:spcPts val="300"/>
              </a:spcBef>
              <a:spcAft>
                <a:spcPts val="300"/>
              </a:spcAft>
              <a:buNone/>
              <a:tabLst>
                <a:tab pos="180340" algn="l"/>
              </a:tabLst>
            </a:pPr>
            <a:r>
              <a:rPr lang="de-DE" sz="12800" dirty="0">
                <a:effectLst/>
                <a:latin typeface="Arial" panose="020B0604020202020204" pitchFamily="34" charset="0"/>
                <a:ea typeface="Times New Roman" panose="02020603050405020304" pitchFamily="18" charset="0"/>
                <a:cs typeface="Times New Roman" panose="02020603050405020304" pitchFamily="18" charset="0"/>
              </a:rPr>
              <a:t>oder der Verstoß gegen § 81a Abs. 1 Satz 2 StPO </a:t>
            </a:r>
            <a:r>
              <a:rPr lang="de-DE" sz="12800" b="1" dirty="0">
                <a:effectLst/>
                <a:latin typeface="Arial" panose="020B0604020202020204" pitchFamily="34" charset="0"/>
                <a:ea typeface="Times New Roman" panose="02020603050405020304" pitchFamily="18" charset="0"/>
                <a:cs typeface="Times New Roman" panose="02020603050405020304" pitchFamily="18" charset="0"/>
              </a:rPr>
              <a:t>Einfluss auf das Untersuchungsergebnis hätte</a:t>
            </a:r>
            <a:r>
              <a:rPr lang="de-DE" sz="1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7861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CBB73-2172-B35C-2D08-D835603755B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492EA-CFBA-ADD3-3784-DBFE9B705742}"/>
              </a:ext>
            </a:extLst>
          </p:cNvPr>
          <p:cNvSpPr>
            <a:spLocks noGrp="1"/>
          </p:cNvSpPr>
          <p:nvPr>
            <p:ph idx="1"/>
          </p:nvPr>
        </p:nvSpPr>
        <p:spPr>
          <a:xfrm>
            <a:off x="573024" y="512064"/>
            <a:ext cx="10515600" cy="5518595"/>
          </a:xfrm>
        </p:spPr>
        <p:txBody>
          <a:bodyPr>
            <a:normAutofit/>
          </a:bodyPr>
          <a:lstStyle/>
          <a:p>
            <a:pPr marL="180340" marR="0" indent="-180340">
              <a:spcBef>
                <a:spcPts val="300"/>
              </a:spcBef>
              <a:spcAft>
                <a:spcPts val="300"/>
              </a:spcAft>
              <a:buNone/>
              <a:tabLst>
                <a:tab pos="180340" algn="l"/>
              </a:tabLst>
            </a:pPr>
            <a:r>
              <a:rPr lang="de-DE" sz="3200" dirty="0">
                <a:effectLst/>
                <a:latin typeface="Arial" panose="020B0604020202020204" pitchFamily="34" charset="0"/>
                <a:ea typeface="Times New Roman" panose="02020603050405020304" pitchFamily="18" charset="0"/>
                <a:cs typeface="Times New Roman" panose="02020603050405020304" pitchFamily="18" charset="0"/>
              </a:rPr>
              <a:t>Hier: keine Anhaltspunkte dafür</a:t>
            </a:r>
          </a:p>
          <a:p>
            <a:pPr marL="180340" marR="0" indent="-180340">
              <a:spcBef>
                <a:spcPts val="300"/>
              </a:spcBef>
              <a:spcAft>
                <a:spcPts val="300"/>
              </a:spcAft>
              <a:buNone/>
              <a:tabLst>
                <a:tab pos="180340" algn="l"/>
              </a:tabLst>
            </a:pP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Also:</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hier</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kein</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Beweisverwertungsverbot</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09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DD8CA-76CB-8A0B-639A-6408A2FE32E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D980A-AB4E-F55E-3187-62DADBB287BA}"/>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geheimer Vorbehalt der T unbeachtlich, § 116 BGB</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Anmerkung:</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Gewöhnliche Konzerttickets/Einzeltickets hingegen sind als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kleine</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Inhaberpapiere” gemäß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807 BGB </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zu qualifizieren. Da die Eintrittskarte bei diesen regelmäßig nicht auf eine bestimmte Person bezogen ist, geht der Wille des Kartenausstellers dahin, die Leistung an den jeweiligen Inhaber der Urkunde zu erbringen. Das Recht auf Einlass wird durch Vorlage der Eintrittskarte geltend gemacht, vgl. § 797 BGB. Auf Grund der Individualisierung des Berechtigten ist das Aboticket jedoch kein „kleines Inhaberpapier”.</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i="1" dirty="0">
                <a:effectLst/>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Daher: unter diesem Gesichtspunkt kein Vermögensschaden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Vermögensschaden nach der Makeltheorie?</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Reichsgericht: Vermögensschaden +, wenn dem erworbenen Gegenstand ein sittlicher Makel anhafte</a:t>
            </a:r>
          </a:p>
        </p:txBody>
      </p:sp>
    </p:spTree>
    <p:extLst>
      <p:ext uri="{BB962C8B-B14F-4D97-AF65-F5344CB8AC3E}">
        <p14:creationId xmlns:p14="http://schemas.microsoft.com/office/powerpoint/2010/main" val="4292147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A2634-92C4-B75D-9359-12E792AB84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5922E2-2941-5C55-559E-F7682E96F105}"/>
              </a:ext>
            </a:extLst>
          </p:cNvPr>
          <p:cNvSpPr>
            <a:spLocks noGrp="1"/>
          </p:cNvSpPr>
          <p:nvPr>
            <p:ph idx="1"/>
          </p:nvPr>
        </p:nvSpPr>
        <p:spPr>
          <a:xfrm>
            <a:off x="838200" y="658368"/>
            <a:ext cx="10515600" cy="5518595"/>
          </a:xfrm>
        </p:spPr>
        <p:txBody>
          <a:bodyPr>
            <a:normAutofit fontScale="32500" lnSpcReduction="20000"/>
          </a:bodyPr>
          <a:lstStyle/>
          <a:p>
            <a:pPr marL="0" algn="just">
              <a:lnSpc>
                <a:spcPct val="115000"/>
              </a:lnSpc>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Hier aber: Aboticket frei übertragbar und wirksame Erlangung  einer Berechtigung der A zum Konzertbesuch </a:t>
            </a:r>
          </a:p>
          <a:p>
            <a:pPr marL="0" algn="just">
              <a:lnSpc>
                <a:spcPct val="115000"/>
              </a:lnSpc>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selbst nach Makeltheorie ≠ Vermögensschaden!</a:t>
            </a:r>
          </a:p>
          <a:p>
            <a:pPr marL="0" algn="just">
              <a:lnSpc>
                <a:spcPct val="115000"/>
              </a:lnSpc>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Vermögensschaden also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Ergebnis:</a:t>
            </a:r>
            <a:r>
              <a:rPr lang="de-DE" sz="9600" dirty="0">
                <a:effectLst/>
                <a:latin typeface="Arial" panose="020B0604020202020204" pitchFamily="34" charset="0"/>
                <a:ea typeface="Calibri" panose="020F0502020204030204" pitchFamily="34" charset="0"/>
                <a:cs typeface="Arial" panose="020B0604020202020204" pitchFamily="34" charset="0"/>
              </a:rPr>
              <a:t>Betrug zu Lasten von A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Anmerkung:</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Durch das Geschäft mit A auch kein Betrug zu Lasten der D-GmbH! -  Vermögen der D-GmbH durch das Geschäft mit A nicht gemindert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4174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EE85A-4C90-13BE-7934-C298E6A81A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AB12E-BDA7-1BC7-82F7-52FD3B44451B}"/>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i="1"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2. Tatkomplex – Zutritt zum Konzert</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I. § 263 Abs. 1 StGB – Ersatzticket an der Kasse ausdrucken lassen</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T M gegenüber erklärte, dass sie ihr Aboticket zuhause vergessen habe, und ihn bat, ihr ein Ersatzticket auszudrucken und auszuhändigen.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 a. Täuschung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 erklärte zumindest konkludent, dass sie noch immer die Berechtigung aus ihrem Abonnement hat, das Konzert zu erleben.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 T jedoch tatsächlich ihren Anspruch auf Zutritt zum Konzert wirksam an A abgetreten hat (s.o.), entsprach dies nicht der Wirklichkeit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13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50CE5-446C-FE0F-2C91-B8BE0915E8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8F323-F3D7-2F08-A0C9-F7EC7D64FE93}"/>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i="1" dirty="0">
                <a:effectLst/>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 zumindest konkludente Täuschung über Tatsachen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Irrtum: </a:t>
            </a:r>
            <a:r>
              <a:rPr lang="de-DE" sz="9600" dirty="0">
                <a:effectLst/>
                <a:latin typeface="Arial" panose="020B0604020202020204" pitchFamily="34" charset="0"/>
                <a:ea typeface="Calibri" panose="020F0502020204030204" pitchFamily="34" charset="0"/>
                <a:cs typeface="Arial" panose="020B0604020202020204" pitchFamily="34" charset="0"/>
              </a:rPr>
              <a:t>M glaubte T, entsprechender Irrtum +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Vermögensverfügung</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Ausdrucken eines Ersatztickets durch M?</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Dagegen: Diese Handlung selbst </a:t>
            </a:r>
            <a:r>
              <a:rPr lang="de-DE" sz="9600" b="1" dirty="0">
                <a:effectLst/>
                <a:latin typeface="Arial" panose="020B0604020202020204" pitchFamily="34" charset="0"/>
                <a:ea typeface="Calibri" panose="020F0502020204030204" pitchFamily="34" charset="0"/>
                <a:cs typeface="Arial" panose="020B0604020202020204" pitchFamily="34" charset="0"/>
              </a:rPr>
              <a:t>hat jedoch nicht unmittelbar </a:t>
            </a:r>
            <a:r>
              <a:rPr lang="de-DE" sz="9600" dirty="0">
                <a:effectLst/>
                <a:latin typeface="Arial" panose="020B0604020202020204" pitchFamily="34" charset="0"/>
                <a:ea typeface="Calibri" panose="020F0502020204030204" pitchFamily="34" charset="0"/>
                <a:cs typeface="Arial" panose="020B0604020202020204" pitchFamily="34" charset="0"/>
              </a:rPr>
              <a:t>zu einer Vermögensminderung im wirtschaftlichen Sinn geführt </a:t>
            </a:r>
            <a:endParaRPr lang="en-US" sz="96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i="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Anm.:</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A.A. vertretbar. Vermögensverfügung kann in der Ausgabe eines neuen, nicht personalisierten Ersatztickets gesehen werden. Anders als das personalisierte Aboticket kann das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Ersatzticket</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das als gewöhnliches Einzelticket ausgestaltet ist, ein </a:t>
            </a:r>
            <a:r>
              <a:rPr lang="de-DE" sz="9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kleines</a:t>
            </a:r>
            <a:r>
              <a:rPr lang="de-DE" sz="9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Inhaberpapier nach § 807   BGB </a:t>
            </a:r>
            <a:r>
              <a:rPr lang="de-DE" sz="9600"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390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1272</TotalTime>
  <Words>4078</Words>
  <Application>Microsoft Office PowerPoint</Application>
  <PresentationFormat>Widescreen</PresentationFormat>
  <Paragraphs>380</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Aptos</vt:lpstr>
      <vt:lpstr>Aptos Display</vt:lpstr>
      <vt:lpstr>Arial</vt:lpstr>
      <vt:lpstr>Office Theme</vt:lpstr>
      <vt:lpstr>Klausur S 1417 Strafrecht  SS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Friedrich Toepel</dc:creator>
  <cp:lastModifiedBy>Friedrich Toepel</cp:lastModifiedBy>
  <cp:revision>15</cp:revision>
  <dcterms:created xsi:type="dcterms:W3CDTF">2025-04-14T19:59:15Z</dcterms:created>
  <dcterms:modified xsi:type="dcterms:W3CDTF">2025-07-01T22:37:11Z</dcterms:modified>
</cp:coreProperties>
</file>