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68"/>
  </p:notesMasterIdLst>
  <p:sldIdLst>
    <p:sldId id="256" r:id="rId2"/>
    <p:sldId id="329" r:id="rId3"/>
    <p:sldId id="257" r:id="rId4"/>
    <p:sldId id="451" r:id="rId5"/>
    <p:sldId id="452" r:id="rId6"/>
    <p:sldId id="453" r:id="rId7"/>
    <p:sldId id="454" r:id="rId8"/>
    <p:sldId id="455" r:id="rId9"/>
    <p:sldId id="456" r:id="rId10"/>
    <p:sldId id="458" r:id="rId11"/>
    <p:sldId id="457" r:id="rId12"/>
    <p:sldId id="459" r:id="rId13"/>
    <p:sldId id="460" r:id="rId14"/>
    <p:sldId id="462" r:id="rId15"/>
    <p:sldId id="461" r:id="rId16"/>
    <p:sldId id="463" r:id="rId17"/>
    <p:sldId id="464" r:id="rId18"/>
    <p:sldId id="465" r:id="rId19"/>
    <p:sldId id="467" r:id="rId20"/>
    <p:sldId id="468" r:id="rId21"/>
    <p:sldId id="469" r:id="rId22"/>
    <p:sldId id="470" r:id="rId23"/>
    <p:sldId id="471" r:id="rId24"/>
    <p:sldId id="472" r:id="rId25"/>
    <p:sldId id="473" r:id="rId26"/>
    <p:sldId id="474" r:id="rId27"/>
    <p:sldId id="476" r:id="rId28"/>
    <p:sldId id="475" r:id="rId29"/>
    <p:sldId id="477" r:id="rId30"/>
    <p:sldId id="478" r:id="rId31"/>
    <p:sldId id="479" r:id="rId32"/>
    <p:sldId id="480" r:id="rId33"/>
    <p:sldId id="481" r:id="rId34"/>
    <p:sldId id="482" r:id="rId35"/>
    <p:sldId id="483" r:id="rId36"/>
    <p:sldId id="484" r:id="rId37"/>
    <p:sldId id="485" r:id="rId38"/>
    <p:sldId id="486" r:id="rId39"/>
    <p:sldId id="487" r:id="rId40"/>
    <p:sldId id="488" r:id="rId41"/>
    <p:sldId id="489" r:id="rId42"/>
    <p:sldId id="490" r:id="rId43"/>
    <p:sldId id="491" r:id="rId44"/>
    <p:sldId id="492" r:id="rId45"/>
    <p:sldId id="493" r:id="rId46"/>
    <p:sldId id="494" r:id="rId47"/>
    <p:sldId id="495" r:id="rId48"/>
    <p:sldId id="496" r:id="rId49"/>
    <p:sldId id="497" r:id="rId50"/>
    <p:sldId id="498" r:id="rId51"/>
    <p:sldId id="499" r:id="rId52"/>
    <p:sldId id="500" r:id="rId53"/>
    <p:sldId id="501" r:id="rId54"/>
    <p:sldId id="502" r:id="rId55"/>
    <p:sldId id="503" r:id="rId56"/>
    <p:sldId id="504" r:id="rId57"/>
    <p:sldId id="505" r:id="rId58"/>
    <p:sldId id="506" r:id="rId59"/>
    <p:sldId id="507" r:id="rId60"/>
    <p:sldId id="508" r:id="rId61"/>
    <p:sldId id="509" r:id="rId62"/>
    <p:sldId id="510" r:id="rId63"/>
    <p:sldId id="511" r:id="rId64"/>
    <p:sldId id="512" r:id="rId65"/>
    <p:sldId id="513" r:id="rId66"/>
    <p:sldId id="514"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0" d="100"/>
          <a:sy n="70" d="100"/>
        </p:scale>
        <p:origin x="50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89623-887A-47D3-ACC8-6147111D95C2}" type="datetimeFigureOut">
              <a:rPr lang="en-US" smtClean="0"/>
              <a:t>7/16/2025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21C92A-6ECD-41D4-8AC2-F0D2C6F8E050}" type="slidenum">
              <a:rPr lang="en-US" smtClean="0"/>
              <a:t>‹#›</a:t>
            </a:fld>
            <a:endParaRPr lang="en-US"/>
          </a:p>
        </p:txBody>
      </p:sp>
    </p:spTree>
    <p:extLst>
      <p:ext uri="{BB962C8B-B14F-4D97-AF65-F5344CB8AC3E}">
        <p14:creationId xmlns:p14="http://schemas.microsoft.com/office/powerpoint/2010/main" val="273908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DAA1F-C8C7-30DF-B379-9F018BE3A3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536439-AC1A-3097-8754-91FF5A9D8A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66354C-B74F-855E-2E20-F32B3CD7976A}"/>
              </a:ext>
            </a:extLst>
          </p:cNvPr>
          <p:cNvSpPr>
            <a:spLocks noGrp="1"/>
          </p:cNvSpPr>
          <p:nvPr>
            <p:ph type="dt" sz="half" idx="10"/>
          </p:nvPr>
        </p:nvSpPr>
        <p:spPr/>
        <p:txBody>
          <a:bodyPr/>
          <a:lstStyle/>
          <a:p>
            <a:fld id="{F0BD7D6E-68A5-48ED-A2BF-3F695BC30070}" type="datetimeFigureOut">
              <a:rPr lang="en-US" smtClean="0"/>
              <a:t>7/16/2025</a:t>
            </a:fld>
            <a:endParaRPr lang="en-US"/>
          </a:p>
        </p:txBody>
      </p:sp>
      <p:sp>
        <p:nvSpPr>
          <p:cNvPr id="5" name="Footer Placeholder 4">
            <a:extLst>
              <a:ext uri="{FF2B5EF4-FFF2-40B4-BE49-F238E27FC236}">
                <a16:creationId xmlns:a16="http://schemas.microsoft.com/office/drawing/2014/main" id="{4EBFE9A6-1BDE-876A-FBCC-85BFB6E152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9D80CE-CE16-CCB1-CFB4-1E43B559CDCB}"/>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3964326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EDBE5-3C2B-AB99-6BC2-1A684ACDDA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CEE7C9-8A31-ECBA-B30E-C955FDCDA6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536BAB-B05E-B2DF-C6B4-70F0655BBD34}"/>
              </a:ext>
            </a:extLst>
          </p:cNvPr>
          <p:cNvSpPr>
            <a:spLocks noGrp="1"/>
          </p:cNvSpPr>
          <p:nvPr>
            <p:ph type="dt" sz="half" idx="10"/>
          </p:nvPr>
        </p:nvSpPr>
        <p:spPr/>
        <p:txBody>
          <a:bodyPr/>
          <a:lstStyle/>
          <a:p>
            <a:fld id="{F0BD7D6E-68A5-48ED-A2BF-3F695BC30070}" type="datetimeFigureOut">
              <a:rPr lang="en-US" smtClean="0"/>
              <a:t>7/16/2025</a:t>
            </a:fld>
            <a:endParaRPr lang="en-US"/>
          </a:p>
        </p:txBody>
      </p:sp>
      <p:sp>
        <p:nvSpPr>
          <p:cNvPr id="5" name="Footer Placeholder 4">
            <a:extLst>
              <a:ext uri="{FF2B5EF4-FFF2-40B4-BE49-F238E27FC236}">
                <a16:creationId xmlns:a16="http://schemas.microsoft.com/office/drawing/2014/main" id="{BB8299FF-3B4A-AC39-D0EB-310153CF48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26A75-F702-337F-2FCA-4936986ACE5F}"/>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412787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C5B010-AC4E-2318-6FAE-031DE690E1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1C2D50-2325-1497-CC89-6C27173B2DE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AEE3DA-2097-FA74-26D7-382BF71BF83E}"/>
              </a:ext>
            </a:extLst>
          </p:cNvPr>
          <p:cNvSpPr>
            <a:spLocks noGrp="1"/>
          </p:cNvSpPr>
          <p:nvPr>
            <p:ph type="dt" sz="half" idx="10"/>
          </p:nvPr>
        </p:nvSpPr>
        <p:spPr/>
        <p:txBody>
          <a:bodyPr/>
          <a:lstStyle/>
          <a:p>
            <a:fld id="{F0BD7D6E-68A5-48ED-A2BF-3F695BC30070}" type="datetimeFigureOut">
              <a:rPr lang="en-US" smtClean="0"/>
              <a:t>7/16/2025</a:t>
            </a:fld>
            <a:endParaRPr lang="en-US"/>
          </a:p>
        </p:txBody>
      </p:sp>
      <p:sp>
        <p:nvSpPr>
          <p:cNvPr id="5" name="Footer Placeholder 4">
            <a:extLst>
              <a:ext uri="{FF2B5EF4-FFF2-40B4-BE49-F238E27FC236}">
                <a16:creationId xmlns:a16="http://schemas.microsoft.com/office/drawing/2014/main" id="{D0D71CD8-0D14-141C-5D78-00ABAE4AA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A7FC9C-F39F-F742-FE7E-44662847553A}"/>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4247698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D0130-92F6-4E09-3623-4F1FD9910A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ED4994-25E4-313F-F1F3-5C0A56197D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031F17-E314-C0CB-98D3-9CAB2A14EC30}"/>
              </a:ext>
            </a:extLst>
          </p:cNvPr>
          <p:cNvSpPr>
            <a:spLocks noGrp="1"/>
          </p:cNvSpPr>
          <p:nvPr>
            <p:ph type="dt" sz="half" idx="10"/>
          </p:nvPr>
        </p:nvSpPr>
        <p:spPr/>
        <p:txBody>
          <a:bodyPr/>
          <a:lstStyle/>
          <a:p>
            <a:fld id="{F0BD7D6E-68A5-48ED-A2BF-3F695BC30070}" type="datetimeFigureOut">
              <a:rPr lang="en-US" smtClean="0"/>
              <a:t>7/16/2025</a:t>
            </a:fld>
            <a:endParaRPr lang="en-US"/>
          </a:p>
        </p:txBody>
      </p:sp>
      <p:sp>
        <p:nvSpPr>
          <p:cNvPr id="5" name="Footer Placeholder 4">
            <a:extLst>
              <a:ext uri="{FF2B5EF4-FFF2-40B4-BE49-F238E27FC236}">
                <a16:creationId xmlns:a16="http://schemas.microsoft.com/office/drawing/2014/main" id="{4D1D62F2-2D53-3360-05FF-028812D000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48465-4C3D-9764-18DE-1EC7DEC281D0}"/>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488053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9AF05-CD07-C2EC-FA7A-6A76DB407E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ACAA49-ECF7-7C92-4F7E-E35F1C30D5E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7FC5DE-9242-CDFB-8408-89B1C6896A77}"/>
              </a:ext>
            </a:extLst>
          </p:cNvPr>
          <p:cNvSpPr>
            <a:spLocks noGrp="1"/>
          </p:cNvSpPr>
          <p:nvPr>
            <p:ph type="dt" sz="half" idx="10"/>
          </p:nvPr>
        </p:nvSpPr>
        <p:spPr/>
        <p:txBody>
          <a:bodyPr/>
          <a:lstStyle/>
          <a:p>
            <a:fld id="{F0BD7D6E-68A5-48ED-A2BF-3F695BC30070}" type="datetimeFigureOut">
              <a:rPr lang="en-US" smtClean="0"/>
              <a:t>7/16/2025</a:t>
            </a:fld>
            <a:endParaRPr lang="en-US"/>
          </a:p>
        </p:txBody>
      </p:sp>
      <p:sp>
        <p:nvSpPr>
          <p:cNvPr id="5" name="Footer Placeholder 4">
            <a:extLst>
              <a:ext uri="{FF2B5EF4-FFF2-40B4-BE49-F238E27FC236}">
                <a16:creationId xmlns:a16="http://schemas.microsoft.com/office/drawing/2014/main" id="{A14C8BD4-9A1E-CBE0-F211-39AC5A4E4A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15B45C-5989-67DB-3CAD-0A2DEE931CD2}"/>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152348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12715-1B22-3D52-B25D-74DA451768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74B1A6-308B-1BBD-A6E1-15F896C24E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CA1BE5-9D83-9852-96CB-57A8DE3C34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5D316C-2B96-F803-B4A4-FD4FE489092D}"/>
              </a:ext>
            </a:extLst>
          </p:cNvPr>
          <p:cNvSpPr>
            <a:spLocks noGrp="1"/>
          </p:cNvSpPr>
          <p:nvPr>
            <p:ph type="dt" sz="half" idx="10"/>
          </p:nvPr>
        </p:nvSpPr>
        <p:spPr/>
        <p:txBody>
          <a:bodyPr/>
          <a:lstStyle/>
          <a:p>
            <a:fld id="{F0BD7D6E-68A5-48ED-A2BF-3F695BC30070}" type="datetimeFigureOut">
              <a:rPr lang="en-US" smtClean="0"/>
              <a:t>7/16/2025</a:t>
            </a:fld>
            <a:endParaRPr lang="en-US"/>
          </a:p>
        </p:txBody>
      </p:sp>
      <p:sp>
        <p:nvSpPr>
          <p:cNvPr id="6" name="Footer Placeholder 5">
            <a:extLst>
              <a:ext uri="{FF2B5EF4-FFF2-40B4-BE49-F238E27FC236}">
                <a16:creationId xmlns:a16="http://schemas.microsoft.com/office/drawing/2014/main" id="{56E34901-A00C-BCCE-754D-509ACCD72A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11DFC8-BB1F-9044-2283-41B9C0B4DA53}"/>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3248287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14CE3-128A-7866-4272-4E683DC144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A62998-CF58-CDC2-00CE-BC073496B3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BA91A69-0254-D475-0CCA-683FEBECE3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BEAF96-F21D-7B87-DE4C-764E586F45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4974BA-8630-8F96-F2EE-6B3F3AB55C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901015-516F-C278-72BD-3CE82B7D9DD9}"/>
              </a:ext>
            </a:extLst>
          </p:cNvPr>
          <p:cNvSpPr>
            <a:spLocks noGrp="1"/>
          </p:cNvSpPr>
          <p:nvPr>
            <p:ph type="dt" sz="half" idx="10"/>
          </p:nvPr>
        </p:nvSpPr>
        <p:spPr/>
        <p:txBody>
          <a:bodyPr/>
          <a:lstStyle/>
          <a:p>
            <a:fld id="{F0BD7D6E-68A5-48ED-A2BF-3F695BC30070}" type="datetimeFigureOut">
              <a:rPr lang="en-US" smtClean="0"/>
              <a:t>7/16/2025</a:t>
            </a:fld>
            <a:endParaRPr lang="en-US"/>
          </a:p>
        </p:txBody>
      </p:sp>
      <p:sp>
        <p:nvSpPr>
          <p:cNvPr id="8" name="Footer Placeholder 7">
            <a:extLst>
              <a:ext uri="{FF2B5EF4-FFF2-40B4-BE49-F238E27FC236}">
                <a16:creationId xmlns:a16="http://schemas.microsoft.com/office/drawing/2014/main" id="{AAC53332-CEA7-EAB9-7DFD-90CAF8695A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D6870D-4B9B-F7CC-C12E-E79B212E1FCC}"/>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795952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F4B90-1F4A-2DB3-B68E-288E531135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B1033B-CEF1-0DD4-6693-7183EB58843A}"/>
              </a:ext>
            </a:extLst>
          </p:cNvPr>
          <p:cNvSpPr>
            <a:spLocks noGrp="1"/>
          </p:cNvSpPr>
          <p:nvPr>
            <p:ph type="dt" sz="half" idx="10"/>
          </p:nvPr>
        </p:nvSpPr>
        <p:spPr/>
        <p:txBody>
          <a:bodyPr/>
          <a:lstStyle/>
          <a:p>
            <a:fld id="{F0BD7D6E-68A5-48ED-A2BF-3F695BC30070}" type="datetimeFigureOut">
              <a:rPr lang="en-US" smtClean="0"/>
              <a:t>7/16/2025</a:t>
            </a:fld>
            <a:endParaRPr lang="en-US"/>
          </a:p>
        </p:txBody>
      </p:sp>
      <p:sp>
        <p:nvSpPr>
          <p:cNvPr id="4" name="Footer Placeholder 3">
            <a:extLst>
              <a:ext uri="{FF2B5EF4-FFF2-40B4-BE49-F238E27FC236}">
                <a16:creationId xmlns:a16="http://schemas.microsoft.com/office/drawing/2014/main" id="{75B2208B-65D3-21FD-94B4-6EA30881A4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79175C-7693-EEA6-BEC7-07585DD1F3CA}"/>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85137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61C553-ED53-BA19-605E-874A1CFF5FA1}"/>
              </a:ext>
            </a:extLst>
          </p:cNvPr>
          <p:cNvSpPr>
            <a:spLocks noGrp="1"/>
          </p:cNvSpPr>
          <p:nvPr>
            <p:ph type="dt" sz="half" idx="10"/>
          </p:nvPr>
        </p:nvSpPr>
        <p:spPr/>
        <p:txBody>
          <a:bodyPr/>
          <a:lstStyle/>
          <a:p>
            <a:fld id="{F0BD7D6E-68A5-48ED-A2BF-3F695BC30070}" type="datetimeFigureOut">
              <a:rPr lang="en-US" smtClean="0"/>
              <a:t>7/16/2025</a:t>
            </a:fld>
            <a:endParaRPr lang="en-US"/>
          </a:p>
        </p:txBody>
      </p:sp>
      <p:sp>
        <p:nvSpPr>
          <p:cNvPr id="3" name="Footer Placeholder 2">
            <a:extLst>
              <a:ext uri="{FF2B5EF4-FFF2-40B4-BE49-F238E27FC236}">
                <a16:creationId xmlns:a16="http://schemas.microsoft.com/office/drawing/2014/main" id="{E6D5BD61-63E6-A631-1845-775751EFA6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D726CB-B670-E049-8DE0-3685E3B3C68E}"/>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1418723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97CF3-E0A9-2288-F3DA-1600CB4AB0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12EA38-7641-6D51-CD19-0AAC189C64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764D5C-ACC6-632F-6833-D1C8580B8B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1EF184-376B-EC26-7E11-70373593285E}"/>
              </a:ext>
            </a:extLst>
          </p:cNvPr>
          <p:cNvSpPr>
            <a:spLocks noGrp="1"/>
          </p:cNvSpPr>
          <p:nvPr>
            <p:ph type="dt" sz="half" idx="10"/>
          </p:nvPr>
        </p:nvSpPr>
        <p:spPr/>
        <p:txBody>
          <a:bodyPr/>
          <a:lstStyle/>
          <a:p>
            <a:fld id="{F0BD7D6E-68A5-48ED-A2BF-3F695BC30070}" type="datetimeFigureOut">
              <a:rPr lang="en-US" smtClean="0"/>
              <a:t>7/16/2025</a:t>
            </a:fld>
            <a:endParaRPr lang="en-US"/>
          </a:p>
        </p:txBody>
      </p:sp>
      <p:sp>
        <p:nvSpPr>
          <p:cNvPr id="6" name="Footer Placeholder 5">
            <a:extLst>
              <a:ext uri="{FF2B5EF4-FFF2-40B4-BE49-F238E27FC236}">
                <a16:creationId xmlns:a16="http://schemas.microsoft.com/office/drawing/2014/main" id="{2E275574-BE4A-B809-3466-CE3E187AA0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3B3C79-37D2-51BA-7397-4FF3D96A79C3}"/>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591327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CBD5D-3936-EBF6-6338-4D51260022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12A099-09E4-480A-372A-B07AA15B51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91A0D8-8049-DFB7-F538-021869A01D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EF7588-419E-D7F6-20E4-B4717AAEC30E}"/>
              </a:ext>
            </a:extLst>
          </p:cNvPr>
          <p:cNvSpPr>
            <a:spLocks noGrp="1"/>
          </p:cNvSpPr>
          <p:nvPr>
            <p:ph type="dt" sz="half" idx="10"/>
          </p:nvPr>
        </p:nvSpPr>
        <p:spPr/>
        <p:txBody>
          <a:bodyPr/>
          <a:lstStyle/>
          <a:p>
            <a:fld id="{F0BD7D6E-68A5-48ED-A2BF-3F695BC30070}" type="datetimeFigureOut">
              <a:rPr lang="en-US" smtClean="0"/>
              <a:t>7/16/2025</a:t>
            </a:fld>
            <a:endParaRPr lang="en-US"/>
          </a:p>
        </p:txBody>
      </p:sp>
      <p:sp>
        <p:nvSpPr>
          <p:cNvPr id="6" name="Footer Placeholder 5">
            <a:extLst>
              <a:ext uri="{FF2B5EF4-FFF2-40B4-BE49-F238E27FC236}">
                <a16:creationId xmlns:a16="http://schemas.microsoft.com/office/drawing/2014/main" id="{9C82764A-34BF-7D54-E0AC-3FA3D7460E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45FD43-ED99-467E-8149-2C5B9610FC17}"/>
              </a:ext>
            </a:extLst>
          </p:cNvPr>
          <p:cNvSpPr>
            <a:spLocks noGrp="1"/>
          </p:cNvSpPr>
          <p:nvPr>
            <p:ph type="sldNum" sz="quarter" idx="12"/>
          </p:nvPr>
        </p:nvSpPr>
        <p:spPr/>
        <p:txBody>
          <a:bodyPr/>
          <a:lstStyle/>
          <a:p>
            <a:fld id="{EBD9096E-F2FF-4EAB-8FAA-07BDEEEF8F67}" type="slidenum">
              <a:rPr lang="en-US" smtClean="0"/>
              <a:t>‹#›</a:t>
            </a:fld>
            <a:endParaRPr lang="en-US"/>
          </a:p>
        </p:txBody>
      </p:sp>
    </p:spTree>
    <p:extLst>
      <p:ext uri="{BB962C8B-B14F-4D97-AF65-F5344CB8AC3E}">
        <p14:creationId xmlns:p14="http://schemas.microsoft.com/office/powerpoint/2010/main" val="2975451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84F1F8-A708-D4BD-0DA9-C46AB01784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E2C8D3-85DD-23B3-103E-FDC397E3C1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4FC4C6-CAD9-3F40-AEC8-9E21E443D7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0BD7D6E-68A5-48ED-A2BF-3F695BC30070}" type="datetimeFigureOut">
              <a:rPr lang="en-US" smtClean="0"/>
              <a:t>7/16/2025</a:t>
            </a:fld>
            <a:endParaRPr lang="en-US"/>
          </a:p>
        </p:txBody>
      </p:sp>
      <p:sp>
        <p:nvSpPr>
          <p:cNvPr id="5" name="Footer Placeholder 4">
            <a:extLst>
              <a:ext uri="{FF2B5EF4-FFF2-40B4-BE49-F238E27FC236}">
                <a16:creationId xmlns:a16="http://schemas.microsoft.com/office/drawing/2014/main" id="{C3D1DA8A-FB78-86D9-3813-86CA3F12A2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D47C6F5-6145-D128-3B18-8E2965C077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BD9096E-F2FF-4EAB-8FAA-07BDEEEF8F67}" type="slidenum">
              <a:rPr lang="en-US" smtClean="0"/>
              <a:t>‹#›</a:t>
            </a:fld>
            <a:endParaRPr lang="en-US"/>
          </a:p>
        </p:txBody>
      </p:sp>
    </p:spTree>
    <p:extLst>
      <p:ext uri="{BB962C8B-B14F-4D97-AF65-F5344CB8AC3E}">
        <p14:creationId xmlns:p14="http://schemas.microsoft.com/office/powerpoint/2010/main" val="1003774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B3479-54A3-6444-FC83-3F5DD0CDCC30}"/>
              </a:ext>
            </a:extLst>
          </p:cNvPr>
          <p:cNvSpPr>
            <a:spLocks noGrp="1"/>
          </p:cNvSpPr>
          <p:nvPr>
            <p:ph type="ctrTitle"/>
          </p:nvPr>
        </p:nvSpPr>
        <p:spPr/>
        <p:txBody>
          <a:bodyPr/>
          <a:lstStyle/>
          <a:p>
            <a:r>
              <a:rPr lang="de-DE" dirty="0"/>
              <a:t>Klausur S 1421 Strafrecht </a:t>
            </a:r>
            <a:br>
              <a:rPr lang="de-DE" dirty="0"/>
            </a:br>
            <a:r>
              <a:rPr lang="de-DE" dirty="0"/>
              <a:t>SS 2025</a:t>
            </a:r>
            <a:endParaRPr lang="en-US" dirty="0"/>
          </a:p>
        </p:txBody>
      </p:sp>
      <p:sp>
        <p:nvSpPr>
          <p:cNvPr id="3" name="Subtitle 2">
            <a:extLst>
              <a:ext uri="{FF2B5EF4-FFF2-40B4-BE49-F238E27FC236}">
                <a16:creationId xmlns:a16="http://schemas.microsoft.com/office/drawing/2014/main" id="{4BD854CA-C71D-65A5-230E-333DA8BD9D4F}"/>
              </a:ext>
            </a:extLst>
          </p:cNvPr>
          <p:cNvSpPr>
            <a:spLocks noGrp="1"/>
          </p:cNvSpPr>
          <p:nvPr>
            <p:ph type="subTitle" idx="1"/>
          </p:nvPr>
        </p:nvSpPr>
        <p:spPr/>
        <p:txBody>
          <a:bodyPr/>
          <a:lstStyle/>
          <a:p>
            <a:r>
              <a:rPr lang="de-DE" dirty="0"/>
              <a:t>Friedrich Toepel</a:t>
            </a:r>
            <a:endParaRPr lang="en-US" dirty="0"/>
          </a:p>
        </p:txBody>
      </p:sp>
    </p:spTree>
    <p:extLst>
      <p:ext uri="{BB962C8B-B14F-4D97-AF65-F5344CB8AC3E}">
        <p14:creationId xmlns:p14="http://schemas.microsoft.com/office/powerpoint/2010/main" val="1883679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6A21B2-D33E-3621-C4C8-B19897882AB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008957-CF9B-3162-3555-400559CFB07E}"/>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 </a:t>
            </a:r>
            <a:r>
              <a:rPr lang="de-DE" sz="9600" dirty="0">
                <a:latin typeface="Arial" panose="020B0604020202020204" pitchFamily="34" charset="0"/>
                <a:ea typeface="Calibri" panose="020F0502020204030204" pitchFamily="34" charset="0"/>
                <a:cs typeface="Arial" panose="020B0604020202020204" pitchFamily="34" charset="0"/>
              </a:rPr>
              <a:t>§</a:t>
            </a:r>
            <a:r>
              <a:rPr lang="de-DE" sz="9600" dirty="0">
                <a:effectLst/>
                <a:latin typeface="Arial" panose="020B0604020202020204" pitchFamily="34" charset="0"/>
                <a:ea typeface="Calibri" panose="020F0502020204030204" pitchFamily="34" charset="0"/>
                <a:cs typeface="Arial" panose="020B0604020202020204" pitchFamily="34" charset="0"/>
              </a:rPr>
              <a:t>§ 267 Abs. 1 Var. 1, 26 StGB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B. Strafbarkeit aus §§ 281 Abs. 1 S. 1 Var. 2, 26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die Anfertigung des gefälschten Ausweises in Auftrag gab.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281 StGB schützt die Sicherheit des Rechtsverkehrs im Umgang mit echten Ausweispapieren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dient allein dem Schutz der </a:t>
            </a:r>
            <a:r>
              <a:rPr lang="de-DE" sz="9600" b="1" dirty="0">
                <a:effectLst/>
                <a:latin typeface="Arial" panose="020B0604020202020204" pitchFamily="34" charset="0"/>
                <a:ea typeface="Calibri" panose="020F0502020204030204" pitchFamily="34" charset="0"/>
                <a:cs typeface="Arial" panose="020B0604020202020204" pitchFamily="34" charset="0"/>
              </a:rPr>
              <a:t>inhaltlichen Richtigkeit echter amtlicher Ausweisdokumente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Also: mit dem </a:t>
            </a:r>
            <a:r>
              <a:rPr lang="de-DE" sz="9600" b="1" dirty="0">
                <a:effectLst/>
                <a:latin typeface="Arial" panose="020B0604020202020204" pitchFamily="34" charset="0"/>
                <a:ea typeface="Calibri" panose="020F0502020204030204" pitchFamily="34" charset="0"/>
                <a:cs typeface="Arial" panose="020B0604020202020204" pitchFamily="34" charset="0"/>
              </a:rPr>
              <a:t>unechten</a:t>
            </a:r>
            <a:r>
              <a:rPr lang="de-DE" sz="9600" dirty="0">
                <a:effectLst/>
                <a:latin typeface="Arial" panose="020B0604020202020204" pitchFamily="34" charset="0"/>
                <a:ea typeface="Calibri" panose="020F0502020204030204" pitchFamily="34" charset="0"/>
                <a:cs typeface="Arial" panose="020B0604020202020204" pitchFamily="34" charset="0"/>
              </a:rPr>
              <a:t> Ausweis fehlt es schon an einem tauglichen Tatobjekt (vorsätzlichen und rechtswidrigen Haupttat des P)</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 </a:t>
            </a:r>
            <a:r>
              <a:rPr lang="de-DE" sz="9600" dirty="0">
                <a:effectLst/>
                <a:latin typeface="Arial" panose="020B0604020202020204" pitchFamily="34" charset="0"/>
                <a:ea typeface="Calibri" panose="020F0502020204030204" pitchFamily="34" charset="0"/>
                <a:cs typeface="Arial" panose="020B0604020202020204" pitchFamily="34" charset="0"/>
              </a:rPr>
              <a:t>§§ 281, Abs. 1 Var. 2, 26 StGB -</a:t>
            </a:r>
          </a:p>
        </p:txBody>
      </p:sp>
    </p:spTree>
    <p:extLst>
      <p:ext uri="{BB962C8B-B14F-4D97-AF65-F5344CB8AC3E}">
        <p14:creationId xmlns:p14="http://schemas.microsoft.com/office/powerpoint/2010/main" val="2013665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42505-1523-B7A2-6F38-41375BB2DC2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4CE630-60E3-09BB-0C2B-E2A9A39775C3}"/>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2. Tatkomplex: Die Anmeldung bei der Fahrschule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A. Strafbarkeit wegen Urkundenfälschung gem. § 267 Abs. 1 Var. 3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dem I den gefälschten Personalausweis vorlegte.</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	Tatbestand</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1. 	Objektiver Tatbestand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 gefälschter Ausweis = unechte Urkunde.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 Indem M den gefälschten Personalausweis bei I vorlegte und ihn dadurch zugänglich machte = hat er ihn auch gebraucht. </a:t>
            </a:r>
          </a:p>
        </p:txBody>
      </p:sp>
    </p:spTree>
    <p:extLst>
      <p:ext uri="{BB962C8B-B14F-4D97-AF65-F5344CB8AC3E}">
        <p14:creationId xmlns:p14="http://schemas.microsoft.com/office/powerpoint/2010/main" val="2310611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4ADC3-8C60-E718-0482-4386E8F017B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EFAB58-4866-A7F3-F3A1-2076BD9F0404}"/>
              </a:ext>
            </a:extLst>
          </p:cNvPr>
          <p:cNvSpPr>
            <a:spLocks noGrp="1"/>
          </p:cNvSpPr>
          <p:nvPr>
            <p:ph idx="1"/>
          </p:nvPr>
        </p:nvSpPr>
        <p:spPr>
          <a:xfrm>
            <a:off x="838200" y="658368"/>
            <a:ext cx="10515600" cy="5518595"/>
          </a:xfrm>
        </p:spPr>
        <p:txBody>
          <a:bodyPr>
            <a:normAutofit fontScale="325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2. Subjektiver Tatbestand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Vorsatz: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Absicht zur Täuschung im Rechtsverkehr: +, </a:t>
            </a:r>
            <a:r>
              <a:rPr lang="de-DE" sz="9600" dirty="0">
                <a:effectLst/>
                <a:latin typeface="Arial" panose="020B0604020202020204" pitchFamily="34" charset="0"/>
                <a:ea typeface="Calibri" panose="020F0502020204030204" pitchFamily="34" charset="0"/>
                <a:cs typeface="Arial" panose="020B0604020202020204" pitchFamily="34" charset="0"/>
              </a:rPr>
              <a:t>M kam es gerade darauf an, durch die Vorlage des gefälschten Personalausweises vorzutäuschen, dass eine öffentliche Stelle das Alter, das er für den Erhalt der Fahrerlaubnis benötigt, bestätigt hat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II.	Rechtswidrigkeit und Schuld: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 </a:t>
            </a:r>
            <a:r>
              <a:rPr lang="de-DE" sz="9600" dirty="0">
                <a:effectLst/>
                <a:latin typeface="Arial" panose="020B0604020202020204" pitchFamily="34" charset="0"/>
                <a:ea typeface="Calibri" panose="020F0502020204030204" pitchFamily="34" charset="0"/>
                <a:cs typeface="Arial" panose="020B0604020202020204" pitchFamily="34" charset="0"/>
              </a:rPr>
              <a:t>§ 267 Abs. 1 Var. 3 StGB +</a:t>
            </a:r>
          </a:p>
        </p:txBody>
      </p:sp>
    </p:spTree>
    <p:extLst>
      <p:ext uri="{BB962C8B-B14F-4D97-AF65-F5344CB8AC3E}">
        <p14:creationId xmlns:p14="http://schemas.microsoft.com/office/powerpoint/2010/main" val="473439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5B3881-B46A-31F8-6C2B-9400B98BC20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7B2B41-15A7-42D8-21D2-8009D19BE08E}"/>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B. Strafbarkeit wegen Betruges gegenüber und zu Lasten des I gem. § 263 Abs. 1 StGB</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sich gegenüber I als Volljähriger ausgab und einen Fahrschulvertrag selbst unterzeichnete, obwohl er um die Unwirksamkeit des ohne Zustimmung seiner Eltern geschlossenen Vertrags und die fehlende Zustimmungsbereitschaft seiner Eltern wusste und die vereinbarte Vergütung auch weder bezahlen wollte noch konnte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I</a:t>
            </a:r>
            <a:r>
              <a:rPr lang="de-DE" sz="9600" b="1" dirty="0">
                <a:effectLst/>
                <a:latin typeface="Arial" panose="020B0604020202020204" pitchFamily="34" charset="0"/>
                <a:ea typeface="Calibri" panose="020F0502020204030204" pitchFamily="34" charset="0"/>
                <a:cs typeface="Arial" panose="020B0604020202020204" pitchFamily="34" charset="0"/>
              </a:rPr>
              <a:t>.	Tatbestand</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1. Objektiver Tatbestand</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a. Täuschung?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M hat auf das Vorstellungsbild des I in Bezug auf sein Alter (schon 18 Jahre alt) eingewirkt </a:t>
            </a:r>
          </a:p>
        </p:txBody>
      </p:sp>
    </p:spTree>
    <p:extLst>
      <p:ext uri="{BB962C8B-B14F-4D97-AF65-F5344CB8AC3E}">
        <p14:creationId xmlns:p14="http://schemas.microsoft.com/office/powerpoint/2010/main" val="2406145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0E0D9-CD54-7304-1B8D-42DA9AB65F0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65CC95-23FE-E329-5040-9AB265197013}"/>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Durch Unterzeichnung des Vertrages im Beisein des I hat M zudem </a:t>
            </a:r>
            <a:r>
              <a:rPr lang="de-DE" sz="9600" b="1" dirty="0">
                <a:effectLst/>
                <a:latin typeface="Arial" panose="020B0604020202020204" pitchFamily="34" charset="0"/>
                <a:ea typeface="Calibri" panose="020F0502020204030204" pitchFamily="34" charset="0"/>
                <a:cs typeface="Arial" panose="020B0604020202020204" pitchFamily="34" charset="0"/>
              </a:rPr>
              <a:t>konkludent erklärt</a:t>
            </a:r>
            <a:r>
              <a:rPr lang="de-DE" sz="9600" dirty="0">
                <a:effectLst/>
                <a:latin typeface="Arial" panose="020B0604020202020204" pitchFamily="34" charset="0"/>
                <a:ea typeface="Calibri" panose="020F0502020204030204" pitchFamily="34" charset="0"/>
                <a:cs typeface="Arial" panose="020B0604020202020204" pitchFamily="34" charset="0"/>
              </a:rPr>
              <a:t>, seine Vertragspflicht zur Zahlung der vereinbarten Vergütung </a:t>
            </a:r>
            <a:r>
              <a:rPr lang="de-DE" sz="9600" b="1" dirty="0">
                <a:effectLst/>
                <a:latin typeface="Arial" panose="020B0604020202020204" pitchFamily="34" charset="0"/>
                <a:ea typeface="Calibri" panose="020F0502020204030204" pitchFamily="34" charset="0"/>
                <a:cs typeface="Arial" panose="020B0604020202020204" pitchFamily="34" charset="0"/>
              </a:rPr>
              <a:t>erfüllen zu wollen und erfüllen zu können</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Nach teilweise vertretener Ansicht: Annahme einer Täuschung stehen die Wertungen der § 107 ff. BGB zum Schutze Minderjähriger entgegen, wenn bei Vertragsschluss die Minderjährigkeit lediglich verschwiegen wird.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Vorliegend aber: M hat nicht bloß sein Alter verschwiegen, sondern den hinsichtlich des Alters </a:t>
            </a:r>
            <a:r>
              <a:rPr lang="de-DE" sz="9600" b="1" dirty="0">
                <a:effectLst/>
                <a:latin typeface="Arial" panose="020B0604020202020204" pitchFamily="34" charset="0"/>
                <a:ea typeface="Calibri" panose="020F0502020204030204" pitchFamily="34" charset="0"/>
                <a:cs typeface="Arial" panose="020B0604020202020204" pitchFamily="34" charset="0"/>
              </a:rPr>
              <a:t>unrichtigen Personalausweis gezielt vorgelegt</a:t>
            </a:r>
            <a:r>
              <a:rPr lang="de-DE" sz="9600" dirty="0">
                <a:effectLst/>
                <a:latin typeface="Arial" panose="020B0604020202020204" pitchFamily="34" charset="0"/>
                <a:ea typeface="Calibri" panose="020F0502020204030204" pitchFamily="34" charset="0"/>
                <a:cs typeface="Arial" panose="020B0604020202020204" pitchFamily="34" charset="0"/>
              </a:rPr>
              <a:t>. = aktive Täuschung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durch aktives Tun über äußere und innere Tatsachen (auch Erfüllungswilligkeit und –fähigkeit)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 Irrtum: +, Fehlvorstellung sowohl über Alter/Geschäftsfähigkeit des M als auch über dessen Zahlungsfähigkeit und –willigkeit hervorgerufen.</a:t>
            </a:r>
          </a:p>
        </p:txBody>
      </p:sp>
    </p:spTree>
    <p:extLst>
      <p:ext uri="{BB962C8B-B14F-4D97-AF65-F5344CB8AC3E}">
        <p14:creationId xmlns:p14="http://schemas.microsoft.com/office/powerpoint/2010/main" val="4141187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FC637C-7DDA-546D-7082-BF465D8B44A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ED0238-74D9-5F4D-EEBC-F1F3BF8095E5}"/>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c. Vermögensverfügung?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jedes Verhalten, das unmittelbar zu einer Vermögensminderung führt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 hat sich als Inhaber der Fahrschule durch den Abschluss des Vertrages zur Erbringung einer vermögenswerten Dienstleistung verpflichtet und diese in Gestalt der Vorbereitung des M auf die Fahrprüfung auch bereits erbracht.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 </a:t>
            </a:r>
            <a:r>
              <a:rPr lang="de-DE" sz="9600" dirty="0">
                <a:effectLst/>
                <a:latin typeface="Arial" panose="020B0604020202020204" pitchFamily="34" charset="0"/>
                <a:ea typeface="Calibri" panose="020F0502020204030204" pitchFamily="34" charset="0"/>
                <a:cs typeface="Arial" panose="020B0604020202020204" pitchFamily="34" charset="0"/>
              </a:rPr>
              <a:t>Jedenfalls Vorbereitung = unmittelbar vermögensmindernd ausgewirkt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Anm.: </a:t>
            </a:r>
            <a:r>
              <a:rPr lang="de-DE" sz="9600" dirty="0">
                <a:effectLst/>
                <a:latin typeface="Arial" panose="020B0604020202020204" pitchFamily="34" charset="0"/>
                <a:ea typeface="Calibri" panose="020F0502020204030204" pitchFamily="34" charset="0"/>
                <a:cs typeface="Arial" panose="020B0604020202020204" pitchFamily="34" charset="0"/>
              </a:rPr>
              <a:t>Auf Fragen des Eingehungsbetrugs / schadensgleiche Vermögensgefährdung muss nicht eingegangen werden,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Täuschungen in der Verpflichtungs- und Erfüllungsphase bilden eine Einheit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Über Schaden entscheidet Wertvergleich zwischen den Leistungen.  </a:t>
            </a:r>
          </a:p>
        </p:txBody>
      </p:sp>
    </p:spTree>
    <p:extLst>
      <p:ext uri="{BB962C8B-B14F-4D97-AF65-F5344CB8AC3E}">
        <p14:creationId xmlns:p14="http://schemas.microsoft.com/office/powerpoint/2010/main" val="4256023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5DE91-A146-34FB-0689-87E84239612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012861-61BB-FA88-D0B4-841293AB932F}"/>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d. Vermögensschaden?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kein vermögenswertes Äquivalent für die Vermögensverfügung erhalten?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Fahrschule des I hat Vorbereitung des M auf die Führerscheinprüfung bereits erbracht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beschränkte Geschäftsfähigkeit des M,</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nicht lediglich rechtlich vorteilhafter Vertrag zwischen M und I,</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fehlende /nicht  zu erwartenden Zustimmung der gesetzlichen Vertreter des M</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Folge: </a:t>
            </a:r>
            <a:r>
              <a:rPr lang="de-DE" sz="9600" b="1" dirty="0">
                <a:latin typeface="Arial" panose="020B0604020202020204" pitchFamily="34" charset="0"/>
                <a:ea typeface="Calibri" panose="020F0502020204030204" pitchFamily="34" charset="0"/>
                <a:cs typeface="Arial" panose="020B0604020202020204" pitchFamily="34" charset="0"/>
              </a:rPr>
              <a:t>Vertrag</a:t>
            </a:r>
            <a:r>
              <a:rPr lang="de-DE" sz="9600" b="1" dirty="0">
                <a:effectLst/>
                <a:latin typeface="Arial" panose="020B0604020202020204" pitchFamily="34" charset="0"/>
                <a:ea typeface="Calibri" panose="020F0502020204030204" pitchFamily="34" charset="0"/>
                <a:cs typeface="Arial" panose="020B0604020202020204" pitchFamily="34" charset="0"/>
              </a:rPr>
              <a:t> unwirksam </a:t>
            </a:r>
            <a:r>
              <a:rPr lang="de-DE" sz="9600" dirty="0">
                <a:effectLst/>
                <a:latin typeface="Arial" panose="020B0604020202020204" pitchFamily="34" charset="0"/>
                <a:ea typeface="Calibri" panose="020F0502020204030204" pitchFamily="34" charset="0"/>
                <a:cs typeface="Arial" panose="020B0604020202020204" pitchFamily="34" charset="0"/>
              </a:rPr>
              <a:t>(§§ 2, 106f., 108 Abs. 1 BGB)</a:t>
            </a:r>
            <a:r>
              <a:rPr lang="de-DE" sz="9600" dirty="0">
                <a:latin typeface="Arial" panose="020B0604020202020204" pitchFamily="34" charset="0"/>
                <a:ea typeface="Calibri" panose="020F0502020204030204" pitchFamily="34" charset="0"/>
                <a:cs typeface="Arial" panose="020B0604020202020204" pitchFamily="34" charset="0"/>
              </a:rPr>
              <a:t> / </a:t>
            </a:r>
            <a:r>
              <a:rPr lang="de-DE" sz="9600" dirty="0">
                <a:effectLst/>
                <a:latin typeface="Arial" panose="020B0604020202020204" pitchFamily="34" charset="0"/>
                <a:ea typeface="Calibri" panose="020F0502020204030204" pitchFamily="34" charset="0"/>
                <a:cs typeface="Arial" panose="020B0604020202020204" pitchFamily="34" charset="0"/>
              </a:rPr>
              <a:t>I hat keinen vertraglichen Anspruch auf die vereinbarte Gegenleistung in Gestalt der Zahlung von 2.200,00 € gegen M</a:t>
            </a:r>
          </a:p>
        </p:txBody>
      </p:sp>
    </p:spTree>
    <p:extLst>
      <p:ext uri="{BB962C8B-B14F-4D97-AF65-F5344CB8AC3E}">
        <p14:creationId xmlns:p14="http://schemas.microsoft.com/office/powerpoint/2010/main" val="3825838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2AD15-1961-E436-B1B8-964BDDEFDCF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4DF15F-9AEF-454E-EF36-4F38F3D010E7}"/>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Umstritten: ist, nicht unmittelbar aus der Verfügung sondern aus der schwebenden Unwirksamkeit des Verpflichtungsgeschäfts resultierender Bereicherungsanspruch als taugliches Leistungsäquivalent zu berücksichtigen?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Hier kommt es nicht darauf an, denn: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M war jedenfalls auf Grund seiner Zahlungsunfähigkeit nicht dazu in der Lage, diese Ansprüche zu erfüllen</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Daher </a:t>
            </a:r>
            <a:r>
              <a:rPr lang="de-DE" sz="9600" dirty="0">
                <a:effectLst/>
                <a:latin typeface="Arial" panose="020B0604020202020204" pitchFamily="34" charset="0"/>
                <a:ea typeface="Calibri" panose="020F0502020204030204" pitchFamily="34" charset="0"/>
                <a:cs typeface="Arial" panose="020B0604020202020204" pitchFamily="34" charset="0"/>
              </a:rPr>
              <a:t>Bereicherungsanspruch auch bei angenommener Berücksichtigung </a:t>
            </a:r>
            <a:r>
              <a:rPr lang="de-DE" sz="9600" b="1" dirty="0">
                <a:effectLst/>
                <a:latin typeface="Arial" panose="020B0604020202020204" pitchFamily="34" charset="0"/>
                <a:ea typeface="Calibri" panose="020F0502020204030204" pitchFamily="34" charset="0"/>
                <a:cs typeface="Arial" panose="020B0604020202020204" pitchFamily="34" charset="0"/>
              </a:rPr>
              <a:t>faktisch wertlos </a:t>
            </a:r>
            <a:r>
              <a:rPr lang="de-DE" sz="9600" dirty="0">
                <a:effectLst/>
                <a:latin typeface="Arial" panose="020B0604020202020204" pitchFamily="34" charset="0"/>
                <a:ea typeface="Calibri" panose="020F0502020204030204" pitchFamily="34" charset="0"/>
                <a:cs typeface="Arial" panose="020B0604020202020204" pitchFamily="34" charset="0"/>
              </a:rPr>
              <a:t>und damit auch nach dieser Ansicht </a:t>
            </a:r>
            <a:r>
              <a:rPr lang="de-DE" sz="9600" b="1" dirty="0">
                <a:effectLst/>
                <a:latin typeface="Arial" panose="020B0604020202020204" pitchFamily="34" charset="0"/>
                <a:ea typeface="Calibri" panose="020F0502020204030204" pitchFamily="34" charset="0"/>
                <a:cs typeface="Arial" panose="020B0604020202020204" pitchFamily="34" charset="0"/>
              </a:rPr>
              <a:t>kein taugliches Leistungsäquivalent</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S</a:t>
            </a:r>
            <a:r>
              <a:rPr lang="de-DE" sz="9600" dirty="0">
                <a:effectLst/>
                <a:latin typeface="Arial" panose="020B0604020202020204" pitchFamily="34" charset="0"/>
                <a:ea typeface="Calibri" panose="020F0502020204030204" pitchFamily="34" charset="0"/>
                <a:cs typeface="Arial" panose="020B0604020202020204" pitchFamily="34" charset="0"/>
              </a:rPr>
              <a:t>treitentscheid demnach nicht erforderlich </a:t>
            </a:r>
          </a:p>
        </p:txBody>
      </p:sp>
    </p:spTree>
    <p:extLst>
      <p:ext uri="{BB962C8B-B14F-4D97-AF65-F5344CB8AC3E}">
        <p14:creationId xmlns:p14="http://schemas.microsoft.com/office/powerpoint/2010/main" val="3531984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E505A2-E754-CE38-D51C-9C7AD07256A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72EBE2-5580-1E4B-2F50-25CBA2E404A6}"/>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Vergleich der Vermögenslage ergibt: I = wirtschaftlich schlechter als vor der Erbringung der Dienstleistung.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Vermögensschaden also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2. Subjektiver Tatbestand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Vorsatz unproblematisch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Absicht zur stoffgleichen Bereicherung +, beabsichtigte Bereicherung ist auch rechtswidrig</a:t>
            </a:r>
          </a:p>
          <a:p>
            <a:pPr marL="1143000" marR="0" indent="-1371600" algn="just">
              <a:lnSpc>
                <a:spcPct val="115000"/>
              </a:lnSpc>
              <a:spcBef>
                <a:spcPts val="1000"/>
              </a:spcBef>
              <a:spcAft>
                <a:spcPts val="1000"/>
              </a:spcAft>
              <a:buAutoNum type="romanUcPeriod" startAt="2"/>
            </a:pPr>
            <a:r>
              <a:rPr lang="de-DE" sz="9600" b="1" dirty="0">
                <a:effectLst/>
                <a:latin typeface="Arial" panose="020B0604020202020204" pitchFamily="34" charset="0"/>
                <a:ea typeface="Calibri" panose="020F0502020204030204" pitchFamily="34" charset="0"/>
                <a:cs typeface="Arial" panose="020B0604020202020204" pitchFamily="34" charset="0"/>
              </a:rPr>
              <a:t>Rechtswidrigkeit und Schuld: +</a:t>
            </a:r>
          </a:p>
          <a:p>
            <a:pPr marL="0" marR="0" indent="0" algn="just">
              <a:lnSpc>
                <a:spcPct val="115000"/>
              </a:lnSpc>
              <a:spcBef>
                <a:spcPts val="1000"/>
              </a:spcBef>
              <a:spcAft>
                <a:spcPts val="1000"/>
              </a:spcAft>
              <a:buNone/>
            </a:pPr>
            <a:r>
              <a:rPr lang="de-DE" sz="9600" b="1" dirty="0">
                <a:latin typeface="Arial" panose="020B0604020202020204" pitchFamily="34" charset="0"/>
                <a:ea typeface="Calibri" panose="020F0502020204030204" pitchFamily="34" charset="0"/>
                <a:cs typeface="Arial" panose="020B0604020202020204" pitchFamily="34" charset="0"/>
              </a:rPr>
              <a:t>Ergebnis: § 263 Abs. 1 StGB +</a:t>
            </a:r>
            <a:endParaRPr lang="de-DE" sz="9600" b="1"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40487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84B42A-540E-E5D6-767E-A4C732D87BF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E639A8-A3E3-E98F-FB2C-268EFB10653A}"/>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3. Tatkomplex: Der Besuch bei der Fahrerlaubnisbehörde</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A.	Strafbarkeit wegen Urkundenfälschung gem. § 267 Abs. 1 Var. 3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S den gefälschten Personalausweis vorlegte.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Unproblematisch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B.	Strafbarkeit wegen mittelbarer Falschbeurkundung im Amt gem. §§ 348 Abs. 1, 25 Abs. 1 Alt. 2 StGB</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dem S einen gefälschten und hinsichtlich des Alters unrichtigen Personalausweis vorlegte und die daraus ersichtlichen Personendaten gegenüber S in dem Glauben bestätigte, dass S von der Richtigkeit dieser Angaben ausging.</a:t>
            </a:r>
          </a:p>
        </p:txBody>
      </p:sp>
    </p:spTree>
    <p:extLst>
      <p:ext uri="{BB962C8B-B14F-4D97-AF65-F5344CB8AC3E}">
        <p14:creationId xmlns:p14="http://schemas.microsoft.com/office/powerpoint/2010/main" val="1169636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9F0646C-387A-29A2-4CBF-BAC8EA52AB12}"/>
              </a:ext>
            </a:extLst>
          </p:cNvPr>
          <p:cNvGraphicFramePr>
            <a:graphicFrameLocks noGrp="1"/>
          </p:cNvGraphicFramePr>
          <p:nvPr>
            <p:extLst>
              <p:ext uri="{D42A27DB-BD31-4B8C-83A1-F6EECF244321}">
                <p14:modId xmlns:p14="http://schemas.microsoft.com/office/powerpoint/2010/main" val="3513134268"/>
              </p:ext>
            </p:extLst>
          </p:nvPr>
        </p:nvGraphicFramePr>
        <p:xfrm>
          <a:off x="2184399" y="719665"/>
          <a:ext cx="7916336" cy="4616539"/>
        </p:xfrm>
        <a:graphic>
          <a:graphicData uri="http://schemas.openxmlformats.org/drawingml/2006/table">
            <a:tbl>
              <a:tblPr firstRow="1" bandRow="1">
                <a:tableStyleId>{5C22544A-7EE6-4342-B048-85BDC9FD1C3A}</a:tableStyleId>
              </a:tblPr>
              <a:tblGrid>
                <a:gridCol w="779972">
                  <a:extLst>
                    <a:ext uri="{9D8B030D-6E8A-4147-A177-3AD203B41FA5}">
                      <a16:colId xmlns:a16="http://schemas.microsoft.com/office/drawing/2014/main" val="1029662142"/>
                    </a:ext>
                  </a:extLst>
                </a:gridCol>
                <a:gridCol w="1455229">
                  <a:extLst>
                    <a:ext uri="{9D8B030D-6E8A-4147-A177-3AD203B41FA5}">
                      <a16:colId xmlns:a16="http://schemas.microsoft.com/office/drawing/2014/main" val="2218967970"/>
                    </a:ext>
                  </a:extLst>
                </a:gridCol>
                <a:gridCol w="787400">
                  <a:extLst>
                    <a:ext uri="{9D8B030D-6E8A-4147-A177-3AD203B41FA5}">
                      <a16:colId xmlns:a16="http://schemas.microsoft.com/office/drawing/2014/main" val="3228319551"/>
                    </a:ext>
                  </a:extLst>
                </a:gridCol>
                <a:gridCol w="939800">
                  <a:extLst>
                    <a:ext uri="{9D8B030D-6E8A-4147-A177-3AD203B41FA5}">
                      <a16:colId xmlns:a16="http://schemas.microsoft.com/office/drawing/2014/main" val="1837877134"/>
                    </a:ext>
                  </a:extLst>
                </a:gridCol>
                <a:gridCol w="1007533">
                  <a:extLst>
                    <a:ext uri="{9D8B030D-6E8A-4147-A177-3AD203B41FA5}">
                      <a16:colId xmlns:a16="http://schemas.microsoft.com/office/drawing/2014/main" val="2888307435"/>
                    </a:ext>
                  </a:extLst>
                </a:gridCol>
                <a:gridCol w="828230">
                  <a:extLst>
                    <a:ext uri="{9D8B030D-6E8A-4147-A177-3AD203B41FA5}">
                      <a16:colId xmlns:a16="http://schemas.microsoft.com/office/drawing/2014/main" val="4155777798"/>
                    </a:ext>
                  </a:extLst>
                </a:gridCol>
                <a:gridCol w="1059086">
                  <a:extLst>
                    <a:ext uri="{9D8B030D-6E8A-4147-A177-3AD203B41FA5}">
                      <a16:colId xmlns:a16="http://schemas.microsoft.com/office/drawing/2014/main" val="640240142"/>
                    </a:ext>
                  </a:extLst>
                </a:gridCol>
                <a:gridCol w="1059086">
                  <a:extLst>
                    <a:ext uri="{9D8B030D-6E8A-4147-A177-3AD203B41FA5}">
                      <a16:colId xmlns:a16="http://schemas.microsoft.com/office/drawing/2014/main" val="3388011795"/>
                    </a:ext>
                  </a:extLst>
                </a:gridCol>
              </a:tblGrid>
              <a:tr h="1397002">
                <a:tc>
                  <a:txBody>
                    <a:bodyPr/>
                    <a:lstStyle/>
                    <a:p>
                      <a:r>
                        <a:rPr lang="de-DE" sz="3200" dirty="0">
                          <a:latin typeface="Arial" panose="020B0604020202020204" pitchFamily="34" charset="0"/>
                          <a:cs typeface="Arial" panose="020B0604020202020204" pitchFamily="34" charset="0"/>
                        </a:rPr>
                        <a:t>0-3</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4-6</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7-9</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10</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11</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12</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13</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14</a:t>
                      </a:r>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32166011"/>
                  </a:ext>
                </a:extLst>
              </a:tr>
              <a:tr h="1073179">
                <a:tc>
                  <a:txBody>
                    <a:bodyPr/>
                    <a:lstStyle/>
                    <a:p>
                      <a:r>
                        <a:rPr lang="de-DE" sz="3200" dirty="0">
                          <a:latin typeface="Arial" panose="020B0604020202020204" pitchFamily="34" charset="0"/>
                          <a:cs typeface="Arial" panose="020B0604020202020204" pitchFamily="34" charset="0"/>
                        </a:rPr>
                        <a:t>20</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42</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20</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3</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0</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3</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0</a:t>
                      </a:r>
                      <a:endParaRPr lang="en-US" sz="3200" dirty="0">
                        <a:latin typeface="Arial" panose="020B0604020202020204" pitchFamily="34" charset="0"/>
                        <a:cs typeface="Arial" panose="020B0604020202020204" pitchFamily="34" charset="0"/>
                      </a:endParaRPr>
                    </a:p>
                  </a:txBody>
                  <a:tcPr/>
                </a:tc>
                <a:tc>
                  <a:txBody>
                    <a:bodyPr/>
                    <a:lstStyle/>
                    <a:p>
                      <a:r>
                        <a:rPr lang="de-DE" sz="3200" dirty="0">
                          <a:latin typeface="Arial" panose="020B0604020202020204" pitchFamily="34" charset="0"/>
                          <a:cs typeface="Arial" panose="020B0604020202020204" pitchFamily="34" charset="0"/>
                        </a:rPr>
                        <a:t>2</a:t>
                      </a:r>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60613825"/>
                  </a:ext>
                </a:extLst>
              </a:tr>
              <a:tr h="1073179">
                <a:tc gridSpan="2">
                  <a:txBody>
                    <a:bodyPr/>
                    <a:lstStyle/>
                    <a:p>
                      <a:r>
                        <a:rPr lang="de-DE" sz="3200" dirty="0">
                          <a:latin typeface="Arial" panose="020B0604020202020204" pitchFamily="34" charset="0"/>
                          <a:cs typeface="Arial" panose="020B0604020202020204" pitchFamily="34" charset="0"/>
                        </a:rPr>
                        <a:t>Teilgenom-men:</a:t>
                      </a:r>
                      <a:endParaRPr lang="en-US" sz="3200" dirty="0">
                        <a:latin typeface="Arial" panose="020B0604020202020204" pitchFamily="34" charset="0"/>
                        <a:cs typeface="Arial" panose="020B0604020202020204" pitchFamily="34" charset="0"/>
                      </a:endParaRPr>
                    </a:p>
                  </a:txBody>
                  <a:tcPr/>
                </a:tc>
                <a:tc hMerge="1">
                  <a:txBody>
                    <a:bodyPr/>
                    <a:lstStyle/>
                    <a:p>
                      <a:endParaRPr lang="en-US" sz="3200" dirty="0">
                        <a:latin typeface="Arial" panose="020B0604020202020204" pitchFamily="34" charset="0"/>
                        <a:cs typeface="Arial" panose="020B0604020202020204" pitchFamily="34" charset="0"/>
                      </a:endParaRPr>
                    </a:p>
                  </a:txBody>
                  <a:tcPr/>
                </a:tc>
                <a:tc gridSpan="2">
                  <a:txBody>
                    <a:bodyPr/>
                    <a:lstStyle/>
                    <a:p>
                      <a:r>
                        <a:rPr lang="de-DE" sz="3200" dirty="0">
                          <a:latin typeface="Arial" panose="020B0604020202020204" pitchFamily="34" charset="0"/>
                          <a:cs typeface="Arial" panose="020B0604020202020204" pitchFamily="34" charset="0"/>
                        </a:rPr>
                        <a:t>Unter 4 Pkte:</a:t>
                      </a:r>
                      <a:endParaRPr lang="en-US" sz="3200" dirty="0">
                        <a:latin typeface="Arial" panose="020B0604020202020204" pitchFamily="34" charset="0"/>
                        <a:cs typeface="Arial" panose="020B0604020202020204" pitchFamily="34" charset="0"/>
                      </a:endParaRPr>
                    </a:p>
                  </a:txBody>
                  <a:tcPr/>
                </a:tc>
                <a:tc hMerge="1">
                  <a:txBody>
                    <a:bodyPr/>
                    <a:lstStyle/>
                    <a:p>
                      <a:endParaRPr lang="en-US" sz="3200" dirty="0">
                        <a:latin typeface="Arial" panose="020B0604020202020204" pitchFamily="34" charset="0"/>
                        <a:cs typeface="Arial" panose="020B0604020202020204" pitchFamily="34" charset="0"/>
                      </a:endParaRPr>
                    </a:p>
                  </a:txBody>
                  <a:tcPr/>
                </a:tc>
                <a:tc>
                  <a:txBody>
                    <a:bodyPr/>
                    <a:lstStyle/>
                    <a:p>
                      <a:r>
                        <a:rPr lang="en-US" sz="6000" b="1" dirty="0">
                          <a:latin typeface="Arial" panose="020B0604020202020204" pitchFamily="34" charset="0"/>
                          <a:cs typeface="Arial" panose="020B0604020202020204" pitchFamily="34" charset="0"/>
                          <a:sym typeface="Symbol" panose="05050102010706020507" pitchFamily="18" charset="2"/>
                        </a:rPr>
                        <a:t></a:t>
                      </a:r>
                      <a:endParaRPr lang="en-US" sz="6000" b="1"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11772861"/>
                  </a:ext>
                </a:extLst>
              </a:tr>
              <a:tr h="1073179">
                <a:tc gridSpan="2">
                  <a:txBody>
                    <a:bodyPr/>
                    <a:lstStyle/>
                    <a:p>
                      <a:r>
                        <a:rPr lang="de-DE" sz="3200" dirty="0">
                          <a:latin typeface="Arial" panose="020B0604020202020204" pitchFamily="34" charset="0"/>
                          <a:cs typeface="Arial" panose="020B0604020202020204" pitchFamily="34" charset="0"/>
                        </a:rPr>
                        <a:t>90</a:t>
                      </a:r>
                      <a:endParaRPr lang="en-US" sz="3200" dirty="0">
                        <a:latin typeface="Arial" panose="020B0604020202020204" pitchFamily="34" charset="0"/>
                        <a:cs typeface="Arial" panose="020B0604020202020204" pitchFamily="34" charset="0"/>
                      </a:endParaRPr>
                    </a:p>
                  </a:txBody>
                  <a:tcPr/>
                </a:tc>
                <a:tc hMerge="1">
                  <a:txBody>
                    <a:bodyPr/>
                    <a:lstStyle/>
                    <a:p>
                      <a:endParaRPr lang="en-US"/>
                    </a:p>
                  </a:txBody>
                  <a:tcPr/>
                </a:tc>
                <a:tc gridSpan="2">
                  <a:txBody>
                    <a:bodyPr/>
                    <a:lstStyle/>
                    <a:p>
                      <a:r>
                        <a:rPr lang="de-DE" sz="3200" dirty="0">
                          <a:latin typeface="Arial" panose="020B0604020202020204" pitchFamily="34" charset="0"/>
                          <a:cs typeface="Arial" panose="020B0604020202020204" pitchFamily="34" charset="0"/>
                        </a:rPr>
                        <a:t>22,22%</a:t>
                      </a:r>
                      <a:endParaRPr lang="en-US" sz="3200" dirty="0">
                        <a:latin typeface="Arial" panose="020B0604020202020204" pitchFamily="34" charset="0"/>
                        <a:cs typeface="Arial" panose="020B0604020202020204" pitchFamily="34" charset="0"/>
                      </a:endParaRPr>
                    </a:p>
                  </a:txBody>
                  <a:tcPr/>
                </a:tc>
                <a:tc hMerge="1">
                  <a:txBody>
                    <a:bodyPr/>
                    <a:lstStyle/>
                    <a:p>
                      <a:endParaRPr lang="en-US"/>
                    </a:p>
                  </a:txBody>
                  <a:tcPr/>
                </a:tc>
                <a:tc>
                  <a:txBody>
                    <a:bodyPr/>
                    <a:lstStyle/>
                    <a:p>
                      <a:r>
                        <a:rPr lang="de-DE" sz="3200" dirty="0">
                          <a:latin typeface="Arial" panose="020B0604020202020204" pitchFamily="34" charset="0"/>
                          <a:cs typeface="Arial" panose="020B0604020202020204" pitchFamily="34" charset="0"/>
                        </a:rPr>
                        <a:t>5,8Pkte</a:t>
                      </a:r>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98012403"/>
                  </a:ext>
                </a:extLst>
              </a:tr>
            </a:tbl>
          </a:graphicData>
        </a:graphic>
      </p:graphicFrame>
    </p:spTree>
    <p:extLst>
      <p:ext uri="{BB962C8B-B14F-4D97-AF65-F5344CB8AC3E}">
        <p14:creationId xmlns:p14="http://schemas.microsoft.com/office/powerpoint/2010/main" val="1458794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F7D1C-C60F-0451-B744-D37B55434D7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79351D-2E9B-FED7-197B-791246D49327}"/>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M ≠ Amtsträger im Sinne des § 11 Abs. 1 Nr. 2 StGB und damit kein tauglicher Täter des § 348 Abs. 1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348 Abs. 1, 25 Abs. 1 Alt. 2 StGB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C.	Strafbarkeit wegen Anstiftung zur Falschbeurkundung im Amt gem. §§ 348 Abs. 1, 26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dem S den gefälschten und hinsichtlich des Alters unrichtigen Personalausweis vorlegte und die daraus ersichtlichen Personendaten gegenüber S in dem Glauben bestätigte, dass S von der Richtigkeit dieser Angaben ausging, sodass diese im weiteren Verlauf in dem Führerschein in Kartenformat aufgenommen wurden.</a:t>
            </a:r>
          </a:p>
        </p:txBody>
      </p:sp>
    </p:spTree>
    <p:extLst>
      <p:ext uri="{BB962C8B-B14F-4D97-AF65-F5344CB8AC3E}">
        <p14:creationId xmlns:p14="http://schemas.microsoft.com/office/powerpoint/2010/main" val="2674150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B94E9-ED43-37B3-4AE4-68CB32C03D0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B99133-AC5D-2F92-55EB-E0CDA966CCAF}"/>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M ≠ Amtsträger im Sinne des § 11 Abs. 1 Nr. 2 StGB und damit kein tauglicher Täter des § 348 Abs. 1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348 Abs. 1, 25 Abs. 1 Alt. 2 StGB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C.	Strafbarkeit wegen Anstiftung zur Falschbeurkundung im Amt gem. §§ 348 Abs. 1, 26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dem S den gefälschten und hinsichtlich des Alters unrichtigen Personalausweis vorlegte und die daraus ersichtlichen Personendaten gegenüber S in dem Glauben bestätigte, dass S von der Richtigkeit dieser Angaben ausging, sodass diese im weiteren Verlauf in dem Führerschein in Kartenformat aufgenommen wurden.</a:t>
            </a:r>
          </a:p>
        </p:txBody>
      </p:sp>
    </p:spTree>
    <p:extLst>
      <p:ext uri="{BB962C8B-B14F-4D97-AF65-F5344CB8AC3E}">
        <p14:creationId xmlns:p14="http://schemas.microsoft.com/office/powerpoint/2010/main" val="2033523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B94E32-AC41-7255-9E27-B22DB39F85D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022CCA-E37E-19CE-0925-BDDDFF3CF8D3}"/>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 Tatbestand</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1. Objektiver Tatbestand</a:t>
            </a:r>
          </a:p>
          <a:p>
            <a:pPr marL="1143000" marR="0" indent="-1371600" algn="just">
              <a:lnSpc>
                <a:spcPct val="115000"/>
              </a:lnSpc>
              <a:spcBef>
                <a:spcPts val="1000"/>
              </a:spcBef>
              <a:spcAft>
                <a:spcPts val="1000"/>
              </a:spcAft>
              <a:buAutoNum type="alphaLcPeriod"/>
            </a:pPr>
            <a:r>
              <a:rPr lang="de-DE" sz="9600" dirty="0">
                <a:effectLst/>
                <a:latin typeface="Arial" panose="020B0604020202020204" pitchFamily="34" charset="0"/>
                <a:ea typeface="Calibri" panose="020F0502020204030204" pitchFamily="34" charset="0"/>
                <a:cs typeface="Arial" panose="020B0604020202020204" pitchFamily="34" charset="0"/>
              </a:rPr>
              <a:t>vorsätzliche und rechtswidrige Haupttat des S?</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aa. S = als zuständiger Sachbearbeiter der Fahrerlaubnisbehörde Amtsträger, § 11 Abs. 1 Nr. 2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bb. Führerschein in Kartenformat = eine öffentliche Urkunde?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öffentliche Urkunde </a:t>
            </a:r>
            <a:r>
              <a:rPr lang="de-DE" sz="9600" dirty="0">
                <a:latin typeface="Arial" panose="020B0604020202020204" pitchFamily="34" charset="0"/>
                <a:ea typeface="Calibri" panose="020F0502020204030204" pitchFamily="34" charset="0"/>
                <a:cs typeface="Arial" panose="020B0604020202020204" pitchFamily="34" charset="0"/>
              </a:rPr>
              <a:t>=</a:t>
            </a:r>
            <a:r>
              <a:rPr lang="de-DE" sz="9600" dirty="0">
                <a:effectLst/>
                <a:latin typeface="Arial" panose="020B0604020202020204" pitchFamily="34" charset="0"/>
                <a:ea typeface="Calibri" panose="020F0502020204030204" pitchFamily="34" charset="0"/>
                <a:cs typeface="Arial" panose="020B0604020202020204" pitchFamily="34" charset="0"/>
              </a:rPr>
              <a:t> eine von einer öffentlichen Behörde / mit öffentlichem Glauben versehenen Person innerhalb ihrer örtlichen und sachlichen Zuständigkeit in der vorgeschriebenen Form aufgenommene Urkunde, (</a:t>
            </a:r>
            <a:r>
              <a:rPr lang="de-DE" sz="9600" b="1" dirty="0">
                <a:effectLst/>
                <a:latin typeface="Arial" panose="020B0604020202020204" pitchFamily="34" charset="0"/>
                <a:ea typeface="Calibri" panose="020F0502020204030204" pitchFamily="34" charset="0"/>
                <a:cs typeface="Arial" panose="020B0604020202020204" pitchFamily="34" charset="0"/>
              </a:rPr>
              <a:t>Legaldefinition in § 415 I ZPO</a:t>
            </a:r>
            <a:r>
              <a:rPr lang="de-DE" sz="9600" dirty="0">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22752341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58FD15-EB1A-5A48-6B3C-41E3C463E4B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67374D-6EA9-9691-DF89-D2D038D31B18}"/>
              </a:ext>
            </a:extLst>
          </p:cNvPr>
          <p:cNvSpPr>
            <a:spLocks noGrp="1"/>
          </p:cNvSpPr>
          <p:nvPr>
            <p:ph idx="1"/>
          </p:nvPr>
        </p:nvSpPr>
        <p:spPr>
          <a:xfrm>
            <a:off x="868680" y="658368"/>
            <a:ext cx="10485120" cy="5660136"/>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Die öffentliche Urkunde muss </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für den Verkehr nach außen bestimmt und </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mit einer erhöhten Beweiskraft versehen sein.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Führerschein = </a:t>
            </a:r>
            <a:r>
              <a:rPr lang="de-DE" sz="9600" b="1" dirty="0">
                <a:effectLst/>
                <a:latin typeface="Arial" panose="020B0604020202020204" pitchFamily="34" charset="0"/>
                <a:ea typeface="Calibri" panose="020F0502020204030204" pitchFamily="34" charset="0"/>
                <a:cs typeface="Arial" panose="020B0604020202020204" pitchFamily="34" charset="0"/>
              </a:rPr>
              <a:t>nach bestandener Prüfung </a:t>
            </a:r>
            <a:r>
              <a:rPr lang="de-DE" sz="9600" dirty="0">
                <a:effectLst/>
                <a:latin typeface="Arial" panose="020B0604020202020204" pitchFamily="34" charset="0"/>
                <a:ea typeface="Calibri" panose="020F0502020204030204" pitchFamily="34" charset="0"/>
                <a:cs typeface="Arial" panose="020B0604020202020204" pitchFamily="34" charset="0"/>
              </a:rPr>
              <a:t>und </a:t>
            </a:r>
            <a:r>
              <a:rPr lang="de-DE" sz="9600" b="1" dirty="0">
                <a:effectLst/>
                <a:latin typeface="Arial" panose="020B0604020202020204" pitchFamily="34" charset="0"/>
                <a:ea typeface="Calibri" panose="020F0502020204030204" pitchFamily="34" charset="0"/>
                <a:cs typeface="Arial" panose="020B0604020202020204" pitchFamily="34" charset="0"/>
              </a:rPr>
              <a:t>Aushändigung</a:t>
            </a:r>
            <a:r>
              <a:rPr lang="de-DE" sz="9600" dirty="0">
                <a:effectLst/>
                <a:latin typeface="Arial" panose="020B0604020202020204" pitchFamily="34" charset="0"/>
                <a:ea typeface="Calibri" panose="020F0502020204030204" pitchFamily="34" charset="0"/>
                <a:cs typeface="Arial" panose="020B0604020202020204" pitchFamily="34" charset="0"/>
              </a:rPr>
              <a:t> durch den Prüfer,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verkörperte Gedankenerklärung </a:t>
            </a:r>
            <a:endParaRPr lang="de-DE" sz="9600"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zum Beweis im Rechtsverkehr geeignet und bestimmt </a:t>
            </a:r>
            <a:r>
              <a:rPr lang="de-DE" sz="9600" dirty="0">
                <a:latin typeface="Arial" panose="020B0604020202020204" pitchFamily="34" charset="0"/>
                <a:ea typeface="Calibri" panose="020F0502020204030204" pitchFamily="34" charset="0"/>
                <a:cs typeface="Arial" panose="020B0604020202020204" pitchFamily="34" charset="0"/>
              </a:rPr>
              <a:t>u</a:t>
            </a:r>
            <a:r>
              <a:rPr lang="de-DE" sz="9600" dirty="0">
                <a:effectLst/>
                <a:latin typeface="Arial" panose="020B0604020202020204" pitchFamily="34" charset="0"/>
                <a:ea typeface="Calibri" panose="020F0502020204030204" pitchFamily="34" charset="0"/>
                <a:cs typeface="Arial" panose="020B0604020202020204" pitchFamily="34" charset="0"/>
              </a:rPr>
              <a:t>nd </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ihren Aussteller – die Stadt Düsseldorf – erkennen lässt</a:t>
            </a:r>
          </a:p>
          <a:p>
            <a:pPr marL="0" marR="0" indent="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Führerschein wurde von einer öffentlichen Behörde (Fahrerlaubnisbehörde Führerscheinstelle Düsseldorf) innerhalb ihrer Zuständigkeit aufgenommen.</a:t>
            </a:r>
          </a:p>
          <a:p>
            <a:pPr marL="0" marR="0" algn="just">
              <a:lnSpc>
                <a:spcPct val="115000"/>
              </a:lnSpc>
              <a:spcBef>
                <a:spcPts val="1000"/>
              </a:spcBef>
              <a:spcAft>
                <a:spcPts val="1000"/>
              </a:spcAft>
              <a:buNone/>
            </a:pPr>
            <a:endParaRPr lang="de-DE" sz="9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744557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AC6E79-A7BC-1725-FC8F-42925CC2888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0E0FDC-628A-BEBF-3ECA-EB61C50BEA2D}"/>
              </a:ext>
            </a:extLst>
          </p:cNvPr>
          <p:cNvSpPr>
            <a:spLocks noGrp="1"/>
          </p:cNvSpPr>
          <p:nvPr>
            <p:ph idx="1"/>
          </p:nvPr>
        </p:nvSpPr>
        <p:spPr>
          <a:xfrm>
            <a:off x="838200" y="669702"/>
            <a:ext cx="10515600" cy="5518595"/>
          </a:xfrm>
        </p:spPr>
        <p:txBody>
          <a:bodyPr>
            <a:normAutofit fontScale="25000" lnSpcReduction="20000"/>
          </a:bodyPr>
          <a:lstStyle/>
          <a:p>
            <a:pPr marL="0" marR="0" indent="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Führerschein genießt öffentlichen Glauben hinsichtlich der erteilten Fahrerlaubnisklassen = Beweiswirkung für und gegen jedermann = erhöhte Beweiskraft öffentlicher Urkunden</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Er</a:t>
            </a:r>
            <a:r>
              <a:rPr lang="de-DE" sz="9600" dirty="0">
                <a:effectLst/>
                <a:latin typeface="Arial" panose="020B0604020202020204" pitchFamily="34" charset="0"/>
                <a:ea typeface="Calibri" panose="020F0502020204030204" pitchFamily="34" charset="0"/>
                <a:cs typeface="Arial" panose="020B0604020202020204" pitchFamily="34" charset="0"/>
              </a:rPr>
              <a:t>gebnis: Führerschein = öffentliche Urkunde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Anm.: Problem der </a:t>
            </a:r>
            <a:r>
              <a:rPr lang="de-DE" sz="9600" b="1" dirty="0">
                <a:effectLst/>
                <a:latin typeface="Arial" panose="020B0604020202020204" pitchFamily="34" charset="0"/>
                <a:ea typeface="Calibri" panose="020F0502020204030204" pitchFamily="34" charset="0"/>
                <a:cs typeface="Arial" panose="020B0604020202020204" pitchFamily="34" charset="0"/>
              </a:rPr>
              <a:t>Reichweite</a:t>
            </a:r>
            <a:r>
              <a:rPr lang="de-DE" sz="9600" dirty="0">
                <a:effectLst/>
                <a:latin typeface="Arial" panose="020B0604020202020204" pitchFamily="34" charset="0"/>
                <a:ea typeface="Calibri" panose="020F0502020204030204" pitchFamily="34" charset="0"/>
                <a:cs typeface="Arial" panose="020B0604020202020204" pitchFamily="34" charset="0"/>
              </a:rPr>
              <a:t> der erhöhten Beweiskraft kann schon an dieser Stelle dargestellt werden.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(betreffend den Verweis auf die Fahrerlaubnisklassen, die unzweifelhaft von dder erhöhten Beweiskraft erfasst sind)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cc. S = Amtsträger, </a:t>
            </a:r>
            <a:r>
              <a:rPr lang="de-DE" sz="9600" b="1" dirty="0">
                <a:effectLst/>
                <a:latin typeface="Arial" panose="020B0604020202020204" pitchFamily="34" charset="0"/>
                <a:ea typeface="Calibri" panose="020F0502020204030204" pitchFamily="34" charset="0"/>
                <a:cs typeface="Arial" panose="020B0604020202020204" pitchFamily="34" charset="0"/>
              </a:rPr>
              <a:t>der zur Aufnahme dieser öffentlichen Urkunde befugt war </a:t>
            </a:r>
            <a:r>
              <a:rPr lang="de-DE" sz="9600" dirty="0">
                <a:effectLst/>
                <a:latin typeface="Arial" panose="020B0604020202020204" pitchFamily="34" charset="0"/>
                <a:ea typeface="Calibri" panose="020F0502020204030204" pitchFamily="34" charset="0"/>
                <a:cs typeface="Arial" panose="020B0604020202020204" pitchFamily="34" charset="0"/>
              </a:rPr>
              <a:t>(als zuständiger Sachbearbeiter der Fahrerlaubnisbehörde)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dd. S hat eine rechtlich erhebliche Tatsache falsch beurkundet?</a:t>
            </a:r>
          </a:p>
        </p:txBody>
      </p:sp>
    </p:spTree>
    <p:extLst>
      <p:ext uri="{BB962C8B-B14F-4D97-AF65-F5344CB8AC3E}">
        <p14:creationId xmlns:p14="http://schemas.microsoft.com/office/powerpoint/2010/main" val="3267591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A0B74F-39D3-D2D8-5415-97BF647DD92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08889B-DD7B-6AC9-2000-588659AE38DB}"/>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S hat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(1) auf dem Führerschein das Alter des M mit dem späteren Geburtsdatum, ausgestellt = „falsche Tatsache“ beurkundet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(2) Tatsache muss </a:t>
            </a:r>
            <a:r>
              <a:rPr lang="de-DE" sz="9600" b="1" dirty="0">
                <a:effectLst/>
                <a:latin typeface="Arial" panose="020B0604020202020204" pitchFamily="34" charset="0"/>
                <a:ea typeface="Calibri" panose="020F0502020204030204" pitchFamily="34" charset="0"/>
                <a:cs typeface="Arial" panose="020B0604020202020204" pitchFamily="34" charset="0"/>
              </a:rPr>
              <a:t>rechtlich erheblich </a:t>
            </a:r>
            <a:r>
              <a:rPr lang="de-DE" sz="9600" dirty="0">
                <a:effectLst/>
                <a:latin typeface="Arial" panose="020B0604020202020204" pitchFamily="34" charset="0"/>
                <a:ea typeface="Calibri" panose="020F0502020204030204" pitchFamily="34" charset="0"/>
                <a:cs typeface="Arial" panose="020B0604020202020204" pitchFamily="34" charset="0"/>
              </a:rPr>
              <a:t>sein: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S müsste </a:t>
            </a:r>
            <a:r>
              <a:rPr lang="de-DE" sz="9600" b="1" dirty="0">
                <a:effectLst/>
                <a:latin typeface="Arial" panose="020B0604020202020204" pitchFamily="34" charset="0"/>
                <a:ea typeface="Calibri" panose="020F0502020204030204" pitchFamily="34" charset="0"/>
                <a:cs typeface="Arial" panose="020B0604020202020204" pitchFamily="34" charset="0"/>
              </a:rPr>
              <a:t>Angaben</a:t>
            </a:r>
            <a:r>
              <a:rPr lang="de-DE" sz="9600" dirty="0">
                <a:effectLst/>
                <a:latin typeface="Arial" panose="020B0604020202020204" pitchFamily="34" charset="0"/>
                <a:ea typeface="Calibri" panose="020F0502020204030204" pitchFamily="34" charset="0"/>
                <a:cs typeface="Arial" panose="020B0604020202020204" pitchFamily="34" charset="0"/>
              </a:rPr>
              <a:t> falsch beurkundet haben, </a:t>
            </a:r>
            <a:r>
              <a:rPr lang="de-DE" sz="9600" b="1" dirty="0">
                <a:effectLst/>
                <a:latin typeface="Arial" panose="020B0604020202020204" pitchFamily="34" charset="0"/>
                <a:ea typeface="Calibri" panose="020F0502020204030204" pitchFamily="34" charset="0"/>
                <a:cs typeface="Arial" panose="020B0604020202020204" pitchFamily="34" charset="0"/>
              </a:rPr>
              <a:t>die Gegenstand des öffentlichen Glaubens der betreffenden Urkunde sind</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nur solche Tatsachen, </a:t>
            </a:r>
            <a:r>
              <a:rPr lang="de-DE" sz="9600" b="1" dirty="0">
                <a:effectLst/>
                <a:latin typeface="Arial" panose="020B0604020202020204" pitchFamily="34" charset="0"/>
                <a:ea typeface="Calibri" panose="020F0502020204030204" pitchFamily="34" charset="0"/>
                <a:cs typeface="Arial" panose="020B0604020202020204" pitchFamily="34" charset="0"/>
              </a:rPr>
              <a:t>die von der beurkundenden Stelle auch geprüft worden sind und die diese daraufhin als richtig bestätigt</a:t>
            </a:r>
            <a:r>
              <a:rPr lang="de-DE" sz="9600" dirty="0">
                <a:effectLst/>
                <a:latin typeface="Arial" panose="020B0604020202020204" pitchFamily="34" charset="0"/>
                <a:ea typeface="Calibri" panose="020F0502020204030204" pitchFamily="34" charset="0"/>
                <a:cs typeface="Arial" panose="020B0604020202020204" pitchFamily="34" charset="0"/>
              </a:rPr>
              <a: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Tatsachen, die durch die jeweilige Urkunde im Rechtsverkehr nachgewiesen werden</a:t>
            </a:r>
          </a:p>
        </p:txBody>
      </p:sp>
    </p:spTree>
    <p:extLst>
      <p:ext uri="{BB962C8B-B14F-4D97-AF65-F5344CB8AC3E}">
        <p14:creationId xmlns:p14="http://schemas.microsoft.com/office/powerpoint/2010/main" val="1067163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A0470-1D95-5131-BB39-BCDBC562461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CA3279-C293-0687-3CB1-8A834AABB332}"/>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Hier: Antragssteller muss Erreichung des erforderlichen Mindestalters der Fahrerlaubnisbehörde mitteilen und auf Verlangen nachweisen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Fahrerlaubnisbehörde prüft die Voraussetzungen zur Erteilung einer Fahrerlaubnis unter besonderer Berücksichtigung des Alters eigenständig und eigenverantwortlich</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Fahrerlaubnisbehörde hat </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Geeignetheit und Befähigung des Beantragenden zu ermitteln</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Richtigkeit der mitgeteilten Daten überprüfen</a:t>
            </a:r>
          </a:p>
          <a:p>
            <a:pPr marL="0" marR="0" indent="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	(</a:t>
            </a:r>
            <a:r>
              <a:rPr lang="de-DE" sz="9600" dirty="0">
                <a:effectLst/>
                <a:latin typeface="Arial" panose="020B0604020202020204" pitchFamily="34" charset="0"/>
                <a:ea typeface="Calibri" panose="020F0502020204030204" pitchFamily="34" charset="0"/>
                <a:cs typeface="Arial" panose="020B0604020202020204" pitchFamily="34" charset="0"/>
              </a:rPr>
              <a:t>Im Rechtsverkehr dient der Führerschein häufig zum Nachweis der Identität des Inhabers, insbesondere seines Namens und Alters.)</a:t>
            </a:r>
          </a:p>
        </p:txBody>
      </p:sp>
    </p:spTree>
    <p:extLst>
      <p:ext uri="{BB962C8B-B14F-4D97-AF65-F5344CB8AC3E}">
        <p14:creationId xmlns:p14="http://schemas.microsoft.com/office/powerpoint/2010/main" val="3637595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FCBBF-CE5F-B7D6-420D-1D206A6984D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F18A79-0261-03F0-CDDC-BDC244632ED1}"/>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Daher: auf dem Führerschein angegebenes Alter nimmt an der erhöhten Beweiskraft des Führerscheins teil</a:t>
            </a:r>
            <a:r>
              <a:rPr lang="de-DE" sz="9600" dirty="0">
                <a:latin typeface="Arial" panose="020B0604020202020204" pitchFamily="34" charset="0"/>
                <a:ea typeface="Calibri" panose="020F0502020204030204" pitchFamily="34" charset="0"/>
                <a:cs typeface="Arial" panose="020B0604020202020204" pitchFamily="34" charset="0"/>
              </a:rPr>
              <a:t>!</a:t>
            </a:r>
            <a:endParaRPr lang="de-DE" sz="96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Aufbau:</a:t>
            </a:r>
            <a:r>
              <a:rPr lang="de-DE" sz="9600" dirty="0">
                <a:effectLst/>
                <a:latin typeface="Arial" panose="020B0604020202020204" pitchFamily="34" charset="0"/>
                <a:ea typeface="Calibri" panose="020F0502020204030204" pitchFamily="34" charset="0"/>
                <a:cs typeface="Arial" panose="020B0604020202020204" pitchFamily="34" charset="0"/>
              </a:rPr>
              <a:t> Originalskizze behandelt dieses Problem erst im Rahmen des</a:t>
            </a:r>
            <a:br>
              <a:rPr lang="de-DE" sz="9600" dirty="0">
                <a:effectLst/>
                <a:latin typeface="Arial" panose="020B0604020202020204" pitchFamily="34" charset="0"/>
                <a:ea typeface="Calibri" panose="020F0502020204030204" pitchFamily="34" charset="0"/>
                <a:cs typeface="Arial" panose="020B0604020202020204" pitchFamily="34" charset="0"/>
              </a:rPr>
            </a:br>
            <a:r>
              <a:rPr lang="de-DE" sz="9600" dirty="0">
                <a:effectLst/>
                <a:latin typeface="Arial" panose="020B0604020202020204" pitchFamily="34" charset="0"/>
                <a:ea typeface="Calibri" panose="020F0502020204030204" pitchFamily="34" charset="0"/>
                <a:cs typeface="Arial" panose="020B0604020202020204" pitchFamily="34" charset="0"/>
              </a:rPr>
              <a:t>§ 271 StGB, weist aber darauf hin, dass besonders aufmerksame Kandidaten das Problem schon im Rahmen des § 348 StGB erörtern können.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Nach unten zu verweisen, macht Ihre Klausur im Zweifel nicht klarer. Daher ist von einem „Aufschieben“ des Problems bis zur späteren § 271 StGB-Prüfung abzuraten. Allerdings ist es </a:t>
            </a:r>
            <a:r>
              <a:rPr lang="de-DE" sz="9600" b="1" dirty="0">
                <a:effectLst/>
                <a:latin typeface="Arial" panose="020B0604020202020204" pitchFamily="34" charset="0"/>
                <a:ea typeface="Calibri" panose="020F0502020204030204" pitchFamily="34" charset="0"/>
                <a:cs typeface="Arial" panose="020B0604020202020204" pitchFamily="34" charset="0"/>
              </a:rPr>
              <a:t>durchaus vertretbar, § 271 StGB vor §§ 348, 26 StGB zu prüfen</a:t>
            </a:r>
            <a:r>
              <a:rPr lang="de-DE" sz="9600" b="1" dirty="0">
                <a:latin typeface="Arial" panose="020B0604020202020204" pitchFamily="34" charset="0"/>
                <a:ea typeface="Calibri" panose="020F0502020204030204" pitchFamily="34" charset="0"/>
                <a:cs typeface="Arial" panose="020B0604020202020204" pitchFamily="34" charset="0"/>
              </a:rPr>
              <a:t>!</a:t>
            </a:r>
            <a:endParaRPr lang="de-DE" sz="96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Vorliegend nach Lösungskizze: S hat eine rechtlich erhebliche Tatsache falsch beurkundet. </a:t>
            </a:r>
          </a:p>
        </p:txBody>
      </p:sp>
    </p:spTree>
    <p:extLst>
      <p:ext uri="{BB962C8B-B14F-4D97-AF65-F5344CB8AC3E}">
        <p14:creationId xmlns:p14="http://schemas.microsoft.com/office/powerpoint/2010/main" val="329919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BBA0FE-CF9D-5D6C-306F-BCDB4C3B6CD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238463-7070-7EC4-9754-A6E703BB6E7D}"/>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ee. Vorsatz: +, S war sich über die objektiven Gegebenheiten im Klaren</a:t>
            </a:r>
            <a:endParaRPr lang="de-DE" sz="9600"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ff. S handelte auch rechtswidrig. Rechtswidrigkeit der Haupttat: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vorsätzliche rechtswidrige Haupttat des S damit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 Bestimmen des S auch zu dessen Haupttat durch M?</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Bestimmen umstr.:</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Teilweise: Verursachung des Tatentschlusses durch jedes beliebige Mittel reicht</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Danach +</a:t>
            </a:r>
          </a:p>
        </p:txBody>
      </p:sp>
    </p:spTree>
    <p:extLst>
      <p:ext uri="{BB962C8B-B14F-4D97-AF65-F5344CB8AC3E}">
        <p14:creationId xmlns:p14="http://schemas.microsoft.com/office/powerpoint/2010/main" val="3868402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1D3942-293A-C69C-E955-98111F0F0BD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4CCEC2-5B34-D65F-8777-4767C21E4241}"/>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Wenn Willensbeeinflussung im Wege des offenen geistigen Kontakts gefordert wird? Ebenfalls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Tatplan im Sinne eines Unrechtspaktes zwischen dem Anstifter und dem Haupttäter notwendig (Puppe)?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Dann -, </a:t>
            </a:r>
            <a:r>
              <a:rPr lang="de-DE" sz="9600" dirty="0">
                <a:effectLst/>
                <a:latin typeface="Arial" panose="020B0604020202020204" pitchFamily="34" charset="0"/>
                <a:ea typeface="Calibri" panose="020F0502020204030204" pitchFamily="34" charset="0"/>
                <a:cs typeface="Arial" panose="020B0604020202020204" pitchFamily="34" charset="0"/>
              </a:rPr>
              <a:t>Verabredung zwischen M und S ist vorliegend nicht ersichtlich</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Aber: </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zuletzt genannte Ansicht führt zu </a:t>
            </a:r>
            <a:r>
              <a:rPr lang="de-DE" sz="9600" b="1" dirty="0">
                <a:effectLst/>
                <a:latin typeface="Arial" panose="020B0604020202020204" pitchFamily="34" charset="0"/>
                <a:ea typeface="Calibri" panose="020F0502020204030204" pitchFamily="34" charset="0"/>
                <a:cs typeface="Arial" panose="020B0604020202020204" pitchFamily="34" charset="0"/>
              </a:rPr>
              <a:t>schwer zu lösenden Abgrenzungsproblemen zur Mittäterschaft</a:t>
            </a:r>
          </a:p>
          <a:p>
            <a:pPr marL="914400" marR="0" indent="-1143000" algn="just">
              <a:lnSpc>
                <a:spcPct val="115000"/>
              </a:lnSpc>
              <a:spcBef>
                <a:spcPts val="1000"/>
              </a:spcBef>
              <a:spcAft>
                <a:spcPts val="1000"/>
              </a:spcAft>
              <a:buFontTx/>
              <a:buChar char="-"/>
            </a:pPr>
            <a:r>
              <a:rPr lang="de-DE" sz="9600" b="1" dirty="0">
                <a:effectLst/>
                <a:latin typeface="Arial" panose="020B0604020202020204" pitchFamily="34" charset="0"/>
                <a:ea typeface="Calibri" panose="020F0502020204030204" pitchFamily="34" charset="0"/>
                <a:cs typeface="Arial" panose="020B0604020202020204" pitchFamily="34" charset="0"/>
              </a:rPr>
              <a:t>subtilere Formen des Bestimmens</a:t>
            </a:r>
            <a:r>
              <a:rPr lang="de-DE" sz="9600" dirty="0">
                <a:effectLst/>
                <a:latin typeface="Arial" panose="020B0604020202020204" pitchFamily="34" charset="0"/>
                <a:ea typeface="Calibri" panose="020F0502020204030204" pitchFamily="34" charset="0"/>
                <a:cs typeface="Arial" panose="020B0604020202020204" pitchFamily="34" charset="0"/>
              </a:rPr>
              <a:t>, die im Hinblick auf das jeweils geschützte Rechtsgut ebenso gefährlich und strafwürdig sind, aus dem Anwendungsbereich des § 26 StGB </a:t>
            </a:r>
            <a:r>
              <a:rPr lang="de-DE" sz="9600" b="1" dirty="0">
                <a:effectLst/>
                <a:latin typeface="Arial" panose="020B0604020202020204" pitchFamily="34" charset="0"/>
                <a:ea typeface="Calibri" panose="020F0502020204030204" pitchFamily="34" charset="0"/>
                <a:cs typeface="Arial" panose="020B0604020202020204" pitchFamily="34" charset="0"/>
              </a:rPr>
              <a:t>ausgeklammert</a:t>
            </a:r>
          </a:p>
        </p:txBody>
      </p:sp>
    </p:spTree>
    <p:extLst>
      <p:ext uri="{BB962C8B-B14F-4D97-AF65-F5344CB8AC3E}">
        <p14:creationId xmlns:p14="http://schemas.microsoft.com/office/powerpoint/2010/main" val="630095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02E4C2-8764-2F48-67CB-79F7EFD3A0C7}"/>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 Tatkomplex: Die Erlangung des falschen Personalausweises</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A. Strafbarkeit wegen Anstiftung zur Urkundenfälschung gem. §§ 267 Abs. 1 Var. 1, 26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bei P die Herstellung eines Personalausweises mit unrichtigem Geburtsdatum in Auftrag gab.</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 Tatbestand</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1. Objektiver Tatbestand</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a. vorsätzliche rechtswidrige Haupttat des P?</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Urkundenfälschung im Sinne des § 267 Abs. 1 Var. 1 StGB?</a:t>
            </a:r>
          </a:p>
        </p:txBody>
      </p:sp>
    </p:spTree>
    <p:extLst>
      <p:ext uri="{BB962C8B-B14F-4D97-AF65-F5344CB8AC3E}">
        <p14:creationId xmlns:p14="http://schemas.microsoft.com/office/powerpoint/2010/main" val="1794235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C340D4-755D-19E4-C492-FF3F6533481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A7B61F-37B1-9938-32CE-EB191BB61DB1}"/>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Anm.: Ein anderes Ergebnis ist natürlich vertretbar.</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Hier hingegen angenommen: Bestimmen im Sinne des § 26 StGB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2. Subjektiver Tatbestand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Irrtum des M, dass er S kraft Irrtumsherrschaft beherrscht? Muss M die Tat gerade als Anstifter wollen?</a:t>
            </a:r>
          </a:p>
          <a:p>
            <a:pPr marL="1143000" marR="0" indent="-1371600" algn="just">
              <a:lnSpc>
                <a:spcPct val="115000"/>
              </a:lnSpc>
              <a:spcBef>
                <a:spcPts val="1000"/>
              </a:spcBef>
              <a:spcAft>
                <a:spcPts val="1000"/>
              </a:spcAft>
              <a:buAutoNum type="alphaLcParenR"/>
            </a:pPr>
            <a:r>
              <a:rPr lang="de-DE" sz="9600" b="1" dirty="0">
                <a:effectLst/>
                <a:latin typeface="Arial" panose="020B0604020202020204" pitchFamily="34" charset="0"/>
                <a:ea typeface="Calibri" panose="020F0502020204030204" pitchFamily="34" charset="0"/>
                <a:cs typeface="Arial" panose="020B0604020202020204" pitchFamily="34" charset="0"/>
              </a:rPr>
              <a:t>Nach einer Ansicht: </a:t>
            </a:r>
          </a:p>
          <a:p>
            <a:pPr marL="0" marR="0" indent="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Anstiftervorsatz und der Vorsatz zur mittelbaren Täterschaft in </a:t>
            </a:r>
            <a:r>
              <a:rPr lang="de-DE" sz="9600" b="1" dirty="0">
                <a:effectLst/>
                <a:latin typeface="Arial" panose="020B0604020202020204" pitchFamily="34" charset="0"/>
                <a:ea typeface="Calibri" panose="020F0502020204030204" pitchFamily="34" charset="0"/>
                <a:cs typeface="Arial" panose="020B0604020202020204" pitchFamily="34" charset="0"/>
              </a:rPr>
              <a:t>einem Aliud-Verhältnis</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indent="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Will ein Täter mittelbarer Täter sein, weist er danach  keinen Anstiftervorsatz auf. </a:t>
            </a:r>
          </a:p>
        </p:txBody>
      </p:sp>
    </p:spTree>
    <p:extLst>
      <p:ext uri="{BB962C8B-B14F-4D97-AF65-F5344CB8AC3E}">
        <p14:creationId xmlns:p14="http://schemas.microsoft.com/office/powerpoint/2010/main" val="40839316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721799-EBEC-310E-ECB8-6996CF1D702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3D5104-DBBD-935C-813C-7A65DFCC94D6}"/>
              </a:ext>
            </a:extLst>
          </p:cNvPr>
          <p:cNvSpPr>
            <a:spLocks noGrp="1"/>
          </p:cNvSpPr>
          <p:nvPr>
            <p:ph idx="1"/>
          </p:nvPr>
        </p:nvSpPr>
        <p:spPr>
          <a:xfrm>
            <a:off x="938784" y="669702"/>
            <a:ext cx="10515600" cy="5518595"/>
          </a:xfrm>
        </p:spPr>
        <p:txBody>
          <a:bodyPr>
            <a:normAutofit fontScale="25000" lnSpcReduction="20000"/>
          </a:bodyPr>
          <a:lstStyle/>
          <a:p>
            <a:pPr marL="0" marR="0" indent="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M ist danach </a:t>
            </a:r>
            <a:r>
              <a:rPr lang="de-DE" sz="9600" b="1" dirty="0">
                <a:effectLst/>
                <a:latin typeface="Arial" panose="020B0604020202020204" pitchFamily="34" charset="0"/>
                <a:ea typeface="Calibri" panose="020F0502020204030204" pitchFamily="34" charset="0"/>
                <a:cs typeface="Arial" panose="020B0604020202020204" pitchFamily="34" charset="0"/>
              </a:rPr>
              <a:t>kein Anstifter</a:t>
            </a:r>
            <a:r>
              <a:rPr lang="de-DE" sz="9600" dirty="0">
                <a:effectLst/>
                <a:latin typeface="Arial" panose="020B0604020202020204" pitchFamily="34" charset="0"/>
                <a:ea typeface="Calibri" panose="020F0502020204030204" pitchFamily="34" charset="0"/>
                <a:cs typeface="Arial" panose="020B0604020202020204" pitchFamily="34" charset="0"/>
              </a:rPr>
              <a: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b) Nach der Gegenauffassung: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schwächere Beteiligungsform, die Anstiftung, = als wesensgleiches Minus in der stärkeren Beteiligungsform, regelmäßig der Täterschaft, enthalten</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 M ist danach Anstifter?</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Dagegen:</a:t>
            </a: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Strafmaß des § 271 StGB </a:t>
            </a:r>
            <a:r>
              <a:rPr lang="de-DE" sz="9600" dirty="0">
                <a:effectLst/>
                <a:latin typeface="Arial" panose="020B0604020202020204" pitchFamily="34" charset="0"/>
                <a:ea typeface="Calibri" panose="020F0502020204030204" pitchFamily="34" charset="0"/>
                <a:cs typeface="Arial" panose="020B0604020202020204" pitchFamily="34" charset="0"/>
              </a:rPr>
              <a:t>ist </a:t>
            </a:r>
            <a:r>
              <a:rPr lang="de-DE" sz="9600" b="1" dirty="0">
                <a:effectLst/>
                <a:latin typeface="Arial" panose="020B0604020202020204" pitchFamily="34" charset="0"/>
                <a:ea typeface="Calibri" panose="020F0502020204030204" pitchFamily="34" charset="0"/>
                <a:cs typeface="Arial" panose="020B0604020202020204" pitchFamily="34" charset="0"/>
              </a:rPr>
              <a:t>erkennbar geringer als das der §§ 348 ,26 StGB</a:t>
            </a:r>
            <a:r>
              <a:rPr lang="de-DE" sz="9600" dirty="0">
                <a:effectLst/>
                <a:latin typeface="Arial" panose="020B0604020202020204" pitchFamily="34" charset="0"/>
                <a:ea typeface="Calibri" panose="020F0502020204030204" pitchFamily="34" charset="0"/>
                <a:cs typeface="Arial" panose="020B0604020202020204" pitchFamily="34" charset="0"/>
              </a:rPr>
              <a:t>. Das kennzeichnet die vorliegende Situation als Sonderkonstellation.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Wenn das Gesetz </a:t>
            </a:r>
            <a:r>
              <a:rPr lang="de-DE" sz="9600" b="1" dirty="0">
                <a:effectLst/>
                <a:latin typeface="Arial" panose="020B0604020202020204" pitchFamily="34" charset="0"/>
                <a:ea typeface="Calibri" panose="020F0502020204030204" pitchFamily="34" charset="0"/>
                <a:cs typeface="Arial" panose="020B0604020202020204" pitchFamily="34" charset="0"/>
              </a:rPr>
              <a:t>täterschaftliches Handeln mit einer geringeren Strafe bedroht als die Anstiftung, erkennt Ansicht b) eine Ausnahme an!</a:t>
            </a:r>
          </a:p>
        </p:txBody>
      </p:sp>
    </p:spTree>
    <p:extLst>
      <p:ext uri="{BB962C8B-B14F-4D97-AF65-F5344CB8AC3E}">
        <p14:creationId xmlns:p14="http://schemas.microsoft.com/office/powerpoint/2010/main" val="14744924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55847-20B9-7FFA-B21C-97B6DCAEBE4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6E31A9-7C34-5FDD-3A60-BC091F001F14}"/>
              </a:ext>
            </a:extLst>
          </p:cNvPr>
          <p:cNvSpPr>
            <a:spLocks noGrp="1"/>
          </p:cNvSpPr>
          <p:nvPr>
            <p:ph idx="1"/>
          </p:nvPr>
        </p:nvSpPr>
        <p:spPr>
          <a:xfrm>
            <a:off x="938784" y="669702"/>
            <a:ext cx="10515600" cy="5518595"/>
          </a:xfrm>
        </p:spPr>
        <p:txBody>
          <a:bodyPr>
            <a:normAutofit fontScale="25000" lnSpcReduction="20000"/>
          </a:bodyPr>
          <a:lstStyle/>
          <a:p>
            <a:pPr marL="0" marR="0" indent="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 </a:t>
            </a:r>
            <a:r>
              <a:rPr lang="de-DE" sz="9600" b="1" dirty="0">
                <a:effectLst/>
                <a:latin typeface="Arial" panose="020B0604020202020204" pitchFamily="34" charset="0"/>
                <a:ea typeface="Calibri" panose="020F0502020204030204" pitchFamily="34" charset="0"/>
                <a:cs typeface="Arial" panose="020B0604020202020204" pitchFamily="34" charset="0"/>
              </a:rPr>
              <a:t>diesen</a:t>
            </a:r>
            <a:r>
              <a:rPr lang="de-DE" sz="9600" dirty="0">
                <a:effectLst/>
                <a:latin typeface="Arial" panose="020B0604020202020204" pitchFamily="34" charset="0"/>
                <a:ea typeface="Calibri" panose="020F0502020204030204" pitchFamily="34" charset="0"/>
                <a:cs typeface="Arial" panose="020B0604020202020204" pitchFamily="34" charset="0"/>
              </a:rPr>
              <a:t> Fällen sei der Anstiftervorsatz </a:t>
            </a:r>
            <a:r>
              <a:rPr lang="de-DE" sz="9600" b="1" dirty="0">
                <a:effectLst/>
                <a:latin typeface="Arial" panose="020B0604020202020204" pitchFamily="34" charset="0"/>
                <a:ea typeface="Calibri" panose="020F0502020204030204" pitchFamily="34" charset="0"/>
                <a:cs typeface="Arial" panose="020B0604020202020204" pitchFamily="34" charset="0"/>
              </a:rPr>
              <a:t>nicht </a:t>
            </a:r>
            <a:r>
              <a:rPr lang="de-DE" sz="9600" dirty="0">
                <a:effectLst/>
                <a:latin typeface="Arial" panose="020B0604020202020204" pitchFamily="34" charset="0"/>
                <a:ea typeface="Calibri" panose="020F0502020204030204" pitchFamily="34" charset="0"/>
                <a:cs typeface="Arial" panose="020B0604020202020204" pitchFamily="34" charset="0"/>
              </a:rPr>
              <a:t>mehr notwendig im Vorsatz zur mittelbaren Täterschaft enthalten</a:t>
            </a:r>
          </a:p>
          <a:p>
            <a:pPr marL="0" marR="0" indent="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Gesetzgeber habe in diesen Fällen eine vom Normalfall </a:t>
            </a:r>
            <a:r>
              <a:rPr lang="de-DE" sz="9600" b="1" dirty="0">
                <a:effectLst/>
                <a:latin typeface="Arial" panose="020B0604020202020204" pitchFamily="34" charset="0"/>
                <a:ea typeface="Calibri" panose="020F0502020204030204" pitchFamily="34" charset="0"/>
                <a:cs typeface="Arial" panose="020B0604020202020204" pitchFamily="34" charset="0"/>
              </a:rPr>
              <a:t>abweichende Wertung getroffen</a:t>
            </a:r>
            <a:r>
              <a:rPr lang="de-DE" sz="9600" dirty="0">
                <a:effectLst/>
                <a:latin typeface="Arial" panose="020B0604020202020204" pitchFamily="34" charset="0"/>
                <a:ea typeface="Calibri" panose="020F0502020204030204" pitchFamily="34" charset="0"/>
                <a:cs typeface="Arial" panose="020B0604020202020204" pitchFamily="34" charset="0"/>
              </a:rPr>
              <a:t>, die der Gesetzesanwender zu berücksichtigen habe. </a:t>
            </a:r>
          </a:p>
          <a:p>
            <a:pPr marL="0" marR="0" indent="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Regelmäßig </a:t>
            </a:r>
            <a:r>
              <a:rPr lang="de-DE" sz="9600" b="1" dirty="0">
                <a:effectLst/>
                <a:latin typeface="Arial" panose="020B0604020202020204" pitchFamily="34" charset="0"/>
                <a:ea typeface="Calibri" panose="020F0502020204030204" pitchFamily="34" charset="0"/>
                <a:cs typeface="Arial" panose="020B0604020202020204" pitchFamily="34" charset="0"/>
              </a:rPr>
              <a:t>bei Sonderpflichtdelikten</a:t>
            </a:r>
            <a:r>
              <a:rPr lang="de-DE" sz="9600" dirty="0">
                <a:effectLst/>
                <a:latin typeface="Arial" panose="020B0604020202020204" pitchFamily="34" charset="0"/>
                <a:ea typeface="Calibri" panose="020F0502020204030204" pitchFamily="34" charset="0"/>
                <a:cs typeface="Arial" panose="020B0604020202020204" pitchFamily="34" charset="0"/>
              </a:rPr>
              <a:t>, da der mittelbare Täter keine eigene Pflicht verletze. </a:t>
            </a:r>
            <a:r>
              <a:rPr lang="de-DE" sz="9600" b="1" dirty="0">
                <a:effectLst/>
                <a:latin typeface="Arial" panose="020B0604020202020204" pitchFamily="34" charset="0"/>
                <a:ea typeface="Calibri" panose="020F0502020204030204" pitchFamily="34" charset="0"/>
                <a:cs typeface="Arial" panose="020B0604020202020204" pitchFamily="34" charset="0"/>
              </a:rPr>
              <a:t>Mittelbarer Täter dürfe auch dann nicht schlechter gestellt werden, wenn das vermeintlich gutgläubige Werkzeug tatsächlich bösgläubig war. </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indent="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271 StGB ist ein solcher Fall der gegenüber der Anstiftung zu § 348 StGB privilegierten Täterschaft, was sich aus der niedrigeren Strafandrohung des § 271 StGB im Vergleich zu § 348 StGB ergibt. </a:t>
            </a:r>
          </a:p>
          <a:p>
            <a:pPr marL="0" marR="0" indent="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Ergebnis daher auch nach Ansichtr b): </a:t>
            </a: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Anstiftervorsatz -</a:t>
            </a:r>
          </a:p>
        </p:txBody>
      </p:sp>
    </p:spTree>
    <p:extLst>
      <p:ext uri="{BB962C8B-B14F-4D97-AF65-F5344CB8AC3E}">
        <p14:creationId xmlns:p14="http://schemas.microsoft.com/office/powerpoint/2010/main" val="16885076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94DEC-499B-55F2-D9F9-2A95AE32B2E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60880A-D552-4AB1-F404-C43D6F1770CE}"/>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Entscheidung zwischen a) und b) kann daher hier dahinstehen.</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a:t>
            </a:r>
            <a:r>
              <a:rPr lang="de-DE" sz="9600" dirty="0">
                <a:effectLst/>
                <a:latin typeface="Arial" panose="020B0604020202020204" pitchFamily="34" charset="0"/>
                <a:ea typeface="Calibri" panose="020F0502020204030204" pitchFamily="34" charset="0"/>
                <a:cs typeface="Arial" panose="020B0604020202020204" pitchFamily="34" charset="0"/>
              </a:rPr>
              <a:t> Anstiftung zur Falschbeurkundung im Amt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D.	Strafbarkeit wegen mittelbarer Falschbeurkundung gem. § 271 Abs. 1 Var. 3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dem S den gefälschten Ausweis vorlegte und die vorliegenden Personendaten bestätigte, sodass S auf dieser Grundlage für die Stadt Düsseldorf den Führerschein in Kartenformat ausgefertigt und der Fahrprüfer diesen nach der Prüfung an M ausgehändigt hat.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 Tatbestand</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1. Objektiver Tatbestand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 Der Führerschein ist eine öffentliche Urkunde</a:t>
            </a:r>
            <a:r>
              <a:rPr lang="de-DE" sz="9600" dirty="0">
                <a:latin typeface="Arial" panose="020B0604020202020204" pitchFamily="34" charset="0"/>
                <a:ea typeface="Calibri" panose="020F0502020204030204" pitchFamily="34" charset="0"/>
                <a:cs typeface="Arial" panose="020B0604020202020204" pitchFamily="34" charset="0"/>
              </a:rPr>
              <a:t> (s. oben)</a:t>
            </a:r>
            <a:endParaRPr lang="de-DE" sz="9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882868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462E3F-A4E0-1E4F-6975-E3DE9BA8E5D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21AB16-675D-4AD2-86C5-60F2150D2A8E}"/>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 Rechtserhebliche Tatsachen beurkundet, obwohl diese überhaupt nicht geschehen sind?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aa. </a:t>
            </a:r>
            <a:r>
              <a:rPr lang="de-DE" sz="9600" b="1" dirty="0">
                <a:effectLst/>
                <a:latin typeface="Arial" panose="020B0604020202020204" pitchFamily="34" charset="0"/>
                <a:ea typeface="Calibri" panose="020F0502020204030204" pitchFamily="34" charset="0"/>
                <a:cs typeface="Arial" panose="020B0604020202020204" pitchFamily="34" charset="0"/>
              </a:rPr>
              <a:t>Erklärung, dass M eine Fahrerlaubnis erteilt wurde</a:t>
            </a:r>
            <a:r>
              <a:rPr lang="de-DE" sz="9600" b="1" dirty="0">
                <a:latin typeface="Arial" panose="020B0604020202020204" pitchFamily="34" charset="0"/>
                <a:ea typeface="Calibri" panose="020F0502020204030204" pitchFamily="34" charset="0"/>
                <a:cs typeface="Arial" panose="020B0604020202020204" pitchFamily="34" charset="0"/>
              </a:rPr>
              <a:t> = falsch?</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Verwaltungsakt rechtswidrig, weil die Fahrerlaubnis unter anderem die Erreichung eines entsprechenden Mindestalters (für Führerscheinklasse B 17 Jahre) beträgt</a:t>
            </a:r>
            <a:endParaRPr lang="de-DE" sz="9600" dirty="0">
              <a:latin typeface="Arial" panose="020B0604020202020204" pitchFamily="34" charset="0"/>
              <a:ea typeface="Calibri" panose="020F0502020204030204" pitchFamily="34" charset="0"/>
              <a:cs typeface="Arial" panose="020B0604020202020204" pitchFamily="34" charset="0"/>
            </a:endParaRP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Rechtswidrigkeit des Verwaltungsaktes lässt jedoch </a:t>
            </a:r>
            <a:r>
              <a:rPr lang="de-DE" sz="9600" b="1" dirty="0">
                <a:effectLst/>
                <a:latin typeface="Arial" panose="020B0604020202020204" pitchFamily="34" charset="0"/>
                <a:ea typeface="Calibri" panose="020F0502020204030204" pitchFamily="34" charset="0"/>
                <a:cs typeface="Arial" panose="020B0604020202020204" pitchFamily="34" charset="0"/>
              </a:rPr>
              <a:t>Wirksamkeit</a:t>
            </a:r>
            <a:r>
              <a:rPr lang="de-DE" sz="9600" dirty="0">
                <a:effectLst/>
                <a:latin typeface="Arial" panose="020B0604020202020204" pitchFamily="34" charset="0"/>
                <a:ea typeface="Calibri" panose="020F0502020204030204" pitchFamily="34" charset="0"/>
                <a:cs typeface="Arial" panose="020B0604020202020204" pitchFamily="34" charset="0"/>
              </a:rPr>
              <a:t> bis zur Rücknahme grundsätzlich </a:t>
            </a:r>
            <a:r>
              <a:rPr lang="de-DE" sz="9600" b="1" dirty="0">
                <a:effectLst/>
                <a:latin typeface="Arial" panose="020B0604020202020204" pitchFamily="34" charset="0"/>
                <a:ea typeface="Calibri" panose="020F0502020204030204" pitchFamily="34" charset="0"/>
                <a:cs typeface="Arial" panose="020B0604020202020204" pitchFamily="34" charset="0"/>
              </a:rPr>
              <a:t>unberührt</a:t>
            </a:r>
            <a:r>
              <a:rPr lang="de-DE" sz="9600" dirty="0">
                <a:effectLst/>
                <a:latin typeface="Arial" panose="020B0604020202020204" pitchFamily="34" charset="0"/>
                <a:ea typeface="Calibri" panose="020F0502020204030204" pitchFamily="34" charset="0"/>
                <a:cs typeface="Arial" panose="020B0604020202020204" pitchFamily="34" charset="0"/>
              </a:rPr>
              <a:t>, § 43 Abs. 1, 2 VwVfG.</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selbst bei einer durch Täuschung erschlichenen Fahrerlaubnis, solange keine Nichtigkeit gem. § 44 VwVfG</a:t>
            </a:r>
          </a:p>
        </p:txBody>
      </p:sp>
    </p:spTree>
    <p:extLst>
      <p:ext uri="{BB962C8B-B14F-4D97-AF65-F5344CB8AC3E}">
        <p14:creationId xmlns:p14="http://schemas.microsoft.com/office/powerpoint/2010/main" val="16732341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5FF22-1261-ED2B-ADEF-3DF32B0113F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C45031-284F-41FB-87FC-DE2ED64E0BD2}"/>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Nach § 44 Abs. 1 VwVfG: Nichtigkeit setzt besonders schwerwiegenden Fehler voraus</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(Vergleichbar einer Bestechung: </a:t>
            </a:r>
            <a:r>
              <a:rPr lang="de-DE" sz="9600" dirty="0">
                <a:effectLst/>
                <a:latin typeface="Arial" panose="020B0604020202020204" pitchFamily="34" charset="0"/>
                <a:ea typeface="Calibri" panose="020F0502020204030204" pitchFamily="34" charset="0"/>
                <a:cs typeface="Arial" panose="020B0604020202020204" pitchFamily="34" charset="0"/>
              </a:rPr>
              <a:t>Umkehrschluss zu § 48 Abs. 2 S. 3 Nr. 1 Alt. 3 VwVfG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Hier: -, </a:t>
            </a:r>
            <a:r>
              <a:rPr lang="de-DE" sz="9600" dirty="0">
                <a:effectLst/>
                <a:latin typeface="Arial" panose="020B0604020202020204" pitchFamily="34" charset="0"/>
                <a:ea typeface="Calibri" panose="020F0502020204030204" pitchFamily="34" charset="0"/>
                <a:cs typeface="Arial" panose="020B0604020202020204" pitchFamily="34" charset="0"/>
              </a:rPr>
              <a:t>auch Bösgläubigkeit des S reicht nicht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Ergebnis: Fahrerlaubnis = rechtswidrig, aber nicht nichtig.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Also: ke</a:t>
            </a:r>
            <a:r>
              <a:rPr lang="de-DE" sz="9600" dirty="0">
                <a:effectLst/>
                <a:latin typeface="Arial" panose="020B0604020202020204" pitchFamily="34" charset="0"/>
                <a:ea typeface="Calibri" panose="020F0502020204030204" pitchFamily="34" charset="0"/>
                <a:cs typeface="Arial" panose="020B0604020202020204" pitchFamily="34" charset="0"/>
              </a:rPr>
              <a:t>ine falsche Beurkundung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Anm.: A.A. vertretbar.</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bb. falsche Erklärung allerdings hinsichtlich Alter</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cc. Alter unterfällt auch besonderer Beweiskraft des Führerscheins</a:t>
            </a:r>
          </a:p>
        </p:txBody>
      </p:sp>
    </p:spTree>
    <p:extLst>
      <p:ext uri="{BB962C8B-B14F-4D97-AF65-F5344CB8AC3E}">
        <p14:creationId xmlns:p14="http://schemas.microsoft.com/office/powerpoint/2010/main" val="34501367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BBCAF8-1DE3-4CD1-C1BF-C2306525FC4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FC191-638B-8453-2722-A17DFF084257}"/>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c. M hat die Beurkundung des Geburtsdatums auch </a:t>
            </a:r>
            <a:r>
              <a:rPr lang="de-DE" sz="9600" b="1" dirty="0">
                <a:effectLst/>
                <a:latin typeface="Arial" panose="020B0604020202020204" pitchFamily="34" charset="0"/>
                <a:ea typeface="Calibri" panose="020F0502020204030204" pitchFamily="34" charset="0"/>
                <a:cs typeface="Arial" panose="020B0604020202020204" pitchFamily="34" charset="0"/>
              </a:rPr>
              <a:t>bewirkt</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Begriff des Bewirkens umstr.:</a:t>
            </a:r>
            <a:endParaRPr lang="de-DE" sz="96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Eine Auffassung: bloße Verursachung der Beurkundung reicht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Hier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Von anderer Seite: Beurkundung muss durch eine Täuschung oder Drohung verursacht worden sein = Tatherrschaftskriterien für mittelbare Täterschaft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Hier ging M davon aus, den S getäuscht zu haben. </a:t>
            </a:r>
            <a:r>
              <a:rPr lang="de-DE" sz="9600" b="1" dirty="0">
                <a:effectLst/>
                <a:latin typeface="Arial" panose="020B0604020202020204" pitchFamily="34" charset="0"/>
                <a:ea typeface="Calibri" panose="020F0502020204030204" pitchFamily="34" charset="0"/>
                <a:cs typeface="Arial" panose="020B0604020202020204" pitchFamily="34" charset="0"/>
              </a:rPr>
              <a:t>Objektiv wurde S</a:t>
            </a:r>
            <a:r>
              <a:rPr lang="de-DE" sz="9600" dirty="0">
                <a:effectLst/>
                <a:latin typeface="Arial" panose="020B0604020202020204" pitchFamily="34" charset="0"/>
                <a:ea typeface="Calibri" panose="020F0502020204030204" pitchFamily="34" charset="0"/>
                <a:cs typeface="Arial" panose="020B0604020202020204" pitchFamily="34" charset="0"/>
              </a:rPr>
              <a:t> jedoch </a:t>
            </a:r>
            <a:r>
              <a:rPr lang="de-DE" sz="9600" b="1" dirty="0">
                <a:effectLst/>
                <a:latin typeface="Arial" panose="020B0604020202020204" pitchFamily="34" charset="0"/>
                <a:ea typeface="Calibri" panose="020F0502020204030204" pitchFamily="34" charset="0"/>
                <a:cs typeface="Arial" panose="020B0604020202020204" pitchFamily="34" charset="0"/>
              </a:rPr>
              <a:t>weder getäuscht noch von M bedroht</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Bewirken durch M danach -</a:t>
            </a:r>
          </a:p>
        </p:txBody>
      </p:sp>
    </p:spTree>
    <p:extLst>
      <p:ext uri="{BB962C8B-B14F-4D97-AF65-F5344CB8AC3E}">
        <p14:creationId xmlns:p14="http://schemas.microsoft.com/office/powerpoint/2010/main" val="14592955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DC12F0-3F98-05D4-2AB8-B6A1C275B24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B894CD-6BCE-959D-4D84-54D8BC8239D3}"/>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Streitentscheidung: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Für die weite Auslegung: offene Formulierung „bewirken“ = jede Herbeiführung der Falschangabe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Dagegen: Würde ein bloßes Verursachen ausreichen, wäre jedoch auch der Amtsträger von § 271 Abs. 1 StGB erfasst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Strafbarkeit des Amtsträgers aber schon von 348 StGB vollständig abgedeckt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amtliche Überschrift von § 271 StGB („Mittelbare Falschbeurkundung“) zeigt: Norm ist besonders geregelter Fall der mittelbaren Täterschaft; daher </a:t>
            </a:r>
            <a:r>
              <a:rPr lang="de-DE" sz="9600" b="1" dirty="0">
                <a:effectLst/>
                <a:latin typeface="Arial" panose="020B0604020202020204" pitchFamily="34" charset="0"/>
                <a:ea typeface="Calibri" panose="020F0502020204030204" pitchFamily="34" charset="0"/>
                <a:cs typeface="Arial" panose="020B0604020202020204" pitchFamily="34" charset="0"/>
              </a:rPr>
              <a:t>gerechtfertigt, auch Tatherrschaftskriterien für den mittelbaren Täter anzuwenden</a:t>
            </a:r>
          </a:p>
        </p:txBody>
      </p:sp>
    </p:spTree>
    <p:extLst>
      <p:ext uri="{BB962C8B-B14F-4D97-AF65-F5344CB8AC3E}">
        <p14:creationId xmlns:p14="http://schemas.microsoft.com/office/powerpoint/2010/main" val="1536614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0C3E2D-67AC-C81E-1CE8-6AB66B98EA8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69E733-7293-1E94-FD0E-52CDB07B7C3F}"/>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Bewirken daher -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Anm.: andere Ansicht ist ebenso gut vertretbar, womit die nachfolgende Versuchsprüfung entfiele.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ähnliche Problematik wie hier bei den Aussagedelikten (§ 160 StGB, Verleiten zur Falschaussage) = zu einem selbständigen Delikt umgewandelte mittelbare Täterschaft ind.</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a:t>
            </a:r>
            <a:r>
              <a:rPr lang="de-DE" sz="9600" dirty="0">
                <a:effectLst/>
                <a:latin typeface="Arial" panose="020B0604020202020204" pitchFamily="34" charset="0"/>
                <a:ea typeface="Calibri" panose="020F0502020204030204" pitchFamily="34" charset="0"/>
                <a:cs typeface="Arial" panose="020B0604020202020204" pitchFamily="34" charset="0"/>
              </a:rPr>
              <a:t> § 271 Abs. 1 StGB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	Strafbarkeit wegen versuchter mittelbarer Falschbeurkundung gem. §§ 271 Abs. 1 Var. 3, Abs. 4, 22, 23 Abs. 1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dem S den falschen Personalausweis vorlegte und die Personendaten in der Annahme bestätigte, S habe die Fälschung nicht erkannt</a:t>
            </a:r>
          </a:p>
        </p:txBody>
      </p:sp>
    </p:spTree>
    <p:extLst>
      <p:ext uri="{BB962C8B-B14F-4D97-AF65-F5344CB8AC3E}">
        <p14:creationId xmlns:p14="http://schemas.microsoft.com/office/powerpoint/2010/main" val="25875552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AE8F0C-9A93-39DA-3BEA-8EDD076144B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9B952C-A224-9403-4932-41B0C56740BD}"/>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 Tatbestand</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1. Subjektiver Tatbestand</a:t>
            </a: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Tatentschlus</a:t>
            </a:r>
            <a:r>
              <a:rPr lang="de-DE" sz="9600" b="1" dirty="0">
                <a:latin typeface="Arial" panose="020B0604020202020204" pitchFamily="34" charset="0"/>
                <a:ea typeface="Calibri" panose="020F0502020204030204" pitchFamily="34" charset="0"/>
                <a:cs typeface="Arial" panose="020B0604020202020204" pitchFamily="34" charset="0"/>
              </a:rPr>
              <a:t>s)</a:t>
            </a:r>
            <a:endParaRPr lang="de-DE" sz="96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Vorsatz hinsichtlich aller objektiven Tatumstände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2. Objektiver Tatbestand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unmittelbar zur Tatbestandsverwirklichung angesetzt?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ohne wesentliche Zwischenschritte </a:t>
            </a:r>
            <a:r>
              <a:rPr lang="de-DE" sz="9600" dirty="0">
                <a:effectLst/>
                <a:latin typeface="Arial" panose="020B0604020202020204" pitchFamily="34" charset="0"/>
                <a:ea typeface="Calibri" panose="020F0502020204030204" pitchFamily="34" charset="0"/>
                <a:cs typeface="Arial" panose="020B0604020202020204" pitchFamily="34" charset="0"/>
              </a:rPr>
              <a:t>in die Tatbestandsvollendung übergehend?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(und der Täter hat subjektiv die Schwelle zum „jetzt geht‘s los“ überschritten) </a:t>
            </a:r>
          </a:p>
        </p:txBody>
      </p:sp>
    </p:spTree>
    <p:extLst>
      <p:ext uri="{BB962C8B-B14F-4D97-AF65-F5344CB8AC3E}">
        <p14:creationId xmlns:p14="http://schemas.microsoft.com/office/powerpoint/2010/main" val="1083039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4B6E0D-D845-25C3-D970-A4C33FA5B05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784F24-9BA6-5968-CF3E-B474B6D6C4A0}"/>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aa. Personalausweis = </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verkörperte Gedankenerklärung, </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zum Beweis im Rechtsverkehr geeignet und bestimmt und</a:t>
            </a:r>
          </a:p>
          <a:p>
            <a:pPr marL="914400" indent="-1143000" algn="just">
              <a:lnSpc>
                <a:spcPct val="115000"/>
              </a:lnSpc>
              <a:spcAft>
                <a:spcPts val="1000"/>
              </a:spcAft>
              <a:buFontTx/>
              <a:buChar char="-"/>
            </a:pPr>
            <a:r>
              <a:rPr lang="de-DE" sz="9600" dirty="0">
                <a:latin typeface="Arial" panose="020B0604020202020204" pitchFamily="34" charset="0"/>
                <a:ea typeface="Calibri" panose="020F0502020204030204" pitchFamily="34" charset="0"/>
                <a:cs typeface="Arial" panose="020B0604020202020204" pitchFamily="34" charset="0"/>
              </a:rPr>
              <a:t>lässt zuständige Gemeinde als ihren Aussteller erkennen</a:t>
            </a:r>
          </a:p>
          <a:p>
            <a:pPr marL="0" indent="0" algn="just">
              <a:lnSpc>
                <a:spcPct val="115000"/>
              </a:lnSpc>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d. h. Insgesamt = Urkunde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bb. Unecht?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Personalausweis </a:t>
            </a:r>
            <a:r>
              <a:rPr lang="de-DE" sz="9600" b="1" dirty="0">
                <a:effectLst/>
                <a:latin typeface="Arial" panose="020B0604020202020204" pitchFamily="34" charset="0"/>
                <a:ea typeface="Calibri" panose="020F0502020204030204" pitchFamily="34" charset="0"/>
                <a:cs typeface="Arial" panose="020B0604020202020204" pitchFamily="34" charset="0"/>
              </a:rPr>
              <a:t>stammt von P </a:t>
            </a:r>
            <a:r>
              <a:rPr lang="de-DE" sz="9600" dirty="0">
                <a:effectLst/>
                <a:latin typeface="Arial" panose="020B0604020202020204" pitchFamily="34" charset="0"/>
                <a:ea typeface="Calibri" panose="020F0502020204030204" pitchFamily="34" charset="0"/>
                <a:cs typeface="Arial" panose="020B0604020202020204" pitchFamily="34" charset="0"/>
              </a:rPr>
              <a:t>und </a:t>
            </a:r>
            <a:r>
              <a:rPr lang="de-DE" sz="9600" u="sng" dirty="0">
                <a:effectLst/>
                <a:latin typeface="Arial" panose="020B0604020202020204" pitchFamily="34" charset="0"/>
                <a:ea typeface="Calibri" panose="020F0502020204030204" pitchFamily="34" charset="0"/>
                <a:cs typeface="Arial" panose="020B0604020202020204" pitchFamily="34" charset="0"/>
              </a:rPr>
              <a:t>nicht</a:t>
            </a: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von der auf dem Ausweis als Ausstellerin angegebenen Stadt Düsseldorf</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 </a:t>
            </a:r>
            <a:r>
              <a:rPr lang="de-DE" sz="9600" dirty="0">
                <a:effectLst/>
                <a:latin typeface="Arial" panose="020B0604020202020204" pitchFamily="34" charset="0"/>
                <a:ea typeface="Calibri" panose="020F0502020204030204" pitchFamily="34" charset="0"/>
                <a:cs typeface="Arial" panose="020B0604020202020204" pitchFamily="34" charset="0"/>
              </a:rPr>
              <a:t>von einem anderen als dem angegebenen Aussteller</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 unecht</a:t>
            </a:r>
            <a:endParaRPr lang="de-DE" sz="9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1687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6E6AEF-D958-E85C-00EC-E482AAE9467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2EB69C-9BD2-51D0-9D6D-75DB62A1E161}"/>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hier bereits mit dem Abschluss der täuschenden Einwirkungen auf S anzunehmen?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nach dem Vorstellungsbild des M wird bei ungehindertem Fortgang die falsche Erklärung in die Urkunde aufgenommen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Jedenfalls unproblematisch: ist ein unmittelbares Ansetzen des M aber </a:t>
            </a:r>
            <a:r>
              <a:rPr lang="de-DE" sz="9600" b="1" dirty="0">
                <a:effectLst/>
                <a:latin typeface="Arial" panose="020B0604020202020204" pitchFamily="34" charset="0"/>
                <a:ea typeface="Calibri" panose="020F0502020204030204" pitchFamily="34" charset="0"/>
                <a:cs typeface="Arial" panose="020B0604020202020204" pitchFamily="34" charset="0"/>
              </a:rPr>
              <a:t>mit dem Beginn der Aushändigung des Führerscheins </a:t>
            </a:r>
            <a:r>
              <a:rPr lang="de-DE" sz="9600" dirty="0">
                <a:effectLst/>
                <a:latin typeface="Arial" panose="020B0604020202020204" pitchFamily="34" charset="0"/>
                <a:ea typeface="Calibri" panose="020F0502020204030204" pitchFamily="34" charset="0"/>
                <a:cs typeface="Arial" panose="020B0604020202020204" pitchFamily="34" charset="0"/>
              </a:rPr>
              <a:t>nach bestandener Fahrprüfung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M hat daher in jedem Fall unmittelbar zur Tatbestandsverwirklichung angesetzt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II. Rechtswidrigkeit und Schuld </a:t>
            </a:r>
            <a:r>
              <a:rPr lang="de-DE" sz="9600" dirty="0">
                <a:effectLst/>
                <a:latin typeface="Arial" panose="020B0604020202020204" pitchFamily="34" charset="0"/>
                <a:ea typeface="Calibri" panose="020F0502020204030204" pitchFamily="34" charset="0"/>
                <a:cs typeface="Arial" panose="020B0604020202020204" pitchFamily="34" charset="0"/>
              </a:rPr>
              <a: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a:t>
            </a:r>
            <a:r>
              <a:rPr lang="de-DE" sz="9600" dirty="0">
                <a:effectLst/>
                <a:latin typeface="Arial" panose="020B0604020202020204" pitchFamily="34" charset="0"/>
                <a:ea typeface="Calibri" panose="020F0502020204030204" pitchFamily="34" charset="0"/>
                <a:cs typeface="Arial" panose="020B0604020202020204" pitchFamily="34" charset="0"/>
              </a:rPr>
              <a:t> §§ 271 Abs. 1 Var. 3, Abs. 4, 22, 23 Abs. 1 StGB +</a:t>
            </a:r>
          </a:p>
        </p:txBody>
      </p:sp>
    </p:spTree>
    <p:extLst>
      <p:ext uri="{BB962C8B-B14F-4D97-AF65-F5344CB8AC3E}">
        <p14:creationId xmlns:p14="http://schemas.microsoft.com/office/powerpoint/2010/main" val="24005175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C23A3A-31B5-69DF-C103-52DB50DFB25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8E5B74-892A-104F-E08F-9755E211763E}"/>
              </a:ext>
            </a:extLst>
          </p:cNvPr>
          <p:cNvSpPr>
            <a:spLocks noGrp="1"/>
          </p:cNvSpPr>
          <p:nvPr>
            <p:ph idx="1"/>
          </p:nvPr>
        </p:nvSpPr>
        <p:spPr>
          <a:xfrm>
            <a:off x="938784" y="669702"/>
            <a:ext cx="10515600" cy="5518595"/>
          </a:xfrm>
        </p:spPr>
        <p:txBody>
          <a:bodyPr>
            <a:normAutofit fontScale="325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F.	Konkurrenzen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267 Abs. 1 Var. 3 StGB und §§ 271 Abs. 1, Abs. 4, 22, 23 Abs. 1 StGB stehen in Tateinheit, § 52 Abs. 1 StGB.</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4. Tatkomplex: Das Geschehen an der Tankstelle</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A. Strafbarkeit wegen gefährlicher Körperverletzung gem. § 224 Abs. 1 Nr. 1, 2 und 5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aus einer Entfernung von einem Meter Reizgas in das Gesicht des L sprühte.</a:t>
            </a:r>
          </a:p>
        </p:txBody>
      </p:sp>
    </p:spTree>
    <p:extLst>
      <p:ext uri="{BB962C8B-B14F-4D97-AF65-F5344CB8AC3E}">
        <p14:creationId xmlns:p14="http://schemas.microsoft.com/office/powerpoint/2010/main" val="20815394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82B37-1EFC-3929-4F98-9A42D5D73C1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4956A2-BC95-21C6-D067-7014A8E5A6AA}"/>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 Tatbestand</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1. Objektiver Tatbestand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 üble, unangemessene Behandlung unproblematisch</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b. Ebenso: Hervorrufen eines </a:t>
            </a:r>
            <a:r>
              <a:rPr lang="de-DE" sz="9600" dirty="0">
                <a:effectLst/>
                <a:latin typeface="Arial" panose="020B0604020202020204" pitchFamily="34" charset="0"/>
                <a:ea typeface="Calibri" panose="020F0502020204030204" pitchFamily="34" charset="0"/>
                <a:cs typeface="Arial" panose="020B0604020202020204" pitchFamily="34" charset="0"/>
              </a:rPr>
              <a:t>pathologischen Zustands</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c. </a:t>
            </a:r>
            <a:r>
              <a:rPr lang="de-DE" sz="9600" b="1" dirty="0">
                <a:effectLst/>
                <a:latin typeface="Arial" panose="020B0604020202020204" pitchFamily="34" charset="0"/>
                <a:ea typeface="Calibri" panose="020F0502020204030204" pitchFamily="34" charset="0"/>
                <a:cs typeface="Arial" panose="020B0604020202020204" pitchFamily="34" charset="0"/>
              </a:rPr>
              <a:t>Beibringung von Gift </a:t>
            </a:r>
            <a:r>
              <a:rPr lang="de-DE" sz="9600" dirty="0">
                <a:effectLst/>
                <a:latin typeface="Arial" panose="020B0604020202020204" pitchFamily="34" charset="0"/>
                <a:ea typeface="Calibri" panose="020F0502020204030204" pitchFamily="34" charset="0"/>
                <a:cs typeface="Arial" panose="020B0604020202020204" pitchFamily="34" charset="0"/>
              </a:rPr>
              <a:t>oder einem anderen gesundheitsschädlichen Stoff begangen haben, § 224 I Nr. 1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aa. Reizgas = Gift: anorganischer Stoff, der nach seiner Art, der beigebrachten Menge, der Beibringungsart und Konstitution des Opfers durch chemische bzw. chemisch-physikalische Wirkung im Einzelfall die Gesundheit zu beschädigen geeignet ist</a:t>
            </a:r>
          </a:p>
        </p:txBody>
      </p:sp>
    </p:spTree>
    <p:extLst>
      <p:ext uri="{BB962C8B-B14F-4D97-AF65-F5344CB8AC3E}">
        <p14:creationId xmlns:p14="http://schemas.microsoft.com/office/powerpoint/2010/main" val="27403141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E99800-FB16-9AF3-7CAE-CC5D4CDF454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D9A578-2774-FEF9-55C8-5A52C9A358AE}"/>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bb. Reizgas müsste dem L auch </a:t>
            </a:r>
            <a:r>
              <a:rPr lang="de-DE" sz="9600" b="1" dirty="0">
                <a:effectLst/>
                <a:latin typeface="Arial" panose="020B0604020202020204" pitchFamily="34" charset="0"/>
                <a:ea typeface="Calibri" panose="020F0502020204030204" pitchFamily="34" charset="0"/>
                <a:cs typeface="Arial" panose="020B0604020202020204" pitchFamily="34" charset="0"/>
              </a:rPr>
              <a:t>beigebracht</a:t>
            </a:r>
            <a:r>
              <a:rPr lang="de-DE" sz="9600" dirty="0">
                <a:effectLst/>
                <a:latin typeface="Arial" panose="020B0604020202020204" pitchFamily="34" charset="0"/>
                <a:ea typeface="Calibri" panose="020F0502020204030204" pitchFamily="34" charset="0"/>
                <a:cs typeface="Arial" panose="020B0604020202020204" pitchFamily="34" charset="0"/>
              </a:rPr>
              <a:t> worden sein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Ist § 224 Abs. 1 S. 1 Nr.1 StGB auf Stoffe mit ausschließlich innerer Wirkung beschränkt?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Hier: hat das Reizgas nicht ausschließlich innere Wirkung entfaltet, sondern wirkte auch äußerlich auf die Haut des L ein.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Nach einer Ansicht: § 224 Abs. 1 S. 1 Nr. 1 StGB danach nicht erfüllt.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Nach anderer Ansicht: auch äußere Einwirkungen sind von der Qualifikation umfasst, </a:t>
            </a:r>
            <a:r>
              <a:rPr lang="de-DE" sz="9600" b="1" dirty="0">
                <a:effectLst/>
                <a:latin typeface="Arial" panose="020B0604020202020204" pitchFamily="34" charset="0"/>
                <a:ea typeface="Calibri" panose="020F0502020204030204" pitchFamily="34" charset="0"/>
                <a:cs typeface="Arial" panose="020B0604020202020204" pitchFamily="34" charset="0"/>
              </a:rPr>
              <a:t>wenn der Stoff im Körperinneren wirkt </a:t>
            </a:r>
            <a:r>
              <a:rPr lang="de-DE" sz="9600" dirty="0">
                <a:effectLst/>
                <a:latin typeface="Arial" panose="020B0604020202020204" pitchFamily="34" charset="0"/>
                <a:ea typeface="Calibri" panose="020F0502020204030204" pitchFamily="34" charset="0"/>
                <a:cs typeface="Arial" panose="020B0604020202020204" pitchFamily="34" charset="0"/>
              </a:rPr>
              <a:t>bzw. </a:t>
            </a:r>
            <a:r>
              <a:rPr lang="de-DE" sz="9600" b="1" dirty="0">
                <a:effectLst/>
                <a:latin typeface="Arial" panose="020B0604020202020204" pitchFamily="34" charset="0"/>
                <a:ea typeface="Calibri" panose="020F0502020204030204" pitchFamily="34" charset="0"/>
                <a:cs typeface="Arial" panose="020B0604020202020204" pitchFamily="34" charset="0"/>
              </a:rPr>
              <a:t>einem in das Körperinnere eingeführten Stoff gleichkommt</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Hier: Reizgas wurde derart mit dem Körper in Kontakt gebracht, dass der Stoff seine gesundheitsschädliche Wirkung entfalten kann (durch die (Schleim-)Haut aufgenommen)</a:t>
            </a:r>
          </a:p>
        </p:txBody>
      </p:sp>
    </p:spTree>
    <p:extLst>
      <p:ext uri="{BB962C8B-B14F-4D97-AF65-F5344CB8AC3E}">
        <p14:creationId xmlns:p14="http://schemas.microsoft.com/office/powerpoint/2010/main" val="7348449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ADC5E2-1DC5-89FB-EE92-C93C0E6281D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4D2277-7F7E-7E57-56D0-A035DC3AC3F8}"/>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dem L nach dieser Ansicht daher auch beigebracht.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Für die erste Ansicht: Anwendungsbereich des § 224 Abs. 1 S. 1 Nr. 1 StGB lässt sich auf diese Weise klar zu dem des § 224 Abs. 1 Nr.2 StGB abgrenzen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Aber: Ausgrenzung sogenannter äußerer Einwirkungen ist dem ausdrücklichen Wortlaut der Nr.1 nicht zu entnehmen.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Äußere Wirkungen können genauso gefährlich sein wie innere.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Daher: der weiteren Ansicht zu folgen, Bewirken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Anm.: Andere Ansichten sind vertretbar.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a:t>
            </a:r>
            <a:r>
              <a:rPr lang="de-DE" sz="9600" dirty="0">
                <a:effectLst/>
                <a:latin typeface="Arial" panose="020B0604020202020204" pitchFamily="34" charset="0"/>
                <a:ea typeface="Calibri" panose="020F0502020204030204" pitchFamily="34" charset="0"/>
                <a:cs typeface="Arial" panose="020B0604020202020204" pitchFamily="34" charset="0"/>
              </a:rPr>
              <a:t> § 224 I Nr. 1 StGB +</a:t>
            </a:r>
          </a:p>
        </p:txBody>
      </p:sp>
    </p:spTree>
    <p:extLst>
      <p:ext uri="{BB962C8B-B14F-4D97-AF65-F5344CB8AC3E}">
        <p14:creationId xmlns:p14="http://schemas.microsoft.com/office/powerpoint/2010/main" val="19639515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02142F-45E1-3589-F46D-B0056111BB6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2A8732-EA92-3B9A-E120-5201439D2DC3}"/>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d. § 224 I Nr. 2 StGB,</a:t>
            </a:r>
            <a:r>
              <a:rPr lang="de-DE" sz="9600" dirty="0">
                <a:effectLst/>
                <a:latin typeface="Arial" panose="020B0604020202020204" pitchFamily="34" charset="0"/>
                <a:ea typeface="Calibri" panose="020F0502020204030204" pitchFamily="34" charset="0"/>
                <a:cs typeface="Arial" panose="020B0604020202020204" pitchFamily="34" charset="0"/>
              </a:rPr>
              <a:t> Körperverletzung mittels einer Waffe oder einem anderen gefährlichen Werkzeug?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aa. Reizgas =Waffe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Waffen = Waffen im technischen Sinne = Werkzeuge, die dazu bestimmt und geeignet sind, Menschen auf chemische oder mechanische Art zu verletzen.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Hier: Flüssigkeiten wie Reizgas vom Wortsinn „Werkzeug“ </a:t>
            </a:r>
            <a:r>
              <a:rPr lang="de-DE" sz="9600" b="1" dirty="0">
                <a:effectLst/>
                <a:latin typeface="Arial" panose="020B0604020202020204" pitchFamily="34" charset="0"/>
                <a:ea typeface="Calibri" panose="020F0502020204030204" pitchFamily="34" charset="0"/>
                <a:cs typeface="Arial" panose="020B0604020202020204" pitchFamily="34" charset="0"/>
              </a:rPr>
              <a:t>grundsätzlich nicht gedeckt</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Jedoch: </a:t>
            </a:r>
            <a:r>
              <a:rPr lang="de-DE" sz="9600" b="1" dirty="0">
                <a:effectLst/>
                <a:latin typeface="Arial" panose="020B0604020202020204" pitchFamily="34" charset="0"/>
                <a:ea typeface="Calibri" panose="020F0502020204030204" pitchFamily="34" charset="0"/>
                <a:cs typeface="Arial" panose="020B0604020202020204" pitchFamily="34" charset="0"/>
              </a:rPr>
              <a:t>Behältnis samt Inhalt </a:t>
            </a:r>
            <a:r>
              <a:rPr lang="de-DE" sz="9600" dirty="0">
                <a:effectLst/>
                <a:latin typeface="Arial" panose="020B0604020202020204" pitchFamily="34" charset="0"/>
                <a:ea typeface="Calibri" panose="020F0502020204030204" pitchFamily="34" charset="0"/>
                <a:cs typeface="Arial" panose="020B0604020202020204" pitchFamily="34" charset="0"/>
              </a:rPr>
              <a:t>kann </a:t>
            </a:r>
            <a:r>
              <a:rPr lang="de-DE" sz="9600" b="1" dirty="0">
                <a:effectLst/>
                <a:latin typeface="Arial" panose="020B0604020202020204" pitchFamily="34" charset="0"/>
                <a:ea typeface="Calibri" panose="020F0502020204030204" pitchFamily="34" charset="0"/>
                <a:cs typeface="Arial" panose="020B0604020202020204" pitchFamily="34" charset="0"/>
              </a:rPr>
              <a:t>insgesamt als ein Werkzeug </a:t>
            </a:r>
            <a:r>
              <a:rPr lang="de-DE" sz="9600" dirty="0">
                <a:effectLst/>
                <a:latin typeface="Arial" panose="020B0604020202020204" pitchFamily="34" charset="0"/>
                <a:ea typeface="Calibri" panose="020F0502020204030204" pitchFamily="34" charset="0"/>
                <a:cs typeface="Arial" panose="020B0604020202020204" pitchFamily="34" charset="0"/>
              </a:rPr>
              <a:t>bzw. eine Waffe angesehen werden.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Ferner hier: Reizstoffspray nicht zur Tierabwehr, sondern zur </a:t>
            </a:r>
            <a:r>
              <a:rPr lang="de-DE" sz="9600" b="1" dirty="0">
                <a:effectLst/>
                <a:latin typeface="Arial" panose="020B0604020202020204" pitchFamily="34" charset="0"/>
                <a:ea typeface="Calibri" panose="020F0502020204030204" pitchFamily="34" charset="0"/>
                <a:cs typeface="Arial" panose="020B0604020202020204" pitchFamily="34" charset="0"/>
              </a:rPr>
              <a:t>Verteidigung gegen menschliche Angriffe bestimmt </a:t>
            </a:r>
          </a:p>
        </p:txBody>
      </p:sp>
    </p:spTree>
    <p:extLst>
      <p:ext uri="{BB962C8B-B14F-4D97-AF65-F5344CB8AC3E}">
        <p14:creationId xmlns:p14="http://schemas.microsoft.com/office/powerpoint/2010/main" val="35980142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5EF2F-A167-0CCD-C885-024796F0F9D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612CB3-B085-6F50-8CAD-3BAE5D4BD343}"/>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Waffe damit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bb. Körperverletzung unmittelbar </a:t>
            </a:r>
            <a:r>
              <a:rPr lang="de-DE" sz="9600" b="1" dirty="0">
                <a:effectLst/>
                <a:latin typeface="Arial" panose="020B0604020202020204" pitchFamily="34" charset="0"/>
                <a:ea typeface="Calibri" panose="020F0502020204030204" pitchFamily="34" charset="0"/>
                <a:cs typeface="Arial" panose="020B0604020202020204" pitchFamily="34" charset="0"/>
              </a:rPr>
              <a:t>durch den Kontakt des Reizgases </a:t>
            </a:r>
            <a:r>
              <a:rPr lang="de-DE" sz="9600" dirty="0">
                <a:effectLst/>
                <a:latin typeface="Arial" panose="020B0604020202020204" pitchFamily="34" charset="0"/>
                <a:ea typeface="Calibri" panose="020F0502020204030204" pitchFamily="34" charset="0"/>
                <a:cs typeface="Arial" panose="020B0604020202020204" pitchFamily="34" charset="0"/>
              </a:rPr>
              <a:t>mit der Schleimhaut = </a:t>
            </a:r>
            <a:r>
              <a:rPr lang="de-DE" sz="9600" b="1" dirty="0">
                <a:effectLst/>
                <a:latin typeface="Arial" panose="020B0604020202020204" pitchFamily="34" charset="0"/>
                <a:ea typeface="Calibri" panose="020F0502020204030204" pitchFamily="34" charset="0"/>
                <a:cs typeface="Arial" panose="020B0604020202020204" pitchFamily="34" charset="0"/>
              </a:rPr>
              <a:t>mittels Waffe begangen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 mittels einer das Leben gefährdenden Behandlung?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Rspr: bei abstrakter Lebensgefährdung vorliegend (Gefährlichkeit der Behandlung und nicht auf die der eingetretenen Verletzung entscheidend), danach hier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Versprühen des gesamten Reizgases kann Atemnot und anschließend ein Atem- bzw. Herzstillstand verursachen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Teil der Literatur: konkrete Lebensgefährdung, liegt hier nicht vor</a:t>
            </a:r>
          </a:p>
        </p:txBody>
      </p:sp>
    </p:spTree>
    <p:extLst>
      <p:ext uri="{BB962C8B-B14F-4D97-AF65-F5344CB8AC3E}">
        <p14:creationId xmlns:p14="http://schemas.microsoft.com/office/powerpoint/2010/main" val="16420349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13AC03-55AA-A27E-F3E9-2AB098EC4E9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0AD822-3661-ADE9-6B17-2EEBC805415E}"/>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Streitentscheid: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erhöhter Strafrahmen des § 224 Abs. 1 StGB gebietet restriktive Auslegung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Dagegen: </a:t>
            </a:r>
            <a:r>
              <a:rPr lang="de-DE" sz="9600" b="1" dirty="0">
                <a:effectLst/>
                <a:latin typeface="Arial" panose="020B0604020202020204" pitchFamily="34" charset="0"/>
                <a:ea typeface="Calibri" panose="020F0502020204030204" pitchFamily="34" charset="0"/>
                <a:cs typeface="Arial" panose="020B0604020202020204" pitchFamily="34" charset="0"/>
              </a:rPr>
              <a:t>Vergleich mit den anderen Tatalternativen </a:t>
            </a:r>
            <a:r>
              <a:rPr lang="de-DE" sz="9600" dirty="0">
                <a:effectLst/>
                <a:latin typeface="Arial" panose="020B0604020202020204" pitchFamily="34" charset="0"/>
                <a:ea typeface="Calibri" panose="020F0502020204030204" pitchFamily="34" charset="0"/>
                <a:cs typeface="Arial" panose="020B0604020202020204" pitchFamily="34" charset="0"/>
              </a:rPr>
              <a:t>zeigt, dass der Gesetzgeber eine rein abstrakte Gefahrerhöhung für die Hochstufung des Strafrahmes als ausreichend angesehen hat.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Für die zweite Ansicht zudem: der Wortlaut, der allgemein „das Leben“ in Bezug nimmt und </a:t>
            </a:r>
            <a:r>
              <a:rPr lang="de-DE" sz="9600" b="1" dirty="0">
                <a:effectLst/>
                <a:latin typeface="Arial" panose="020B0604020202020204" pitchFamily="34" charset="0"/>
                <a:ea typeface="Calibri" panose="020F0502020204030204" pitchFamily="34" charset="0"/>
                <a:cs typeface="Arial" panose="020B0604020202020204" pitchFamily="34" charset="0"/>
              </a:rPr>
              <a:t>keine Einschränkung bezüglich des Grades der Gefahr </a:t>
            </a:r>
            <a:r>
              <a:rPr lang="de-DE" sz="9600" dirty="0">
                <a:effectLst/>
                <a:latin typeface="Arial" panose="020B0604020202020204" pitchFamily="34" charset="0"/>
                <a:ea typeface="Calibri" panose="020F0502020204030204" pitchFamily="34" charset="0"/>
                <a:cs typeface="Arial" panose="020B0604020202020204" pitchFamily="34" charset="0"/>
              </a:rPr>
              <a:t>enthält.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Der Ansicht von der abstrakten Gefährdung wird daher gefolgt.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 </a:t>
            </a:r>
            <a:r>
              <a:rPr lang="de-DE" sz="9600" dirty="0">
                <a:effectLst/>
                <a:latin typeface="Arial" panose="020B0604020202020204" pitchFamily="34" charset="0"/>
                <a:ea typeface="Calibri" panose="020F0502020204030204" pitchFamily="34" charset="0"/>
                <a:cs typeface="Arial" panose="020B0604020202020204" pitchFamily="34" charset="0"/>
              </a:rPr>
              <a:t>§ 224 Abs. 1 Nr. 5 StGB +</a:t>
            </a:r>
          </a:p>
        </p:txBody>
      </p:sp>
    </p:spTree>
    <p:extLst>
      <p:ext uri="{BB962C8B-B14F-4D97-AF65-F5344CB8AC3E}">
        <p14:creationId xmlns:p14="http://schemas.microsoft.com/office/powerpoint/2010/main" val="31372609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C96353-520F-6D5B-C49B-6382E65C9E8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83F1C0-F3DA-95C5-ACDC-396390691514}"/>
              </a:ext>
            </a:extLst>
          </p:cNvPr>
          <p:cNvSpPr>
            <a:spLocks noGrp="1"/>
          </p:cNvSpPr>
          <p:nvPr>
            <p:ph idx="1"/>
          </p:nvPr>
        </p:nvSpPr>
        <p:spPr>
          <a:xfrm>
            <a:off x="938784"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2. Subjektiver Tatbestand</a:t>
            </a:r>
            <a:r>
              <a:rPr lang="de-DE" sz="9600" b="1" dirty="0">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Vorsatz:</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Problem: § 224 StGB?</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Rechtsprechung lässt es genügen, dass der Handelnde die </a:t>
            </a:r>
            <a:r>
              <a:rPr lang="de-DE" sz="9600" b="1" dirty="0">
                <a:effectLst/>
                <a:latin typeface="Arial" panose="020B0604020202020204" pitchFamily="34" charset="0"/>
                <a:ea typeface="Calibri" panose="020F0502020204030204" pitchFamily="34" charset="0"/>
                <a:cs typeface="Arial" panose="020B0604020202020204" pitchFamily="34" charset="0"/>
              </a:rPr>
              <a:t>Umstände kennt</a:t>
            </a: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aus denen sich die Gesundheitsschädlichkeit bzw. die </a:t>
            </a:r>
            <a:br>
              <a:rPr lang="de-DE" sz="9600" b="1" dirty="0">
                <a:effectLst/>
                <a:latin typeface="Arial" panose="020B0604020202020204" pitchFamily="34" charset="0"/>
                <a:ea typeface="Calibri" panose="020F0502020204030204" pitchFamily="34" charset="0"/>
                <a:cs typeface="Arial" panose="020B0604020202020204" pitchFamily="34" charset="0"/>
              </a:rPr>
            </a:br>
            <a:r>
              <a:rPr lang="de-DE" sz="9600" b="1" dirty="0">
                <a:effectLst/>
                <a:latin typeface="Arial" panose="020B0604020202020204" pitchFamily="34" charset="0"/>
                <a:ea typeface="Calibri" panose="020F0502020204030204" pitchFamily="34" charset="0"/>
                <a:cs typeface="Arial" panose="020B0604020202020204" pitchFamily="34" charset="0"/>
              </a:rPr>
              <a:t>(Lebens-)Gefährlichkeit ergibt</a:t>
            </a:r>
            <a:r>
              <a:rPr lang="de-DE" sz="9600" dirty="0">
                <a:effectLst/>
                <a:latin typeface="Arial" panose="020B0604020202020204" pitchFamily="34" charset="0"/>
                <a:ea typeface="Calibri" panose="020F0502020204030204" pitchFamily="34" charset="0"/>
                <a:cs typeface="Arial" panose="020B0604020202020204" pitchFamily="34" charset="0"/>
              </a:rPr>
              <a:t>, auch wenn er sie nicht als solche bewertet.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Zum Teil: zusätzlich gefordert, dass auch der Umstand der jeweiligen </a:t>
            </a:r>
            <a:r>
              <a:rPr lang="de-DE" sz="9600" b="1" dirty="0">
                <a:effectLst/>
                <a:latin typeface="Arial" panose="020B0604020202020204" pitchFamily="34" charset="0"/>
                <a:ea typeface="Calibri" panose="020F0502020204030204" pitchFamily="34" charset="0"/>
                <a:cs typeface="Arial" panose="020B0604020202020204" pitchFamily="34" charset="0"/>
              </a:rPr>
              <a:t>Eignung</a:t>
            </a:r>
            <a:r>
              <a:rPr lang="de-DE" sz="9600" dirty="0">
                <a:effectLst/>
                <a:latin typeface="Arial" panose="020B0604020202020204" pitchFamily="34" charset="0"/>
                <a:ea typeface="Calibri" panose="020F0502020204030204" pitchFamily="34" charset="0"/>
                <a:cs typeface="Arial" panose="020B0604020202020204" pitchFamily="34" charset="0"/>
              </a:rPr>
              <a:t> in den Vorsatz aufgenommen wird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Hier: M war bekannt, dass potenziell letale Folgen bei Zuführung des Inhaltes einer Sprühflasche drohen, dass versprühte komplette Menge aus dem Sprühgerät auch im konkreten Fall ausreichte, hat er daher zumindest für möglich gehalten und billigend in Kauf genommen. </a:t>
            </a:r>
          </a:p>
          <a:p>
            <a:pPr marL="0" marR="0" algn="just">
              <a:lnSpc>
                <a:spcPct val="115000"/>
              </a:lnSpc>
              <a:spcBef>
                <a:spcPts val="1000"/>
              </a:spcBef>
              <a:spcAft>
                <a:spcPts val="1000"/>
              </a:spcAft>
              <a:buNone/>
            </a:pPr>
            <a:r>
              <a:rPr lang="de-DE" sz="9600" b="1" dirty="0">
                <a:latin typeface="Arial" panose="020B0604020202020204" pitchFamily="34" charset="0"/>
                <a:ea typeface="Calibri" panose="020F0502020204030204" pitchFamily="34" charset="0"/>
                <a:cs typeface="Arial" panose="020B0604020202020204" pitchFamily="34" charset="0"/>
              </a:rPr>
              <a:t>Ergebnis:</a:t>
            </a:r>
            <a:r>
              <a:rPr lang="de-DE" sz="9600" dirty="0">
                <a:latin typeface="Arial" panose="020B0604020202020204" pitchFamily="34" charset="0"/>
                <a:ea typeface="Calibri" panose="020F0502020204030204" pitchFamily="34" charset="0"/>
                <a:cs typeface="Arial" panose="020B0604020202020204" pitchFamily="34" charset="0"/>
              </a:rPr>
              <a:t> nach allen Ansichten zumindest </a:t>
            </a:r>
            <a:r>
              <a:rPr lang="de-DE" sz="9600" dirty="0">
                <a:effectLst/>
                <a:latin typeface="Arial" panose="020B0604020202020204" pitchFamily="34" charset="0"/>
                <a:ea typeface="Calibri" panose="020F0502020204030204" pitchFamily="34" charset="0"/>
                <a:cs typeface="Arial" panose="020B0604020202020204" pitchFamily="34" charset="0"/>
              </a:rPr>
              <a:t> dolus eventualis +</a:t>
            </a:r>
          </a:p>
        </p:txBody>
      </p:sp>
    </p:spTree>
    <p:extLst>
      <p:ext uri="{BB962C8B-B14F-4D97-AF65-F5344CB8AC3E}">
        <p14:creationId xmlns:p14="http://schemas.microsoft.com/office/powerpoint/2010/main" val="11432433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A9D425-BC52-D1CC-1C56-2DEDFA07C34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0BF62E-0D6B-221F-3461-967AF8ADE130}"/>
              </a:ext>
            </a:extLst>
          </p:cNvPr>
          <p:cNvSpPr>
            <a:spLocks noGrp="1"/>
          </p:cNvSpPr>
          <p:nvPr>
            <p:ph idx="1"/>
          </p:nvPr>
        </p:nvSpPr>
        <p:spPr>
          <a:xfrm>
            <a:off x="938784" y="669702"/>
            <a:ext cx="10515600" cy="5518595"/>
          </a:xfrm>
        </p:spPr>
        <p:txBody>
          <a:bodyPr>
            <a:normAutofit fontScale="325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II. Rechtswidrigkeit und Schuld </a:t>
            </a:r>
            <a:r>
              <a:rPr lang="de-DE" sz="9600" dirty="0">
                <a:effectLst/>
                <a:latin typeface="Arial" panose="020B0604020202020204" pitchFamily="34" charset="0"/>
                <a:ea typeface="Calibri" panose="020F0502020204030204" pitchFamily="34" charset="0"/>
                <a:cs typeface="Arial" panose="020B0604020202020204" pitchFamily="34" charset="0"/>
              </a:rPr>
              <a: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a:t>
            </a:r>
            <a:r>
              <a:rPr lang="de-DE" sz="9600" dirty="0">
                <a:effectLst/>
                <a:latin typeface="Arial" panose="020B0604020202020204" pitchFamily="34" charset="0"/>
                <a:ea typeface="Calibri" panose="020F0502020204030204" pitchFamily="34" charset="0"/>
                <a:cs typeface="Arial" panose="020B0604020202020204" pitchFamily="34" charset="0"/>
              </a:rPr>
              <a:t> §§ 223, 224 Abs. 1 Nr. 1, 2 und 5 StGB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B. Konkurrenzen und Zwischenergebnis</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Verhältnis zwischen § 224 Abs. 1 Nr. 1 und Nr. 2: Nr. 1 verdrängt  als lexspecialis Nr. 2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Es bleiben </a:t>
            </a:r>
            <a:r>
              <a:rPr lang="de-DE" sz="9600" dirty="0">
                <a:effectLst/>
                <a:latin typeface="Arial" panose="020B0604020202020204" pitchFamily="34" charset="0"/>
                <a:ea typeface="Calibri" panose="020F0502020204030204" pitchFamily="34" charset="0"/>
                <a:cs typeface="Arial" panose="020B0604020202020204" pitchFamily="34" charset="0"/>
              </a:rPr>
              <a:t>§ 224 Abs. 1 Nr. 1 und 5 StGB.</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Anm.: Tateinheit aus Klarstellungsgründen scheint ebenfalls vertretbar. </a:t>
            </a:r>
          </a:p>
        </p:txBody>
      </p:sp>
    </p:spTree>
    <p:extLst>
      <p:ext uri="{BB962C8B-B14F-4D97-AF65-F5344CB8AC3E}">
        <p14:creationId xmlns:p14="http://schemas.microsoft.com/office/powerpoint/2010/main" val="1088936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E337EB-7699-40CF-221C-E766588D2BD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FA522D-7518-9655-1F80-D1C56FEC55E7}"/>
              </a:ext>
            </a:extLst>
          </p:cNvPr>
          <p:cNvSpPr>
            <a:spLocks noGrp="1"/>
          </p:cNvSpPr>
          <p:nvPr>
            <p:ph idx="1"/>
          </p:nvPr>
        </p:nvSpPr>
        <p:spPr>
          <a:xfrm>
            <a:off x="914400" y="669702"/>
            <a:ext cx="10515600" cy="5518595"/>
          </a:xfrm>
        </p:spPr>
        <p:txBody>
          <a:bodyPr>
            <a:normAutofit fontScale="325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cc. Hergestellt?</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 durch P</a:t>
            </a:r>
            <a:endParaRPr lang="de-DE" sz="96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[Gebrauchen der Urkunde durch P im Sinne des § 267 I Var. 3 StGB erkennbar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dd. Vorsatz: +, unproblematisch</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ee. Handeln zur Täuschung im Rechtsverkehr?</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P beabsichtigt </a:t>
            </a:r>
            <a:r>
              <a:rPr lang="de-DE" sz="9600" u="sng" dirty="0">
                <a:effectLst/>
                <a:latin typeface="Arial" panose="020B0604020202020204" pitchFamily="34" charset="0"/>
                <a:ea typeface="Calibri" panose="020F0502020204030204" pitchFamily="34" charset="0"/>
                <a:cs typeface="Arial" panose="020B0604020202020204" pitchFamily="34" charset="0"/>
              </a:rPr>
              <a:t>selbst nicht</a:t>
            </a:r>
            <a:r>
              <a:rPr lang="de-DE" sz="9600" dirty="0">
                <a:effectLst/>
                <a:latin typeface="Arial" panose="020B0604020202020204" pitchFamily="34" charset="0"/>
                <a:ea typeface="Calibri" panose="020F0502020204030204" pitchFamily="34" charset="0"/>
                <a:cs typeface="Arial" panose="020B0604020202020204" pitchFamily="34" charset="0"/>
              </a:rPr>
              <a:t>, mit der Urkunde eine andere Person zu täuschen, </a:t>
            </a:r>
            <a:r>
              <a:rPr lang="de-DE" sz="9600" b="1" dirty="0">
                <a:effectLst/>
                <a:latin typeface="Arial" panose="020B0604020202020204" pitchFamily="34" charset="0"/>
                <a:ea typeface="Calibri" panose="020F0502020204030204" pitchFamily="34" charset="0"/>
                <a:cs typeface="Arial" panose="020B0604020202020204" pitchFamily="34" charset="0"/>
              </a:rPr>
              <a:t>hat aber die Vorstellung, der M werde dies tun</a:t>
            </a:r>
            <a:r>
              <a:rPr lang="de-DE" sz="9600" dirty="0">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17114147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FF2F1-916E-88A3-0DCD-358F4F8D24D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F6A224-EFE5-0AC4-0B4B-7AA9A8FC4611}"/>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C. Strafbarkeit gem. § 226 Abs. 1 Nr. 1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dem L eine größere Menge Reizgas ins Gesicht sprühte, woraufhin der L schließlich auf dem rechten Auge erblindete.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Anm.: Da § 226 StGB nur im Rahmen von § 223 StGB und nicht bei § 224 StGB zur Anwendung kommt, ist eine gesonderte Prüfung vorzunehmen.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 Tatbestand des verwirklichten Grunddelikts</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223 StGB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II. Erfolgsqualifikation, § 18 StGB</a:t>
            </a:r>
          </a:p>
          <a:p>
            <a:pPr marL="1143000" marR="0" indent="-1371600" algn="just">
              <a:lnSpc>
                <a:spcPct val="115000"/>
              </a:lnSpc>
              <a:spcBef>
                <a:spcPts val="1000"/>
              </a:spcBef>
              <a:spcAft>
                <a:spcPts val="1000"/>
              </a:spcAft>
              <a:buAutoNum type="arabicPeriod"/>
            </a:pPr>
            <a:r>
              <a:rPr lang="de-DE" sz="9600" b="1" dirty="0">
                <a:effectLst/>
                <a:latin typeface="Arial" panose="020B0604020202020204" pitchFamily="34" charset="0"/>
                <a:ea typeface="Calibri" panose="020F0502020204030204" pitchFamily="34" charset="0"/>
                <a:cs typeface="Arial" panose="020B0604020202020204" pitchFamily="34" charset="0"/>
              </a:rPr>
              <a:t>Eintritt der schweren Folge: </a:t>
            </a:r>
            <a:r>
              <a:rPr lang="de-DE" sz="9600" dirty="0">
                <a:effectLst/>
                <a:latin typeface="Arial" panose="020B0604020202020204" pitchFamily="34" charset="0"/>
                <a:ea typeface="Calibri" panose="020F0502020204030204" pitchFamily="34" charset="0"/>
                <a:cs typeface="Arial" panose="020B0604020202020204" pitchFamily="34" charset="0"/>
              </a:rPr>
              <a:t>M ist auf dem rechten Auge erblindet = schwere Folge im Sinne des § 226 Abs. 1 Nr. 1 StGB </a:t>
            </a:r>
          </a:p>
        </p:txBody>
      </p:sp>
    </p:spTree>
    <p:extLst>
      <p:ext uri="{BB962C8B-B14F-4D97-AF65-F5344CB8AC3E}">
        <p14:creationId xmlns:p14="http://schemas.microsoft.com/office/powerpoint/2010/main" val="10471589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724053-A031-5234-8D6B-D5881E76F02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9C8C52-A805-E71E-31B8-A561B33EB2B3}"/>
              </a:ext>
            </a:extLst>
          </p:cNvPr>
          <p:cNvSpPr>
            <a:spLocks noGrp="1"/>
          </p:cNvSpPr>
          <p:nvPr>
            <p:ph idx="1"/>
          </p:nvPr>
        </p:nvSpPr>
        <p:spPr>
          <a:xfrm>
            <a:off x="838200" y="669702"/>
            <a:ext cx="10515600" cy="5518595"/>
          </a:xfrm>
        </p:spPr>
        <p:txBody>
          <a:bodyPr>
            <a:normAutofit fontScale="25000" lnSpcReduction="20000"/>
          </a:bodyPr>
          <a:lstStyle/>
          <a:p>
            <a:pPr marL="0" marR="0" indent="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2. Ursächlichkeit des M: </a:t>
            </a:r>
            <a:r>
              <a:rPr lang="de-DE" sz="9600" dirty="0">
                <a:effectLst/>
                <a:latin typeface="Arial" panose="020B0604020202020204" pitchFamily="34" charset="0"/>
                <a:ea typeface="Calibri" panose="020F0502020204030204" pitchFamily="34" charset="0"/>
                <a:cs typeface="Arial" panose="020B0604020202020204" pitchFamily="34" charset="0"/>
              </a:rPr>
              <a:t>unproblematisch</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3. Kriterien der objektiven Zurechnung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wenigstens Fahrlässigkeit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a) objektive Pflichtwidrigkeit: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Verwirklichung des Grundtatbestands indiziert objektive Pflichtwidrigkeit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b) objektive Vorhersehbarkeit: +, </a:t>
            </a:r>
            <a:r>
              <a:rPr lang="de-DE" sz="9600" dirty="0">
                <a:effectLst/>
                <a:latin typeface="Arial" panose="020B0604020202020204" pitchFamily="34" charset="0"/>
                <a:ea typeface="Calibri" panose="020F0502020204030204" pitchFamily="34" charset="0"/>
                <a:cs typeface="Arial" panose="020B0604020202020204" pitchFamily="34" charset="0"/>
              </a:rPr>
              <a:t>Erblindung eines Auges war nach der Lebenserfahrung zu erwarten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c) objektive Vermeidbarkeit / Schutzzweckzusammenhang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Eintritt der schweren Folge = Realisierung der durch M geschaffenen Gefahr (nach dem Schutzzweck der Strafnorm)</a:t>
            </a:r>
          </a:p>
        </p:txBody>
      </p:sp>
    </p:spTree>
    <p:extLst>
      <p:ext uri="{BB962C8B-B14F-4D97-AF65-F5344CB8AC3E}">
        <p14:creationId xmlns:p14="http://schemas.microsoft.com/office/powerpoint/2010/main" val="26353562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9ED2B4-9CA1-7A23-8088-ECD98DD782A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771D4E-324A-2176-CAEE-95AA13CA6A16}"/>
              </a:ext>
            </a:extLst>
          </p:cNvPr>
          <p:cNvSpPr>
            <a:spLocks noGrp="1"/>
          </p:cNvSpPr>
          <p:nvPr>
            <p:ph idx="1"/>
          </p:nvPr>
        </p:nvSpPr>
        <p:spPr>
          <a:xfrm>
            <a:off x="838200" y="669702"/>
            <a:ext cx="10515600" cy="5518595"/>
          </a:xfrm>
        </p:spPr>
        <p:txBody>
          <a:bodyPr>
            <a:normAutofit fontScale="25000" lnSpcReduction="20000"/>
          </a:bodyPr>
          <a:lstStyle/>
          <a:p>
            <a:pPr marL="0" marR="0" indent="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Opfer L </a:t>
            </a:r>
            <a:r>
              <a:rPr lang="de-DE" sz="9600" b="1" dirty="0">
                <a:effectLst/>
                <a:latin typeface="Arial" panose="020B0604020202020204" pitchFamily="34" charset="0"/>
                <a:ea typeface="Calibri" panose="020F0502020204030204" pitchFamily="34" charset="0"/>
                <a:cs typeface="Arial" panose="020B0604020202020204" pitchFamily="34" charset="0"/>
              </a:rPr>
              <a:t>könnte den Gefahrzusammenhang durchbrochen haben</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Hat das Opfer ein neues, allein von ihm gesteuertes Risiko gesetzt, das sich dann verwirklichte?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Großteil der Literatur geht von einem </a:t>
            </a:r>
            <a:r>
              <a:rPr lang="de-DE" sz="9600" b="1" dirty="0">
                <a:effectLst/>
                <a:latin typeface="Arial" panose="020B0604020202020204" pitchFamily="34" charset="0"/>
                <a:ea typeface="Calibri" panose="020F0502020204030204" pitchFamily="34" charset="0"/>
                <a:cs typeface="Arial" panose="020B0604020202020204" pitchFamily="34" charset="0"/>
              </a:rPr>
              <a:t>Zurechnungsausschluss</a:t>
            </a:r>
            <a:r>
              <a:rPr lang="de-DE" sz="9600" dirty="0">
                <a:effectLst/>
                <a:latin typeface="Arial" panose="020B0604020202020204" pitchFamily="34" charset="0"/>
                <a:ea typeface="Calibri" panose="020F0502020204030204" pitchFamily="34" charset="0"/>
                <a:cs typeface="Arial" panose="020B0604020202020204" pitchFamily="34" charset="0"/>
              </a:rPr>
              <a:t> aus, wenn die </a:t>
            </a:r>
            <a:r>
              <a:rPr lang="de-DE" sz="9600" b="1" dirty="0">
                <a:effectLst/>
                <a:latin typeface="Arial" panose="020B0604020202020204" pitchFamily="34" charset="0"/>
                <a:ea typeface="Calibri" panose="020F0502020204030204" pitchFamily="34" charset="0"/>
                <a:cs typeface="Arial" panose="020B0604020202020204" pitchFamily="34" charset="0"/>
              </a:rPr>
              <a:t>Beseitigung oder Abmilderung einer schweren Folge möglich und dem Opfer nach Abwägung der Gesamtumstände zumutbar </a:t>
            </a:r>
            <a:r>
              <a:rPr lang="de-DE" sz="9600" dirty="0">
                <a:effectLst/>
                <a:latin typeface="Arial" panose="020B0604020202020204" pitchFamily="34" charset="0"/>
                <a:ea typeface="Calibri" panose="020F0502020204030204" pitchFamily="34" charset="0"/>
                <a:cs typeface="Arial" panose="020B0604020202020204" pitchFamily="34" charset="0"/>
              </a:rPr>
              <a:t>ist.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Für das Opfer unzumutbar </a:t>
            </a:r>
            <a:r>
              <a:rPr lang="de-DE" sz="9600" dirty="0">
                <a:effectLst/>
                <a:latin typeface="Arial" panose="020B0604020202020204" pitchFamily="34" charset="0"/>
                <a:ea typeface="Calibri" panose="020F0502020204030204" pitchFamily="34" charset="0"/>
                <a:cs typeface="Arial" panose="020B0604020202020204" pitchFamily="34" charset="0"/>
              </a:rPr>
              <a:t>sei </a:t>
            </a:r>
            <a:r>
              <a:rPr lang="de-DE" sz="9600" b="1" dirty="0">
                <a:effectLst/>
                <a:latin typeface="Arial" panose="020B0604020202020204" pitchFamily="34" charset="0"/>
                <a:ea typeface="Calibri" panose="020F0502020204030204" pitchFamily="34" charset="0"/>
                <a:cs typeface="Arial" panose="020B0604020202020204" pitchFamily="34" charset="0"/>
              </a:rPr>
              <a:t>hingegen eine lebensbedrohliche  oder sonst riskante  Operation</a:t>
            </a:r>
            <a:r>
              <a:rPr lang="de-DE" sz="9600" dirty="0">
                <a:effectLst/>
                <a:latin typeface="Arial" panose="020B0604020202020204" pitchFamily="34" charset="0"/>
                <a:ea typeface="Calibri" panose="020F0502020204030204" pitchFamily="34" charset="0"/>
                <a:cs typeface="Arial" panose="020B0604020202020204" pitchFamily="34" charset="0"/>
              </a:rPr>
              <a:t>. Teilweise wird auch der Maßstab des empfindlichen Übels i. S. v. § 240 Abs. 1 StGB herangezogen.  Eine Operation am Auge mag Unbehagen und Schmerzen auslösen.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Operation für L: </a:t>
            </a:r>
            <a:r>
              <a:rPr lang="de-DE" sz="9600" b="1" dirty="0">
                <a:effectLst/>
                <a:latin typeface="Arial" panose="020B0604020202020204" pitchFamily="34" charset="0"/>
                <a:ea typeface="Calibri" panose="020F0502020204030204" pitchFamily="34" charset="0"/>
                <a:cs typeface="Arial" panose="020B0604020202020204" pitchFamily="34" charset="0"/>
              </a:rPr>
              <a:t>erfolgversprechend, nicht risikoreich und damit zumutbar</a:t>
            </a:r>
          </a:p>
        </p:txBody>
      </p:sp>
    </p:spTree>
    <p:extLst>
      <p:ext uri="{BB962C8B-B14F-4D97-AF65-F5344CB8AC3E}">
        <p14:creationId xmlns:p14="http://schemas.microsoft.com/office/powerpoint/2010/main" val="10980311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8523D0-128C-C78B-3B2B-6FC67431480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B7F8DA-363E-0425-981F-DD00F77075E3}"/>
              </a:ext>
            </a:extLst>
          </p:cNvPr>
          <p:cNvSpPr>
            <a:spLocks noGrp="1"/>
          </p:cNvSpPr>
          <p:nvPr>
            <p:ph idx="1"/>
          </p:nvPr>
        </p:nvSpPr>
        <p:spPr>
          <a:xfrm>
            <a:off x="838200" y="669702"/>
            <a:ext cx="10515600" cy="5518595"/>
          </a:xfrm>
        </p:spPr>
        <p:txBody>
          <a:bodyPr>
            <a:normAutofit fontScale="25000" lnSpcReduction="20000"/>
          </a:bodyPr>
          <a:lstStyle/>
          <a:p>
            <a:pPr marL="0" marR="0" indent="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Nach diesen Maßstäben wäre die Zurechnung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Nach anderer Ansicht ebenfalls: Zurechnung des Opferverhaltens in solchen Fällen grundsätzlich bejaht,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L hat medizinisch indizierte, zur Abwendung des Erfolgs geeignete Behandlung abgelehnt, was jedenfalls mitursächlich für die rechtsseitige Erblindung gewesen ist.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Auch vertretbar aber: </a:t>
            </a:r>
            <a:r>
              <a:rPr lang="de-DE" sz="9600" b="1" dirty="0">
                <a:effectLst/>
                <a:latin typeface="Arial" panose="020B0604020202020204" pitchFamily="34" charset="0"/>
                <a:ea typeface="Calibri" panose="020F0502020204030204" pitchFamily="34" charset="0"/>
                <a:cs typeface="Arial" panose="020B0604020202020204" pitchFamily="34" charset="0"/>
              </a:rPr>
              <a:t>keine Obliegenheit des Opfers, sich „zumutbaren“ (Folge-)Operationen und anderen beschwerlichen Heilmaßnahmen zu unterziehen,</a:t>
            </a:r>
            <a:r>
              <a:rPr lang="de-DE" sz="9600" dirty="0">
                <a:effectLst/>
                <a:latin typeface="Arial" panose="020B0604020202020204" pitchFamily="34" charset="0"/>
                <a:ea typeface="Calibri" panose="020F0502020204030204" pitchFamily="34" charset="0"/>
                <a:cs typeface="Arial" panose="020B0604020202020204" pitchFamily="34" charset="0"/>
              </a:rPr>
              <a:t> um dem Täter eine höhere Strafe zu ersparen.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Fraglich allenfalls in besonders gelagerten Konstellationen wie etwa der </a:t>
            </a:r>
            <a:r>
              <a:rPr lang="de-DE" sz="9600" b="1" dirty="0">
                <a:effectLst/>
                <a:latin typeface="Arial" panose="020B0604020202020204" pitchFamily="34" charset="0"/>
                <a:ea typeface="Calibri" panose="020F0502020204030204" pitchFamily="34" charset="0"/>
                <a:cs typeface="Arial" panose="020B0604020202020204" pitchFamily="34" charset="0"/>
              </a:rPr>
              <a:t>Böswilligkeit des Opfers </a:t>
            </a:r>
          </a:p>
        </p:txBody>
      </p:sp>
    </p:spTree>
    <p:extLst>
      <p:ext uri="{BB962C8B-B14F-4D97-AF65-F5344CB8AC3E}">
        <p14:creationId xmlns:p14="http://schemas.microsoft.com/office/powerpoint/2010/main" val="4017496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6ABBCB-BD69-0934-854D-B65CAE97E32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D760A9-8553-7779-0F4B-5B580500DC2E}"/>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Hier: L ist nicht böswillig</a:t>
            </a:r>
            <a:r>
              <a:rPr lang="de-DE" sz="9600" dirty="0">
                <a:effectLst/>
                <a:latin typeface="Arial" panose="020B0604020202020204" pitchFamily="34" charset="0"/>
                <a:ea typeface="Calibri" panose="020F0502020204030204" pitchFamily="34" charset="0"/>
                <a:cs typeface="Arial" panose="020B0604020202020204" pitchFamily="34" charset="0"/>
              </a:rPr>
              <a:t>, hat vielmehr </a:t>
            </a:r>
            <a:r>
              <a:rPr lang="de-DE" sz="9600" b="1" dirty="0">
                <a:effectLst/>
                <a:latin typeface="Arial" panose="020B0604020202020204" pitchFamily="34" charset="0"/>
                <a:ea typeface="Calibri" panose="020F0502020204030204" pitchFamily="34" charset="0"/>
                <a:cs typeface="Arial" panose="020B0604020202020204" pitchFamily="34" charset="0"/>
              </a:rPr>
              <a:t>nachvollziehbare autonome Entscheidung </a:t>
            </a:r>
            <a:r>
              <a:rPr lang="de-DE" sz="9600" dirty="0">
                <a:effectLst/>
                <a:latin typeface="Arial" panose="020B0604020202020204" pitchFamily="34" charset="0"/>
                <a:ea typeface="Calibri" panose="020F0502020204030204" pitchFamily="34" charset="0"/>
                <a:cs typeface="Arial" panose="020B0604020202020204" pitchFamily="34" charset="0"/>
              </a:rPr>
              <a:t>getroffen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Gefahrspezifischer Zusammenhang daher: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Anm.: andere Ansicht mit entsprechender Begründung vertretbar</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(klassisches Problem des § 226 StGB)</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hinsichtlich der Verwirklichung der schweren Folge objektive </a:t>
            </a:r>
            <a:r>
              <a:rPr lang="de-DE" sz="9600" dirty="0">
                <a:latin typeface="Arial" panose="020B0604020202020204" pitchFamily="34" charset="0"/>
                <a:ea typeface="Calibri" panose="020F0502020204030204" pitchFamily="34" charset="0"/>
                <a:cs typeface="Arial" panose="020B0604020202020204" pitchFamily="34" charset="0"/>
              </a:rPr>
              <a:t>F</a:t>
            </a:r>
            <a:r>
              <a:rPr lang="de-DE" sz="9600" dirty="0">
                <a:effectLst/>
                <a:latin typeface="Arial" panose="020B0604020202020204" pitchFamily="34" charset="0"/>
                <a:ea typeface="Calibri" panose="020F0502020204030204" pitchFamily="34" charset="0"/>
                <a:cs typeface="Arial" panose="020B0604020202020204" pitchFamily="34" charset="0"/>
              </a:rPr>
              <a:t>ahrlässigkeit im Sinne des § 18 StGB: +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III. Rechtswidrigkeit und Schuld: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Erwähnen bei der Schuld: auch für M subjektiv pflichtwidrig, vorhersehbar und vermeidbar. M handelte also auch schuldhaft.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 </a:t>
            </a:r>
            <a:r>
              <a:rPr lang="de-DE" sz="9600" dirty="0">
                <a:effectLst/>
                <a:latin typeface="Arial" panose="020B0604020202020204" pitchFamily="34" charset="0"/>
                <a:ea typeface="Calibri" panose="020F0502020204030204" pitchFamily="34" charset="0"/>
                <a:cs typeface="Arial" panose="020B0604020202020204" pitchFamily="34" charset="0"/>
              </a:rPr>
              <a:t>§ 226 Abs. 1 Nr. 1 StGB +</a:t>
            </a:r>
          </a:p>
        </p:txBody>
      </p:sp>
    </p:spTree>
    <p:extLst>
      <p:ext uri="{BB962C8B-B14F-4D97-AF65-F5344CB8AC3E}">
        <p14:creationId xmlns:p14="http://schemas.microsoft.com/office/powerpoint/2010/main" val="37537330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78C0C6-605D-5CA8-B62C-DD1B197C39F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ADB4F7-EBFF-A26A-56DC-3865C2D790E7}"/>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D.	Strafbarkeit wegen Diebstahls gem. § 242 Abs. 1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das Cabriolet betankte und davonfuhr, ohne die Tankfüllung zu bezahlen.</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 Tatbestand</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1. Objektiver Tatbestand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 Benzin = bewegliche Sache.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 für den M auch fremd?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aa. Ursprünglich: Benzin im Eigentum des Tankstellenbetreibers oder seines Lieferanten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bb. durch den Tankvorgang Eigentume auf M übergegangen?</a:t>
            </a:r>
          </a:p>
        </p:txBody>
      </p:sp>
    </p:spTree>
    <p:extLst>
      <p:ext uri="{BB962C8B-B14F-4D97-AF65-F5344CB8AC3E}">
        <p14:creationId xmlns:p14="http://schemas.microsoft.com/office/powerpoint/2010/main" val="42544209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34FAF7-B52B-F28D-7F5F-998A4855CA8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AEF793-6000-ADD1-FC58-7CC0F43AD80D}"/>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(1) § 929 S. 1 BGB?</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Einigung? Willenserklärung des Tankstellenbetreibers zur Eigentumsübertragung gem. § 929 S. 1 BGB?</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Auslegung gem. §§ 133, 157 BGB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Tankstellenbetreiber: hat aus der Sicht eines objektiven Dritten ein Interesse daran, </a:t>
            </a:r>
            <a:r>
              <a:rPr lang="de-DE" sz="9600" b="1" dirty="0">
                <a:effectLst/>
                <a:latin typeface="Arial" panose="020B0604020202020204" pitchFamily="34" charset="0"/>
                <a:ea typeface="Calibri" panose="020F0502020204030204" pitchFamily="34" charset="0"/>
                <a:cs typeface="Arial" panose="020B0604020202020204" pitchFamily="34" charset="0"/>
              </a:rPr>
              <a:t>sich so lange wie nötig das Eigentum an dem Kraftstoff zu erhalten</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bis zur Kaufpreiszahlung, daher  durch die Kaufpreiszahlung aufschiebend bedingte Einigungserklärung zur Eigentumsübertragung bzw. die Erklärung eines </a:t>
            </a:r>
            <a:r>
              <a:rPr lang="de-DE" sz="9600" b="1" dirty="0">
                <a:effectLst/>
                <a:latin typeface="Arial" panose="020B0604020202020204" pitchFamily="34" charset="0"/>
                <a:ea typeface="Calibri" panose="020F0502020204030204" pitchFamily="34" charset="0"/>
                <a:cs typeface="Arial" panose="020B0604020202020204" pitchFamily="34" charset="0"/>
              </a:rPr>
              <a:t>Eigentumsvorbehaltes </a:t>
            </a:r>
            <a:r>
              <a:rPr lang="de-DE" sz="9600" dirty="0">
                <a:effectLst/>
                <a:latin typeface="Arial" panose="020B0604020202020204" pitchFamily="34" charset="0"/>
                <a:ea typeface="Calibri" panose="020F0502020204030204" pitchFamily="34" charset="0"/>
                <a:cs typeface="Arial" panose="020B0604020202020204" pitchFamily="34" charset="0"/>
              </a:rPr>
              <a:t>zu erblicken, §§ 929 S. 1, 158 Abs. 1, 449 Abs. 1 BGB.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 </a:t>
            </a:r>
            <a:r>
              <a:rPr lang="de-DE" sz="9600" dirty="0">
                <a:effectLst/>
                <a:latin typeface="Arial" panose="020B0604020202020204" pitchFamily="34" charset="0"/>
                <a:ea typeface="Calibri" panose="020F0502020204030204" pitchFamily="34" charset="0"/>
                <a:cs typeface="Arial" panose="020B0604020202020204" pitchFamily="34" charset="0"/>
              </a:rPr>
              <a:t>Übetragung gem. § 929 S. 1 BGB -</a:t>
            </a:r>
          </a:p>
        </p:txBody>
      </p:sp>
    </p:spTree>
    <p:extLst>
      <p:ext uri="{BB962C8B-B14F-4D97-AF65-F5344CB8AC3E}">
        <p14:creationId xmlns:p14="http://schemas.microsoft.com/office/powerpoint/2010/main" val="11894624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B17E5-32A1-3475-2897-394E5373394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A9FA19-3744-89F8-EF6F-36F7AE0A683C}"/>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Anm.: Vertretbar, zwei entsprechende Einigungserklärungen erst bei der Bezahlung der Tankfüllung anzunehmen.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(2) Ist das Eigentum auf den M originär gem. </a:t>
            </a:r>
            <a:r>
              <a:rPr lang="de-DE" sz="9600" b="1" dirty="0">
                <a:effectLst/>
                <a:latin typeface="Arial" panose="020B0604020202020204" pitchFamily="34" charset="0"/>
                <a:ea typeface="Calibri" panose="020F0502020204030204" pitchFamily="34" charset="0"/>
                <a:cs typeface="Arial" panose="020B0604020202020204" pitchFamily="34" charset="0"/>
              </a:rPr>
              <a:t>§§ 947 Abs. 2, 948 Abs. 1 BGB </a:t>
            </a:r>
            <a:r>
              <a:rPr lang="de-DE" sz="9600" dirty="0">
                <a:effectLst/>
                <a:latin typeface="Arial" panose="020B0604020202020204" pitchFamily="34" charset="0"/>
                <a:ea typeface="Calibri" panose="020F0502020204030204" pitchFamily="34" charset="0"/>
                <a:cs typeface="Arial" panose="020B0604020202020204" pitchFamily="34" charset="0"/>
              </a:rPr>
              <a:t>übergegangen?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Vermischung nach § 948 BGB: bewegliche Sachen untrennbar miteinander vermischt?</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Nur </a:t>
            </a:r>
            <a:r>
              <a:rPr lang="de-DE" sz="9600" b="1" dirty="0">
                <a:effectLst/>
                <a:latin typeface="Arial" panose="020B0604020202020204" pitchFamily="34" charset="0"/>
                <a:ea typeface="Calibri" panose="020F0502020204030204" pitchFamily="34" charset="0"/>
                <a:cs typeface="Arial" panose="020B0604020202020204" pitchFamily="34" charset="0"/>
              </a:rPr>
              <a:t>wenn hierdurch eine Hauptsache entstanden </a:t>
            </a:r>
            <a:r>
              <a:rPr lang="de-DE" sz="9600" dirty="0">
                <a:effectLst/>
                <a:latin typeface="Arial" panose="020B0604020202020204" pitchFamily="34" charset="0"/>
                <a:ea typeface="Calibri" panose="020F0502020204030204" pitchFamily="34" charset="0"/>
                <a:cs typeface="Arial" panose="020B0604020202020204" pitchFamily="34" charset="0"/>
              </a:rPr>
              <a:t>ist, erwirbt ihr Eigentümer gem. § 947 Abs. 2 BGB das Alleineigentum </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ansonsten bisherige Eigentümer gem. § 947 Abs. 1 BGB </a:t>
            </a:r>
            <a:r>
              <a:rPr lang="de-DE" sz="9600" b="1" dirty="0">
                <a:effectLst/>
                <a:latin typeface="Arial" panose="020B0604020202020204" pitchFamily="34" charset="0"/>
                <a:ea typeface="Calibri" panose="020F0502020204030204" pitchFamily="34" charset="0"/>
                <a:cs typeface="Arial" panose="020B0604020202020204" pitchFamily="34" charset="0"/>
              </a:rPr>
              <a:t>Miteigentümer der vermischten Sache</a:t>
            </a:r>
            <a:r>
              <a:rPr lang="de-DE" sz="9600" dirty="0">
                <a:effectLst/>
                <a:latin typeface="Arial" panose="020B0604020202020204" pitchFamily="34" charset="0"/>
                <a:ea typeface="Calibri" panose="020F0502020204030204" pitchFamily="34" charset="0"/>
                <a:cs typeface="Arial" panose="020B0604020202020204" pitchFamily="34" charset="0"/>
              </a:rPr>
              <a:t>, sodass der Tankinhalt für M i.S.d. § 242 StGB fremd bliebe</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Kriterium: Mengenverhältnis </a:t>
            </a:r>
          </a:p>
        </p:txBody>
      </p:sp>
    </p:spTree>
    <p:extLst>
      <p:ext uri="{BB962C8B-B14F-4D97-AF65-F5344CB8AC3E}">
        <p14:creationId xmlns:p14="http://schemas.microsoft.com/office/powerpoint/2010/main" val="659581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E44766-3345-20F4-A811-AB4F9737C26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F62786-E3EB-D0B8-7E90-E07F1DDD9B18}"/>
              </a:ext>
            </a:extLst>
          </p:cNvPr>
          <p:cNvSpPr>
            <a:spLocks noGrp="1"/>
          </p:cNvSpPr>
          <p:nvPr>
            <p:ph idx="1"/>
          </p:nvPr>
        </p:nvSpPr>
        <p:spPr>
          <a:xfrm>
            <a:off x="838200" y="669702"/>
            <a:ext cx="10515600" cy="5518595"/>
          </a:xfrm>
        </p:spPr>
        <p:txBody>
          <a:bodyPr>
            <a:normAutofit fontScale="25000" lnSpcReduction="20000"/>
          </a:bodyPr>
          <a:lstStyle/>
          <a:p>
            <a:pPr marL="0" marR="0" indent="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a:t>
            </a:r>
            <a:r>
              <a:rPr lang="de-DE" sz="9600" dirty="0">
                <a:effectLst/>
                <a:latin typeface="Arial" panose="020B0604020202020204" pitchFamily="34" charset="0"/>
                <a:ea typeface="Calibri" panose="020F0502020204030204" pitchFamily="34" charset="0"/>
                <a:cs typeface="Arial" panose="020B0604020202020204" pitchFamily="34" charset="0"/>
              </a:rPr>
              <a:t>Alleineigentum: wenn der eine Bestandteil den anderen Bestandteil </a:t>
            </a:r>
            <a:r>
              <a:rPr lang="de-DE" sz="9600" b="1" dirty="0">
                <a:effectLst/>
                <a:latin typeface="Arial" panose="020B0604020202020204" pitchFamily="34" charset="0"/>
                <a:ea typeface="Calibri" panose="020F0502020204030204" pitchFamily="34" charset="0"/>
                <a:cs typeface="Arial" panose="020B0604020202020204" pitchFamily="34" charset="0"/>
              </a:rPr>
              <a:t>mengenmäßig erheblich überwiege</a:t>
            </a:r>
            <a:r>
              <a:rPr lang="de-DE" sz="9600" b="1" dirty="0">
                <a:latin typeface="Arial" panose="020B0604020202020204" pitchFamily="34" charset="0"/>
                <a:ea typeface="Calibri" panose="020F0502020204030204" pitchFamily="34" charset="0"/>
                <a:cs typeface="Arial" panose="020B0604020202020204" pitchFamily="34" charset="0"/>
              </a:rPr>
              <a:t>)</a:t>
            </a:r>
            <a:endParaRPr lang="de-DE" sz="96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Hier: Zunächst so wenig Benzin im Cabriolet enthalten, dass die Reserveleuchte aufblinkte. Anschließend war das Cabriolet vollgetankt.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Folglich: ursprünglich im Tank befindliches Benzin kann nicht das eingefüllte Benzin mengenmäßig deutlich überwogen haben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M also allenfalls anteilmäßiger Miteigentümer geworden, ursprünglicher Tankinhalt ≠ Hauptsache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Ergebnis: eingefülltes Benzin blieb für M wegen des zumindest fortbestehenden Miteigentums des Tankstellenbetreibers mithin </a:t>
            </a:r>
            <a:r>
              <a:rPr lang="de-DE" sz="9600" b="1" dirty="0">
                <a:effectLst/>
                <a:latin typeface="Arial" panose="020B0604020202020204" pitchFamily="34" charset="0"/>
                <a:ea typeface="Calibri" panose="020F0502020204030204" pitchFamily="34" charset="0"/>
                <a:cs typeface="Arial" panose="020B0604020202020204" pitchFamily="34" charset="0"/>
              </a:rPr>
              <a:t>fremd</a:t>
            </a:r>
            <a:r>
              <a:rPr lang="de-DE" sz="9600" dirty="0">
                <a:effectLst/>
                <a:latin typeface="Arial" panose="020B060402020202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668132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7B35F4-F36D-1D7D-02EB-E1305C8352B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D355A6-AAF9-4ACF-5373-952997C41B23}"/>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c. Wegnahme?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Wegnahme ist Bruch fremden und Begründung neuen Gewahrsams.</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Gewahrsam des Tankstellenbetreibers gebrochen?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Gewahrsam ohne oder gegen den Willen des ursprünglichen Gewahrsamsinhabers entzogen?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lebensnahe Betrachtung: Wille des Tankstellenbetreibers, jedem den Gewahrsam am Kraftstoff zu übertragen, </a:t>
            </a:r>
            <a:r>
              <a:rPr lang="de-DE" sz="9600" b="1" dirty="0">
                <a:effectLst/>
                <a:latin typeface="Arial" panose="020B0604020202020204" pitchFamily="34" charset="0"/>
                <a:ea typeface="Calibri" panose="020F0502020204030204" pitchFamily="34" charset="0"/>
                <a:cs typeface="Arial" panose="020B0604020202020204" pitchFamily="34" charset="0"/>
              </a:rPr>
              <a:t>der die Tankstelle nach außen hin ordnungsgemäß bedient</a:t>
            </a:r>
            <a:r>
              <a:rPr lang="de-DE" sz="9600" dirty="0">
                <a:effectLst/>
                <a:latin typeface="Arial" panose="020B0604020202020204" pitchFamily="34" charset="0"/>
                <a:ea typeface="Calibri" panose="020F0502020204030204" pitchFamily="34" charset="0"/>
                <a:cs typeface="Arial" panose="020B0604020202020204" pitchFamily="34" charset="0"/>
              </a:rPr>
              <a:t>.  </a:t>
            </a:r>
          </a:p>
          <a:p>
            <a:pPr marL="914400" indent="-1143000" algn="just">
              <a:lnSpc>
                <a:spcPct val="115000"/>
              </a:lnSpc>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Bemerken des Kunden im Einzelfall ist nicht erforderlich</a:t>
            </a:r>
          </a:p>
          <a:p>
            <a:pPr marL="914400" indent="-1143000" algn="just">
              <a:lnSpc>
                <a:spcPct val="115000"/>
              </a:lnSpc>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Einverständnis ist </a:t>
            </a:r>
            <a:r>
              <a:rPr lang="de-DE" sz="9600" b="1" dirty="0">
                <a:effectLst/>
                <a:latin typeface="Arial" panose="020B0604020202020204" pitchFamily="34" charset="0"/>
                <a:ea typeface="Calibri" panose="020F0502020204030204" pitchFamily="34" charset="0"/>
                <a:cs typeface="Arial" panose="020B0604020202020204" pitchFamily="34" charset="0"/>
              </a:rPr>
              <a:t>rein tatsächlicher Natur</a:t>
            </a:r>
            <a:r>
              <a:rPr lang="de-DE" sz="9600" dirty="0">
                <a:effectLst/>
                <a:latin typeface="Arial" panose="020B0604020202020204" pitchFamily="34" charset="0"/>
                <a:ea typeface="Calibri" panose="020F0502020204030204" pitchFamily="34" charset="0"/>
                <a:cs typeface="Arial" panose="020B0604020202020204" pitchFamily="34" charset="0"/>
              </a:rPr>
              <a:t>, Einverständnis kann auch durch Täuschung, Drohung oder Gewalt erlangt sein</a:t>
            </a:r>
          </a:p>
        </p:txBody>
      </p:sp>
    </p:spTree>
    <p:extLst>
      <p:ext uri="{BB962C8B-B14F-4D97-AF65-F5344CB8AC3E}">
        <p14:creationId xmlns:p14="http://schemas.microsoft.com/office/powerpoint/2010/main" val="1242681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39ED76-09DE-AD02-EE89-D200E6331CC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7D6207-7094-C725-EC18-7829FD316C29}"/>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Teilweise vertreten</a:t>
            </a:r>
            <a:r>
              <a:rPr lang="de-DE" sz="9600" dirty="0">
                <a:latin typeface="Arial" panose="020B0604020202020204" pitchFamily="34" charset="0"/>
                <a:ea typeface="Calibri" panose="020F0502020204030204" pitchFamily="34" charset="0"/>
                <a:cs typeface="Arial" panose="020B0604020202020204" pitchFamily="34" charset="0"/>
              </a:rPr>
              <a:t>:</a:t>
            </a:r>
            <a:r>
              <a:rPr lang="de-DE" sz="9600" dirty="0">
                <a:effectLst/>
                <a:latin typeface="Arial" panose="020B0604020202020204" pitchFamily="34" charset="0"/>
                <a:ea typeface="Calibri" panose="020F0502020204030204" pitchFamily="34" charset="0"/>
                <a:cs typeface="Arial" panose="020B0604020202020204" pitchFamily="34" charset="0"/>
              </a:rPr>
              <a:t> zur Täuschung im Rechtsverkehr kann nur derjenige handeln, </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der mit dolus directus </a:t>
            </a:r>
            <a:r>
              <a:rPr lang="de-DE" sz="9600" b="1" dirty="0">
                <a:effectLst/>
                <a:latin typeface="Arial" panose="020B0604020202020204" pitchFamily="34" charset="0"/>
                <a:ea typeface="Calibri" panose="020F0502020204030204" pitchFamily="34" charset="0"/>
                <a:cs typeface="Arial" panose="020B0604020202020204" pitchFamily="34" charset="0"/>
              </a:rPr>
              <a:t>1. Grades </a:t>
            </a:r>
            <a:r>
              <a:rPr lang="de-DE" sz="9600" dirty="0">
                <a:effectLst/>
                <a:latin typeface="Arial" panose="020B0604020202020204" pitchFamily="34" charset="0"/>
                <a:ea typeface="Calibri" panose="020F0502020204030204" pitchFamily="34" charset="0"/>
                <a:cs typeface="Arial" panose="020B0604020202020204" pitchFamily="34" charset="0"/>
              </a:rPr>
              <a:t>die Herbeiführung eines Irrtums bei dem Getäuschten, </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die Veranlassung des Getäuschten zu einem rechtserheblichen Handeln </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und daher auch die Verwendung der unechten Urkunde</a:t>
            </a:r>
          </a:p>
          <a:p>
            <a:pPr marL="0" marR="0" indent="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will</a:t>
            </a:r>
          </a:p>
          <a:p>
            <a:pPr marL="0" marR="0" indent="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Danach Absicht zur Täuschung im Rechtsverkehr –:</a:t>
            </a:r>
          </a:p>
          <a:p>
            <a:pPr marL="0" marR="0" indent="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Es kam P nicht darauf an, dass M den falschen Ausweis benutzt. </a:t>
            </a:r>
          </a:p>
        </p:txBody>
      </p:sp>
    </p:spTree>
    <p:extLst>
      <p:ext uri="{BB962C8B-B14F-4D97-AF65-F5344CB8AC3E}">
        <p14:creationId xmlns:p14="http://schemas.microsoft.com/office/powerpoint/2010/main" val="30512621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6A34C1-6B43-88A1-A093-5FE29CE593E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D6924D-8771-3744-BC20-6009E9CA4E48}"/>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Einverständnis daher hier: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(Über die Annahme eines bedingten Einverständnisses, gerichtet auf die Kaufpreiszahlung, wäre hier auch ein anderes Ergebnis vertretbar)</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Also: kein Gewahrsamsbruch / keine Wegnahme</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 </a:t>
            </a:r>
            <a:r>
              <a:rPr lang="de-DE" sz="9600" dirty="0">
                <a:effectLst/>
                <a:latin typeface="Arial" panose="020B0604020202020204" pitchFamily="34" charset="0"/>
                <a:ea typeface="Calibri" panose="020F0502020204030204" pitchFamily="34" charset="0"/>
                <a:cs typeface="Arial" panose="020B0604020202020204" pitchFamily="34" charset="0"/>
              </a:rPr>
              <a:t>Strafbarkeit aus § 242 Abs. 1 StGB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	Strafbarkeit wegen versuchten Betruges gem. §§ 263 Abs. 1, 2, 22, 23 StGB</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das Cabriolet betankte und anschließend davon fuhr ohne die Tankfüllung bezahlt zu haben.</a:t>
            </a:r>
          </a:p>
        </p:txBody>
      </p:sp>
    </p:spTree>
    <p:extLst>
      <p:ext uri="{BB962C8B-B14F-4D97-AF65-F5344CB8AC3E}">
        <p14:creationId xmlns:p14="http://schemas.microsoft.com/office/powerpoint/2010/main" val="39486355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697B62-4BA9-A9A6-703E-4C138EF2026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7C4AAE-7821-15F4-2FB0-28788123A9E6}"/>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 Vorprüfung</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Tat ist mangels Wahrnehmung des Verhaltens des M durch das Tankstellenpersonal (Täuschung / Irrtum) nicht vollendet</a:t>
            </a:r>
          </a:p>
          <a:p>
            <a:pPr marL="914400" marR="0" indent="-1143000" algn="just">
              <a:lnSpc>
                <a:spcPct val="115000"/>
              </a:lnSpc>
              <a:spcBef>
                <a:spcPts val="1000"/>
              </a:spcBef>
              <a:spcAft>
                <a:spcPts val="1000"/>
              </a:spcAft>
              <a:buFontTx/>
              <a:buChar char="-"/>
            </a:pPr>
            <a:r>
              <a:rPr lang="de-DE" sz="9600" dirty="0">
                <a:effectLst/>
                <a:latin typeface="Arial" panose="020B0604020202020204" pitchFamily="34" charset="0"/>
                <a:ea typeface="Calibri" panose="020F0502020204030204" pitchFamily="34" charset="0"/>
                <a:cs typeface="Arial" panose="020B0604020202020204" pitchFamily="34" charset="0"/>
              </a:rPr>
              <a:t>Versuch ist gem. § 263 Abs. 2 StGB strafbar</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II. Tatentschluss</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Vorsatz hinsichtlich aller objektiven Tatumstände: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M hatte beim Betanken des Cabriolets die Absicht, das Benzin zu bezahlen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M </a:t>
            </a:r>
            <a:r>
              <a:rPr lang="de-DE" sz="9600" b="1" dirty="0">
                <a:effectLst/>
                <a:latin typeface="Arial" panose="020B0604020202020204" pitchFamily="34" charset="0"/>
                <a:ea typeface="Calibri" panose="020F0502020204030204" pitchFamily="34" charset="0"/>
                <a:cs typeface="Arial" panose="020B0604020202020204" pitchFamily="34" charset="0"/>
              </a:rPr>
              <a:t>fehlte</a:t>
            </a:r>
            <a:r>
              <a:rPr lang="de-DE" sz="9600" dirty="0">
                <a:effectLst/>
                <a:latin typeface="Arial" panose="020B0604020202020204" pitchFamily="34" charset="0"/>
                <a:ea typeface="Calibri" panose="020F0502020204030204" pitchFamily="34" charset="0"/>
                <a:cs typeface="Arial" panose="020B0604020202020204" pitchFamily="34" charset="0"/>
              </a:rPr>
              <a:t> hinsichtlich der Zahlungsfähigkeit und –willigkeit zum maßgeblichen Zeitpunkt des Betankens bereits der </a:t>
            </a:r>
            <a:r>
              <a:rPr lang="de-DE" sz="9600" b="1" dirty="0">
                <a:effectLst/>
                <a:latin typeface="Arial" panose="020B0604020202020204" pitchFamily="34" charset="0"/>
                <a:ea typeface="Calibri" panose="020F0502020204030204" pitchFamily="34" charset="0"/>
                <a:cs typeface="Arial" panose="020B0604020202020204" pitchFamily="34" charset="0"/>
              </a:rPr>
              <a:t>Täuschungsvorsatz</a:t>
            </a:r>
            <a:r>
              <a:rPr lang="de-DE" sz="9600" dirty="0">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5434001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0D5F40-605E-C73C-99C4-E0E4B44C1CA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80795E-A845-CC27-2D83-B8AA2CA41BBD}"/>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später gefasster Vorsatz?</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könnte das Fehlen des Täuschungsvorsatzes nicht mehr ausgleichen (irrelevanter </a:t>
            </a:r>
            <a:r>
              <a:rPr lang="de-DE" sz="9600" b="1" dirty="0">
                <a:effectLst/>
                <a:latin typeface="Arial" panose="020B0604020202020204" pitchFamily="34" charset="0"/>
                <a:ea typeface="Calibri" panose="020F0502020204030204" pitchFamily="34" charset="0"/>
                <a:cs typeface="Arial" panose="020B0604020202020204" pitchFamily="34" charset="0"/>
              </a:rPr>
              <a:t>dolus subsequens</a:t>
            </a:r>
            <a:r>
              <a:rPr lang="de-DE" sz="9600" dirty="0">
                <a:effectLst/>
                <a:latin typeface="Arial" panose="020B0604020202020204" pitchFamily="34" charset="0"/>
                <a:ea typeface="Calibri" panose="020F0502020204030204" pitchFamily="34" charset="0"/>
                <a:cs typeface="Arial" panose="020B0604020202020204" pitchFamily="34" charset="0"/>
              </a:rPr>
              <a: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Tatentschluss: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a:t>
            </a:r>
            <a:r>
              <a:rPr lang="de-DE" sz="9600" dirty="0">
                <a:effectLst/>
                <a:latin typeface="Arial" panose="020B0604020202020204" pitchFamily="34" charset="0"/>
                <a:ea typeface="Calibri" panose="020F0502020204030204" pitchFamily="34" charset="0"/>
                <a:cs typeface="Arial" panose="020B0604020202020204" pitchFamily="34" charset="0"/>
              </a:rPr>
              <a:t> Strafbarkeit des M wegen eines versuchten Betrugs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F.</a:t>
            </a: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Strafbarkeit wegen Unterschlagung gem. § 246 Abs. 1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indem M mit dem vollbetankten Cabrio davon fuhr, ohne die Tankfüllung zu bezahlen</a:t>
            </a:r>
          </a:p>
        </p:txBody>
      </p:sp>
    </p:spTree>
    <p:extLst>
      <p:ext uri="{BB962C8B-B14F-4D97-AF65-F5344CB8AC3E}">
        <p14:creationId xmlns:p14="http://schemas.microsoft.com/office/powerpoint/2010/main" val="565238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0EA88F-58AF-DA67-765D-5D876A2777D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ED4D5F-C251-4130-7AD5-365681695533}"/>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 Tatbestand</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1. Objektiver Tatbestand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 Benzin = für M (zumindest teilweise) fremde bewegliche Sache.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 Zueignen?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M zeigt durch Wegfahren unzweideutig im Sinne der engen Manifestationstheorie  nach außen hin, dass er sich das fremde Benzin zumindest vorübergehend aneignen und den bisherigen Eigentümer dauerhaft von der Sachherrschaft ausschließen will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c. aufgrund der fehlenden Kaufpreiszahlung: </a:t>
            </a:r>
            <a:r>
              <a:rPr lang="de-DE" sz="9600" b="1" dirty="0">
                <a:effectLst/>
                <a:latin typeface="Arial" panose="020B0604020202020204" pitchFamily="34" charset="0"/>
                <a:ea typeface="Calibri" panose="020F0502020204030204" pitchFamily="34" charset="0"/>
                <a:cs typeface="Arial" panose="020B0604020202020204" pitchFamily="34" charset="0"/>
              </a:rPr>
              <a:t>kein einredefreier Anspruch des M auf Übereignung des Benzins</a:t>
            </a:r>
            <a:r>
              <a:rPr lang="de-DE" sz="9600" dirty="0">
                <a:effectLst/>
                <a:latin typeface="Arial" panose="020B0604020202020204" pitchFamily="34" charset="0"/>
                <a:ea typeface="Calibri" panose="020F0502020204030204" pitchFamily="34" charset="0"/>
                <a:cs typeface="Arial" panose="020B0604020202020204" pitchFamily="34" charset="0"/>
              </a:rPr>
              <a: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Zueignung daher auch rechtswidrig </a:t>
            </a:r>
          </a:p>
        </p:txBody>
      </p:sp>
    </p:spTree>
    <p:extLst>
      <p:ext uri="{BB962C8B-B14F-4D97-AF65-F5344CB8AC3E}">
        <p14:creationId xmlns:p14="http://schemas.microsoft.com/office/powerpoint/2010/main" val="283018210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3DDDF5-5BF8-D9D9-1311-1A4F39FABC0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B0F913-7E33-AFAF-353B-89BA914D2FFD}"/>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II. Subjektiver Tatbestand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M fährt in dem Bewusstsein davon, das Benzin noch nicht bezahlt zu haben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 </a:t>
            </a:r>
            <a:r>
              <a:rPr lang="de-DE" sz="9600" dirty="0">
                <a:effectLst/>
                <a:latin typeface="Arial" panose="020B0604020202020204" pitchFamily="34" charset="0"/>
                <a:ea typeface="Calibri" panose="020F0502020204030204" pitchFamily="34" charset="0"/>
                <a:cs typeface="Arial" panose="020B0604020202020204" pitchFamily="34" charset="0"/>
              </a:rPr>
              <a:t>Parallelwertung in der Laiensphäre: M hat kein Recht darauf, sich das Benzin anzueignen; handelte demnach mit </a:t>
            </a:r>
            <a:r>
              <a:rPr lang="de-DE" sz="9600" b="1" dirty="0">
                <a:effectLst/>
                <a:latin typeface="Arial" panose="020B0604020202020204" pitchFamily="34" charset="0"/>
                <a:ea typeface="Calibri" panose="020F0502020204030204" pitchFamily="34" charset="0"/>
                <a:cs typeface="Arial" panose="020B0604020202020204" pitchFamily="34" charset="0"/>
              </a:rPr>
              <a:t>dolus eventualis</a:t>
            </a:r>
            <a:r>
              <a:rPr lang="de-DE" sz="9600" dirty="0">
                <a:effectLst/>
                <a:latin typeface="Arial" panose="020B0604020202020204" pitchFamily="34" charset="0"/>
                <a:ea typeface="Calibri" panose="020F0502020204030204" pitchFamily="34" charset="0"/>
                <a:cs typeface="Arial" panose="020B0604020202020204" pitchFamily="34" charset="0"/>
              </a:rPr>
              <a:t>.</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III. Rechtswidrigkeit und Schuld </a:t>
            </a:r>
            <a:r>
              <a:rPr lang="de-DE" sz="9600" dirty="0">
                <a:effectLst/>
                <a:latin typeface="Arial" panose="020B0604020202020204" pitchFamily="34" charset="0"/>
                <a:ea typeface="Calibri" panose="020F0502020204030204" pitchFamily="34" charset="0"/>
                <a:cs typeface="Arial" panose="020B0604020202020204" pitchFamily="34" charset="0"/>
              </a:rPr>
              <a: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a:t>
            </a:r>
            <a:r>
              <a:rPr lang="de-DE" sz="9600" b="1" dirty="0">
                <a:effectLst/>
                <a:latin typeface="Arial" panose="020B0604020202020204" pitchFamily="34" charset="0"/>
                <a:ea typeface="Calibri" panose="020F0502020204030204" pitchFamily="34" charset="0"/>
                <a:cs typeface="Arial" panose="020B0604020202020204" pitchFamily="34" charset="0"/>
              </a:rPr>
              <a:t>Ergebnis:</a:t>
            </a:r>
            <a:r>
              <a:rPr lang="de-DE" sz="9600" dirty="0">
                <a:effectLst/>
                <a:latin typeface="Arial" panose="020B0604020202020204" pitchFamily="34" charset="0"/>
                <a:ea typeface="Calibri" panose="020F0502020204030204" pitchFamily="34" charset="0"/>
                <a:cs typeface="Arial" panose="020B0604020202020204" pitchFamily="34" charset="0"/>
              </a:rPr>
              <a:t> § 246 Abs. 1 StGB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G.	Strafbarkeit wegen Unterschlagung gem. § 246 Abs. 1 StGB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Durch die Verwertung des getankten Benzins</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BGH St 14, 38: „Tatbestandslösung“</a:t>
            </a:r>
          </a:p>
        </p:txBody>
      </p:sp>
    </p:spTree>
    <p:extLst>
      <p:ext uri="{BB962C8B-B14F-4D97-AF65-F5344CB8AC3E}">
        <p14:creationId xmlns:p14="http://schemas.microsoft.com/office/powerpoint/2010/main" val="20740927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5E1335-3A59-2A8B-F882-1AA84665F9E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3B6DD5-6B5E-9AEB-6559-E6968DEEBF69}"/>
              </a:ext>
            </a:extLst>
          </p:cNvPr>
          <p:cNvSpPr>
            <a:spLocks noGrp="1"/>
          </p:cNvSpPr>
          <p:nvPr>
            <p:ph idx="1"/>
          </p:nvPr>
        </p:nvSpPr>
        <p:spPr>
          <a:xfrm>
            <a:off x="838200" y="669702"/>
            <a:ext cx="10515600" cy="5518595"/>
          </a:xfrm>
        </p:spPr>
        <p:txBody>
          <a:bodyPr>
            <a:normAutofit fontScale="325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Alternative: Konkurenzlösung der Literatur (spätere Zueignung tritt in Konsumtion hinter der früheren zurück</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Argument gegen die Konkurrenzlösung: </a:t>
            </a:r>
            <a:r>
              <a:rPr lang="de-DE" sz="9600" dirty="0">
                <a:effectLst/>
                <a:latin typeface="Arial" panose="020B0604020202020204" pitchFamily="34" charset="0"/>
                <a:ea typeface="Calibri" panose="020F0502020204030204" pitchFamily="34" charset="0"/>
                <a:cs typeface="Arial" panose="020B0604020202020204" pitchFamily="34" charset="0"/>
              </a:rPr>
              <a:t>hebt die für Vortaten bestehenden Verjährungsfristen faktisch auf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Daher:</a:t>
            </a:r>
            <a:r>
              <a:rPr lang="de-DE" sz="9600" dirty="0">
                <a:effectLst/>
                <a:latin typeface="Arial" panose="020B0604020202020204" pitchFamily="34" charset="0"/>
                <a:ea typeface="Calibri" panose="020F0502020204030204" pitchFamily="34" charset="0"/>
                <a:cs typeface="Arial" panose="020B0604020202020204" pitchFamily="34" charset="0"/>
              </a:rPr>
              <a:t> Tatbestandslösung zu folgen</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Ergebnis:</a:t>
            </a:r>
            <a:r>
              <a:rPr lang="de-DE" sz="9600" dirty="0">
                <a:effectLst/>
                <a:latin typeface="Arial" panose="020B0604020202020204" pitchFamily="34" charset="0"/>
                <a:ea typeface="Calibri" panose="020F0502020204030204" pitchFamily="34" charset="0"/>
                <a:cs typeface="Arial" panose="020B0604020202020204" pitchFamily="34" charset="0"/>
              </a:rPr>
              <a:t> § 246 I StGB tatbestandlich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H.	Gesamtergebnis und Konkurrenzen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267 Abs. 1 Var. 1, 26 StGB steht zu den restlichen Tatbeständen in </a:t>
            </a:r>
            <a:r>
              <a:rPr lang="de-DE" sz="9600" b="1" dirty="0">
                <a:effectLst/>
                <a:latin typeface="Arial" panose="020B0604020202020204" pitchFamily="34" charset="0"/>
                <a:ea typeface="Calibri" panose="020F0502020204030204" pitchFamily="34" charset="0"/>
                <a:cs typeface="Arial" panose="020B0604020202020204" pitchFamily="34" charset="0"/>
              </a:rPr>
              <a:t>Tatmehrheit</a:t>
            </a:r>
            <a:r>
              <a:rPr lang="de-DE" sz="9600" dirty="0">
                <a:effectLst/>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408864930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49A53-934A-42AA-FD6F-CAD07CA4C91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0516EF-3870-D372-CB93-FB777906FAA0}"/>
              </a:ext>
            </a:extLst>
          </p:cNvPr>
          <p:cNvSpPr>
            <a:spLocks noGrp="1"/>
          </p:cNvSpPr>
          <p:nvPr>
            <p:ph idx="1"/>
          </p:nvPr>
        </p:nvSpPr>
        <p:spPr>
          <a:xfrm>
            <a:off x="838200" y="669702"/>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Gebrauchen des falschen Ausweises bei der Fahrschule und anschließend bei der Fahrerlaubnisbehörde, § 267 Abs. 1 3. Var. </a:t>
            </a:r>
            <a:r>
              <a:rPr lang="de-DE" sz="9600">
                <a:effectLst/>
                <a:latin typeface="Arial" panose="020B0604020202020204" pitchFamily="34" charset="0"/>
                <a:ea typeface="Calibri" panose="020F0502020204030204" pitchFamily="34" charset="0"/>
                <a:cs typeface="Arial" panose="020B0604020202020204" pitchFamily="34" charset="0"/>
              </a:rPr>
              <a:t>StGB:</a:t>
            </a:r>
            <a:endParaRPr lang="de-DE" sz="96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ebenfalls </a:t>
            </a:r>
            <a:r>
              <a:rPr lang="de-DE" sz="9600" b="1" dirty="0">
                <a:effectLst/>
                <a:latin typeface="Arial" panose="020B0604020202020204" pitchFamily="34" charset="0"/>
                <a:ea typeface="Calibri" panose="020F0502020204030204" pitchFamily="34" charset="0"/>
                <a:cs typeface="Arial" panose="020B0604020202020204" pitchFamily="34" charset="0"/>
              </a:rPr>
              <a:t>tatmehrheitlich verwirklicht, § 53 Abs. 1 StGB</a:t>
            </a:r>
            <a:endParaRPr lang="de-DE" sz="9600" b="1" dirty="0">
              <a:latin typeface="Arial" panose="020B0604020202020204" pitchFamily="34" charset="0"/>
              <a:ea typeface="Calibri" panose="020F0502020204030204" pitchFamily="34" charset="0"/>
              <a:cs typeface="Arial" panose="020B0604020202020204" pitchFamily="34" charset="0"/>
            </a:endParaRP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Gebrauchen gegenüber der Fahrerlaubnisbehörde </a:t>
            </a:r>
            <a:r>
              <a:rPr lang="de-DE" sz="9600" b="1" dirty="0">
                <a:effectLst/>
                <a:latin typeface="Arial" panose="020B0604020202020204" pitchFamily="34" charset="0"/>
                <a:ea typeface="Calibri" panose="020F0502020204030204" pitchFamily="34" charset="0"/>
                <a:cs typeface="Arial" panose="020B0604020202020204" pitchFamily="34" charset="0"/>
              </a:rPr>
              <a:t>in Tateinheit </a:t>
            </a:r>
            <a:r>
              <a:rPr lang="de-DE" sz="9600" dirty="0">
                <a:effectLst/>
                <a:latin typeface="Arial" panose="020B0604020202020204" pitchFamily="34" charset="0"/>
                <a:ea typeface="Calibri" panose="020F0502020204030204" pitchFamily="34" charset="0"/>
                <a:cs typeface="Arial" panose="020B0604020202020204" pitchFamily="34" charset="0"/>
              </a:rPr>
              <a:t>mit der versuchten mittelbaren Falschbeurkundung</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gefährliche Körperverletzung steht zu den restlichen Handlungskomplexen </a:t>
            </a:r>
            <a:r>
              <a:rPr lang="de-DE" sz="9600" b="1" dirty="0">
                <a:effectLst/>
                <a:latin typeface="Arial" panose="020B0604020202020204" pitchFamily="34" charset="0"/>
                <a:ea typeface="Calibri" panose="020F0502020204030204" pitchFamily="34" charset="0"/>
                <a:cs typeface="Arial" panose="020B0604020202020204" pitchFamily="34" charset="0"/>
              </a:rPr>
              <a:t>in Tatmehrheit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unterschiedliche Rechtsgutträger betroffen / Rechtsgutsverletzung beruht auf unterschiedlichen Willensentschlüssen des M:  daher </a:t>
            </a:r>
            <a:r>
              <a:rPr lang="de-DE" sz="9600" b="1" dirty="0">
                <a:effectLst/>
                <a:latin typeface="Arial" panose="020B0604020202020204" pitchFamily="34" charset="0"/>
                <a:ea typeface="Calibri" panose="020F0502020204030204" pitchFamily="34" charset="0"/>
                <a:cs typeface="Arial" panose="020B0604020202020204" pitchFamily="34" charset="0"/>
              </a:rPr>
              <a:t>Tatmehrheit</a:t>
            </a:r>
            <a:r>
              <a:rPr lang="de-DE" sz="9600" dirty="0">
                <a:effectLst/>
                <a:latin typeface="Arial" panose="020B0604020202020204" pitchFamily="34" charset="0"/>
                <a:ea typeface="Calibri" panose="020F0502020204030204" pitchFamily="34" charset="0"/>
                <a:cs typeface="Arial" panose="020B0604020202020204" pitchFamily="34" charset="0"/>
              </a:rPr>
              <a:t> auch zu der Unterschlagung</a:t>
            </a:r>
          </a:p>
        </p:txBody>
      </p:sp>
    </p:spTree>
    <p:extLst>
      <p:ext uri="{BB962C8B-B14F-4D97-AF65-F5344CB8AC3E}">
        <p14:creationId xmlns:p14="http://schemas.microsoft.com/office/powerpoint/2010/main" val="2546045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37EEAD-B3EA-9923-BCCC-DE553670DC8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738695-540C-104D-6830-39D8ECC208B4}"/>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Nach </a:t>
            </a:r>
            <a:r>
              <a:rPr lang="de-DE" sz="9600" dirty="0">
                <a:latin typeface="Arial" panose="020B0604020202020204" pitchFamily="34" charset="0"/>
                <a:ea typeface="Calibri" panose="020F0502020204030204" pitchFamily="34" charset="0"/>
                <a:cs typeface="Arial" panose="020B0604020202020204" pitchFamily="34" charset="0"/>
              </a:rPr>
              <a:t>h</a:t>
            </a:r>
            <a:r>
              <a:rPr lang="de-DE" sz="9600" dirty="0">
                <a:effectLst/>
                <a:latin typeface="Arial" panose="020B0604020202020204" pitchFamily="34" charset="0"/>
                <a:ea typeface="Calibri" panose="020F0502020204030204" pitchFamily="34" charset="0"/>
                <a:cs typeface="Arial" panose="020B0604020202020204" pitchFamily="34" charset="0"/>
              </a:rPr>
              <a:t>. M.: genügt, wenn der Täter mit dolus directus 2. Grades handelt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P wollte M die Verwendung ermöglichen und </a:t>
            </a:r>
            <a:r>
              <a:rPr lang="de-DE" sz="9600" b="1" dirty="0">
                <a:effectLst/>
                <a:latin typeface="Arial" panose="020B0604020202020204" pitchFamily="34" charset="0"/>
                <a:ea typeface="Calibri" panose="020F0502020204030204" pitchFamily="34" charset="0"/>
                <a:cs typeface="Arial" panose="020B0604020202020204" pitchFamily="34" charset="0"/>
              </a:rPr>
              <a:t>war sich zudem sicher</a:t>
            </a:r>
            <a:r>
              <a:rPr lang="de-DE" sz="9600" dirty="0">
                <a:effectLst/>
                <a:latin typeface="Arial" panose="020B0604020202020204" pitchFamily="34" charset="0"/>
                <a:ea typeface="Calibri" panose="020F0502020204030204" pitchFamily="34" charset="0"/>
                <a:cs typeface="Arial" panose="020B0604020202020204" pitchFamily="34" charset="0"/>
              </a:rPr>
              <a:t>, dass M den Ausweis auch verwenden würde</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nach dieser Ansicht: Handeln zur Täuschung im Rechtsverkehr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Wortlaut „zur Täuschung“: spricht wegen der darin sprachlich angelegten Zielgerichtetheit für die erste Ansicht. Das Merkmal „zur Täuschung“ kann allerdings auch al bloß dolus eventualis ausschließend gedeutet werden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dolus directus 1. Grades würde zu unerträgliche und mit dem Zweck der Norm nicht zu vereinbarende Strafbarkeitslücken führen</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Die Sicherheit des Rechtsverkehrs wird durch professionelle Fälscher in der Tendenz noch stärker gefährdet, da eine Fälschung in diesen Fällen durch die Erfahrung und Übung des Fälschers noch schwerer zu erkennen ist</a:t>
            </a:r>
          </a:p>
        </p:txBody>
      </p:sp>
    </p:spTree>
    <p:extLst>
      <p:ext uri="{BB962C8B-B14F-4D97-AF65-F5344CB8AC3E}">
        <p14:creationId xmlns:p14="http://schemas.microsoft.com/office/powerpoint/2010/main" val="2493193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F050B3-60A2-8D6E-0F18-C0C308C2021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D2977F-F1ED-582E-F71E-72BCCE7A6DCA}"/>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der zweiten Ansicht zu folgen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Damit: P handelte zur Täuschung im Rechtsverkehr.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ff. Handeln des P =</a:t>
            </a:r>
            <a:r>
              <a:rPr lang="de-DE" sz="9600" dirty="0">
                <a:latin typeface="Arial" panose="020B0604020202020204" pitchFamily="34" charset="0"/>
                <a:ea typeface="Calibri" panose="020F0502020204030204" pitchFamily="34" charset="0"/>
                <a:cs typeface="Arial" panose="020B0604020202020204" pitchFamily="34" charset="0"/>
              </a:rPr>
              <a:t> </a:t>
            </a:r>
            <a:r>
              <a:rPr lang="de-DE" sz="9600" dirty="0">
                <a:effectLst/>
                <a:latin typeface="Arial" panose="020B0604020202020204" pitchFamily="34" charset="0"/>
                <a:ea typeface="Calibri" panose="020F0502020204030204" pitchFamily="34" charset="0"/>
                <a:cs typeface="Arial" panose="020B0604020202020204" pitchFamily="34" charset="0"/>
              </a:rPr>
              <a:t>auch rechtswidrig. </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Damit: vorsätzliche rechtswidrige Haupttat in Form von § 267 Abs. 1 Var. 1 StGB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b. M bestimmte den P auch zu dessen vorsätzlicher, rechtswidriger Haupttat?</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Begriff des Bestimmens umstritten</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e</a:t>
            </a:r>
            <a:r>
              <a:rPr lang="de-DE" sz="9600" dirty="0">
                <a:effectLst/>
                <a:latin typeface="Arial" panose="020B0604020202020204" pitchFamily="34" charset="0"/>
                <a:ea typeface="Calibri" panose="020F0502020204030204" pitchFamily="34" charset="0"/>
                <a:cs typeface="Arial" panose="020B0604020202020204" pitchFamily="34" charset="0"/>
              </a:rPr>
              <a:t>ngste Deutung des Begriffes: die Beteiligten müssten einen sog. Unrechtspakt geschlossen haben,  auf dessen Grundlage der Bestimmte zur Ausführung der Tat verpflichtet werde. </a:t>
            </a:r>
          </a:p>
          <a:p>
            <a:pPr marL="0" marR="0" algn="just">
              <a:lnSpc>
                <a:spcPct val="115000"/>
              </a:lnSpc>
              <a:spcBef>
                <a:spcPts val="1000"/>
              </a:spcBef>
              <a:spcAft>
                <a:spcPts val="1000"/>
              </a:spcAft>
              <a:buNone/>
            </a:pPr>
            <a:endParaRPr lang="de-DE" sz="9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93244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C337CF-BEBB-F309-D3E3-BEB02525DF8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A9D09E-2361-ACBD-FCEA-AE934A2CEFBD}"/>
              </a:ext>
            </a:extLst>
          </p:cNvPr>
          <p:cNvSpPr>
            <a:spLocks noGrp="1"/>
          </p:cNvSpPr>
          <p:nvPr>
            <p:ph idx="1"/>
          </p:nvPr>
        </p:nvSpPr>
        <p:spPr>
          <a:xfrm>
            <a:off x="838200" y="658368"/>
            <a:ext cx="10515600" cy="5518595"/>
          </a:xfrm>
        </p:spPr>
        <p:txBody>
          <a:bodyPr>
            <a:normAutofit fontScale="25000" lnSpcReduction="20000"/>
          </a:bodyPr>
          <a:lstStyle/>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Vorliegend: hat M zielgerichtet kommunikativ und mit Aufforderungscharakter auf P eingewirkt, indem er die Anfertigung des Ausweises „in Auftrag gab“, </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 </a:t>
            </a:r>
            <a:r>
              <a:rPr lang="de-DE" sz="9600" dirty="0">
                <a:effectLst/>
                <a:latin typeface="Arial" panose="020B0604020202020204" pitchFamily="34" charset="0"/>
                <a:ea typeface="Calibri" panose="020F0502020204030204" pitchFamily="34" charset="0"/>
                <a:cs typeface="Arial" panose="020B0604020202020204" pitchFamily="34" charset="0"/>
              </a:rPr>
              <a:t>Unrechtsvereinbarung über die Erstellung des falschen Personalausweises</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 stellt selbst nach der vorgenannten striktesten Auffassung ein Bestimmen im Sinne des § 26 StGB</a:t>
            </a:r>
          </a:p>
          <a:p>
            <a:pPr marL="0" marR="0" algn="just">
              <a:lnSpc>
                <a:spcPct val="115000"/>
              </a:lnSpc>
              <a:spcBef>
                <a:spcPts val="1000"/>
              </a:spcBef>
              <a:spcAft>
                <a:spcPts val="1000"/>
              </a:spcAft>
              <a:buNone/>
            </a:pPr>
            <a:r>
              <a:rPr lang="de-DE" sz="9600" dirty="0">
                <a:latin typeface="Arial" panose="020B0604020202020204" pitchFamily="34" charset="0"/>
                <a:ea typeface="Calibri" panose="020F0502020204030204" pitchFamily="34" charset="0"/>
                <a:cs typeface="Arial" panose="020B0604020202020204" pitchFamily="34" charset="0"/>
              </a:rPr>
              <a:t>Bestimmen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2. Subjektiver Tatbestand</a:t>
            </a:r>
          </a:p>
          <a:p>
            <a:pPr marL="0" marR="0" algn="just">
              <a:lnSpc>
                <a:spcPct val="115000"/>
              </a:lnSpc>
              <a:spcBef>
                <a:spcPts val="1000"/>
              </a:spcBef>
              <a:spcAft>
                <a:spcPts val="1000"/>
              </a:spcAft>
              <a:buNone/>
            </a:pPr>
            <a:r>
              <a:rPr lang="de-DE" sz="9600" dirty="0">
                <a:effectLst/>
                <a:latin typeface="Arial" panose="020B0604020202020204" pitchFamily="34" charset="0"/>
                <a:ea typeface="Calibri" panose="020F0502020204030204" pitchFamily="34" charset="0"/>
                <a:cs typeface="Arial" panose="020B0604020202020204" pitchFamily="34" charset="0"/>
              </a:rPr>
              <a:t>doppelter Anstiftervorsatz +</a:t>
            </a:r>
          </a:p>
          <a:p>
            <a:pPr marL="0" marR="0" algn="just">
              <a:lnSpc>
                <a:spcPct val="115000"/>
              </a:lnSpc>
              <a:spcBef>
                <a:spcPts val="1000"/>
              </a:spcBef>
              <a:spcAft>
                <a:spcPts val="1000"/>
              </a:spcAft>
              <a:buNone/>
            </a:pPr>
            <a:r>
              <a:rPr lang="de-DE" sz="9600" b="1" dirty="0">
                <a:effectLst/>
                <a:latin typeface="Arial" panose="020B0604020202020204" pitchFamily="34" charset="0"/>
                <a:ea typeface="Calibri" panose="020F0502020204030204" pitchFamily="34" charset="0"/>
                <a:cs typeface="Arial" panose="020B0604020202020204" pitchFamily="34" charset="0"/>
              </a:rPr>
              <a:t>II. Rechtswidrigkeit und Schuld </a:t>
            </a:r>
            <a:r>
              <a:rPr lang="de-DE" sz="9600" dirty="0">
                <a:effectLst/>
                <a:latin typeface="Arial" panose="020B060402020202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6632402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1716</TotalTime>
  <Words>5512</Words>
  <Application>Microsoft Office PowerPoint</Application>
  <PresentationFormat>Widescreen</PresentationFormat>
  <Paragraphs>425</Paragraphs>
  <Slides>66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66</vt:i4>
      </vt:variant>
    </vt:vector>
  </HeadingPairs>
  <TitlesOfParts>
    <vt:vector size="70" baseType="lpstr">
      <vt:lpstr>Aptos</vt:lpstr>
      <vt:lpstr>Aptos Display</vt:lpstr>
      <vt:lpstr>Arial</vt:lpstr>
      <vt:lpstr>Office Theme</vt:lpstr>
      <vt:lpstr>Klausur S 1421 Strafrecht  SS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Friedrich Toepel</dc:creator>
  <cp:lastModifiedBy>Friedrich Toepel</cp:lastModifiedBy>
  <cp:revision>21</cp:revision>
  <dcterms:created xsi:type="dcterms:W3CDTF">2025-04-14T19:59:15Z</dcterms:created>
  <dcterms:modified xsi:type="dcterms:W3CDTF">2025-07-15T22:21:13Z</dcterms:modified>
</cp:coreProperties>
</file>