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6" r:id="rId3"/>
    <p:sldId id="258" r:id="rId4"/>
    <p:sldId id="257" r:id="rId5"/>
    <p:sldId id="328" r:id="rId6"/>
    <p:sldId id="329" r:id="rId7"/>
    <p:sldId id="330" r:id="rId8"/>
    <p:sldId id="259" r:id="rId9"/>
    <p:sldId id="332" r:id="rId10"/>
    <p:sldId id="333" r:id="rId11"/>
    <p:sldId id="334" r:id="rId12"/>
    <p:sldId id="335" r:id="rId13"/>
    <p:sldId id="260" r:id="rId14"/>
    <p:sldId id="336" r:id="rId15"/>
    <p:sldId id="337" r:id="rId16"/>
    <p:sldId id="338" r:id="rId17"/>
    <p:sldId id="339" r:id="rId18"/>
    <p:sldId id="340" r:id="rId19"/>
    <p:sldId id="341" r:id="rId20"/>
    <p:sldId id="342" r:id="rId21"/>
    <p:sldId id="343" r:id="rId22"/>
    <p:sldId id="344" r:id="rId23"/>
    <p:sldId id="345" r:id="rId24"/>
    <p:sldId id="346" r:id="rId25"/>
    <p:sldId id="347" r:id="rId26"/>
    <p:sldId id="262" r:id="rId27"/>
    <p:sldId id="348" r:id="rId28"/>
    <p:sldId id="349" r:id="rId29"/>
    <p:sldId id="350" r:id="rId30"/>
    <p:sldId id="261" r:id="rId31"/>
    <p:sldId id="351" r:id="rId32"/>
    <p:sldId id="352" r:id="rId33"/>
    <p:sldId id="353" r:id="rId34"/>
    <p:sldId id="354" r:id="rId35"/>
    <p:sldId id="355" r:id="rId36"/>
    <p:sldId id="356" r:id="rId37"/>
    <p:sldId id="357" r:id="rId38"/>
    <p:sldId id="358" r:id="rId39"/>
    <p:sldId id="359" r:id="rId40"/>
    <p:sldId id="360" r:id="rId41"/>
    <p:sldId id="361" r:id="rId42"/>
    <p:sldId id="362" r:id="rId43"/>
    <p:sldId id="363" r:id="rId44"/>
    <p:sldId id="364" r:id="rId45"/>
    <p:sldId id="365" r:id="rId46"/>
    <p:sldId id="366" r:id="rId47"/>
    <p:sldId id="367" r:id="rId48"/>
    <p:sldId id="368" r:id="rId4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59" autoAdjust="0"/>
  </p:normalViewPr>
  <p:slideViewPr>
    <p:cSldViewPr snapToGrid="0">
      <p:cViewPr varScale="1">
        <p:scale>
          <a:sx n="99" d="100"/>
          <a:sy n="99" d="100"/>
        </p:scale>
        <p:origin x="9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27.02.2022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667317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27.02.2022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16084613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27.02.2022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85438870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5A5B7DB0-5D1B-40FA-89E5-7C191015066F}" type="datetimeFigureOut">
              <a:rPr lang="de-DE" smtClean="0"/>
              <a:t>27.02.2022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1981642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A5B7DB0-5D1B-40FA-89E5-7C191015066F}" type="datetimeFigureOut">
              <a:rPr lang="de-DE" smtClean="0"/>
              <a:t>27.02.2022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0565232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A5B7DB0-5D1B-40FA-89E5-7C191015066F}" type="datetimeFigureOut">
              <a:rPr lang="de-DE" smtClean="0"/>
              <a:t>27.02.2022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3503851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5A5B7DB0-5D1B-40FA-89E5-7C191015066F}" type="datetimeFigureOut">
              <a:rPr lang="de-DE" smtClean="0"/>
              <a:t>27.02.2022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39296034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5A5B7DB0-5D1B-40FA-89E5-7C191015066F}" type="datetimeFigureOut">
              <a:rPr lang="de-DE" smtClean="0"/>
              <a:t>27.02.2022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8240351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A5B7DB0-5D1B-40FA-89E5-7C191015066F}" type="datetimeFigureOut">
              <a:rPr lang="de-DE" smtClean="0"/>
              <a:t>27.02.2022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3896555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27.02.2022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81755557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5A5B7DB0-5D1B-40FA-89E5-7C191015066F}" type="datetimeFigureOut">
              <a:rPr lang="de-DE" smtClean="0"/>
              <a:t>27.02.2022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3D88A-4721-4C31-96A2-24F8118E0E5A}" type="slidenum">
              <a:rPr lang="de-DE" smtClean="0"/>
              <a:t>‹Nr.›</a:t>
            </a:fld>
            <a:endParaRPr lang="de-DE"/>
          </a:p>
        </p:txBody>
      </p:sp>
    </p:spTree>
    <p:extLst>
      <p:ext uri="{BB962C8B-B14F-4D97-AF65-F5344CB8AC3E}">
        <p14:creationId xmlns:p14="http://schemas.microsoft.com/office/powerpoint/2010/main" val="29634078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B7DB0-5D1B-40FA-89E5-7C191015066F}" type="datetimeFigureOut">
              <a:rPr lang="de-DE" smtClean="0"/>
              <a:t>27.02.2022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3D88A-4721-4C31-96A2-24F8118E0E5A}" type="slidenum">
              <a:rPr lang="de-DE" smtClean="0"/>
              <a:t>‹Nr.›</a:t>
            </a:fld>
            <a:endParaRPr lang="de-DE"/>
          </a:p>
        </p:txBody>
      </p:sp>
    </p:spTree>
    <p:extLst>
      <p:ext uri="{BB962C8B-B14F-4D97-AF65-F5344CB8AC3E}">
        <p14:creationId xmlns:p14="http://schemas.microsoft.com/office/powerpoint/2010/main" val="1000296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a:t>Klausur S 1117 Strafrecht</a:t>
            </a:r>
            <a:br>
              <a:rPr lang="de-DE"/>
            </a:br>
            <a:r>
              <a:rPr lang="de-DE"/>
              <a:t>WS 2021 / 2022</a:t>
            </a:r>
          </a:p>
        </p:txBody>
      </p:sp>
      <p:sp>
        <p:nvSpPr>
          <p:cNvPr id="3" name="Untertitel 2"/>
          <p:cNvSpPr>
            <a:spLocks noGrp="1"/>
          </p:cNvSpPr>
          <p:nvPr>
            <p:ph type="subTitle" idx="1"/>
          </p:nvPr>
        </p:nvSpPr>
        <p:spPr/>
        <p:txBody>
          <a:bodyPr/>
          <a:lstStyle/>
          <a:p>
            <a:r>
              <a:rPr lang="de-DE"/>
              <a:t>Friedrich Toepel</a:t>
            </a:r>
          </a:p>
          <a:p>
            <a:endParaRPr lang="de-DE"/>
          </a:p>
        </p:txBody>
      </p:sp>
    </p:spTree>
    <p:extLst>
      <p:ext uri="{BB962C8B-B14F-4D97-AF65-F5344CB8AC3E}">
        <p14:creationId xmlns:p14="http://schemas.microsoft.com/office/powerpoint/2010/main" val="3116851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Autofit/>
          </a:bodyPr>
          <a:lstStyle/>
          <a:p>
            <a:r>
              <a:rPr lang="de-DE" sz="3200" b="1" dirty="0" err="1">
                <a:latin typeface="Arial" panose="020B0604020202020204" pitchFamily="34" charset="0"/>
                <a:cs typeface="Arial" panose="020B0604020202020204" pitchFamily="34" charset="0"/>
              </a:rPr>
              <a:t>bb</a:t>
            </a:r>
            <a:r>
              <a:rPr lang="de-DE" sz="3200" b="1" dirty="0">
                <a:latin typeface="Arial" panose="020B0604020202020204" pitchFamily="34" charset="0"/>
                <a:cs typeface="Arial" panose="020B0604020202020204" pitchFamily="34" charset="0"/>
              </a:rPr>
              <a:t>) Vorsatz in Bezug auf die Rechtswidrigkeit</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B hatte keine Kenntnis von dem Einverständnis, hielt W für einen angestellten Mitarbeiter</a:t>
            </a:r>
          </a:p>
          <a:p>
            <a:r>
              <a:rPr lang="de-DE" sz="3200" b="1" dirty="0" smtClean="0">
                <a:latin typeface="Arial" panose="020B0604020202020204" pitchFamily="34" charset="0"/>
                <a:cs typeface="Arial" panose="020B0604020202020204" pitchFamily="34" charset="0"/>
              </a:rPr>
              <a:t>α) </a:t>
            </a:r>
            <a:r>
              <a:rPr lang="de-DE" sz="3200" b="1" dirty="0">
                <a:latin typeface="Arial" panose="020B0604020202020204" pitchFamily="34" charset="0"/>
                <a:cs typeface="Arial" panose="020B0604020202020204" pitchFamily="34" charset="0"/>
              </a:rPr>
              <a:t>Literaturansicht: </a:t>
            </a:r>
            <a:r>
              <a:rPr lang="de-DE" sz="3200" dirty="0">
                <a:latin typeface="Arial" panose="020B0604020202020204" pitchFamily="34" charset="0"/>
                <a:cs typeface="Arial" panose="020B0604020202020204" pitchFamily="34" charset="0"/>
              </a:rPr>
              <a:t>vollendeter Diebstahl/Raub</a:t>
            </a:r>
          </a:p>
          <a:p>
            <a:r>
              <a:rPr lang="de-DE" sz="3200" dirty="0">
                <a:latin typeface="Arial" panose="020B0604020202020204" pitchFamily="34" charset="0"/>
                <a:cs typeface="Arial" panose="020B0604020202020204" pitchFamily="34" charset="0"/>
              </a:rPr>
              <a:t>Handlungsunrecht reicht für Vollendungsstrafbarkeit </a:t>
            </a:r>
          </a:p>
          <a:p>
            <a:r>
              <a:rPr lang="de-DE" sz="3200" b="1" dirty="0">
                <a:latin typeface="Arial" panose="020B0604020202020204" pitchFamily="34" charset="0"/>
                <a:cs typeface="Arial" panose="020B0604020202020204" pitchFamily="34" charset="0"/>
              </a:rPr>
              <a:t>β) h. M.</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irrige Annahme der Rechtswidrigkeit der Zueignung = nur </a:t>
            </a:r>
            <a:r>
              <a:rPr lang="de-DE" sz="3200" b="1" dirty="0">
                <a:latin typeface="Arial" panose="020B0604020202020204" pitchFamily="34" charset="0"/>
                <a:cs typeface="Arial" panose="020B0604020202020204" pitchFamily="34" charset="0"/>
              </a:rPr>
              <a:t>untauglicher Versuch</a:t>
            </a:r>
          </a:p>
          <a:p>
            <a:r>
              <a:rPr lang="de-DE" sz="3200" dirty="0">
                <a:latin typeface="Arial" panose="020B0604020202020204" pitchFamily="34" charset="0"/>
                <a:cs typeface="Arial" panose="020B0604020202020204" pitchFamily="34" charset="0"/>
              </a:rPr>
              <a:t>Parallelwertung in der Laiensphäre erforderlich: Zueignung ist rechtswidrig</a:t>
            </a:r>
          </a:p>
        </p:txBody>
      </p:sp>
    </p:spTree>
    <p:extLst>
      <p:ext uri="{BB962C8B-B14F-4D97-AF65-F5344CB8AC3E}">
        <p14:creationId xmlns:p14="http://schemas.microsoft.com/office/powerpoint/2010/main" val="254689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Autofit/>
          </a:bodyPr>
          <a:lstStyle/>
          <a:p>
            <a:r>
              <a:rPr lang="de-DE" sz="3200">
                <a:latin typeface="Arial" panose="020B0604020202020204" pitchFamily="34" charset="0"/>
                <a:cs typeface="Arial" panose="020B0604020202020204" pitchFamily="34" charset="0"/>
              </a:rPr>
              <a:t>Verwirklichung des Handlungsunrechts ohne Verwirklichung des Erfolgsunrechts = Konstellation des Versuchs</a:t>
            </a:r>
          </a:p>
          <a:p>
            <a:r>
              <a:rPr lang="de-DE" sz="3200" b="1">
                <a:latin typeface="Arial" panose="020B0604020202020204" pitchFamily="34" charset="0"/>
                <a:cs typeface="Arial" panose="020B0604020202020204" pitchFamily="34" charset="0"/>
              </a:rPr>
              <a:t>III. Ergebnis, wenn h. M. gefolgt wird</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B = gemäß §§ 249 Abs. 1, 22, 23 Abs. 1, 12 Abs. 1 StGB </a:t>
            </a:r>
          </a:p>
          <a:p>
            <a:r>
              <a:rPr lang="de-DE" sz="3200">
                <a:latin typeface="Arial" panose="020B0604020202020204" pitchFamily="34" charset="0"/>
                <a:cs typeface="Arial" panose="020B0604020202020204" pitchFamily="34" charset="0"/>
              </a:rPr>
              <a:t>nach den Regeln für den versuchten Raub strafbar.</a:t>
            </a:r>
          </a:p>
          <a:p>
            <a:endParaRPr lang="de-DE"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441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a:latin typeface="Arial" panose="020B0604020202020204" pitchFamily="34" charset="0"/>
                <a:cs typeface="Arial" panose="020B0604020202020204" pitchFamily="34" charset="0"/>
              </a:rPr>
              <a:t>B. §§ 249 Abs. 1, 250 Abs. 1 Nr. 1 </a:t>
            </a:r>
            <a:r>
              <a:rPr lang="de-DE" sz="3200" b="1" dirty="0" err="1">
                <a:latin typeface="Arial" panose="020B0604020202020204" pitchFamily="34" charset="0"/>
                <a:cs typeface="Arial" panose="020B0604020202020204" pitchFamily="34" charset="0"/>
              </a:rPr>
              <a:t>lit</a:t>
            </a:r>
            <a:r>
              <a:rPr lang="de-DE" sz="3200" b="1" dirty="0">
                <a:latin typeface="Arial" panose="020B0604020202020204" pitchFamily="34" charset="0"/>
                <a:cs typeface="Arial" panose="020B0604020202020204" pitchFamily="34" charset="0"/>
              </a:rPr>
              <a:t>. a) und </a:t>
            </a:r>
            <a:r>
              <a:rPr lang="de-DE" sz="3200" b="1" dirty="0" err="1">
                <a:latin typeface="Arial" panose="020B0604020202020204" pitchFamily="34" charset="0"/>
                <a:cs typeface="Arial" panose="020B0604020202020204" pitchFamily="34" charset="0"/>
              </a:rPr>
              <a:t>lit</a:t>
            </a:r>
            <a:r>
              <a:rPr lang="de-DE" sz="3200" b="1" dirty="0">
                <a:latin typeface="Arial" panose="020B0604020202020204" pitchFamily="34" charset="0"/>
                <a:cs typeface="Arial" panose="020B0604020202020204" pitchFamily="34" charset="0"/>
              </a:rPr>
              <a:t>. b), Nr. 2, 22, 23 Abs. 1, 12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Verhaltens </a:t>
            </a:r>
          </a:p>
          <a:p>
            <a:r>
              <a:rPr lang="en-US" sz="3200" b="1" dirty="0">
                <a:latin typeface="Arial" panose="020B0604020202020204" pitchFamily="34" charset="0"/>
                <a:cs typeface="Arial" panose="020B0604020202020204" pitchFamily="34" charset="0"/>
              </a:rPr>
              <a:t>I. § 250 Abs. 1 </a:t>
            </a:r>
            <a:r>
              <a:rPr lang="en-US" sz="3200" b="1" dirty="0" err="1">
                <a:latin typeface="Arial" panose="020B0604020202020204" pitchFamily="34" charset="0"/>
                <a:cs typeface="Arial" panose="020B0604020202020204" pitchFamily="34" charset="0"/>
              </a:rPr>
              <a:t>Nr</a:t>
            </a:r>
            <a:r>
              <a:rPr lang="en-US" sz="3200" b="1" dirty="0">
                <a:latin typeface="Arial" panose="020B0604020202020204" pitchFamily="34" charset="0"/>
                <a:cs typeface="Arial" panose="020B0604020202020204" pitchFamily="34" charset="0"/>
              </a:rPr>
              <a:t>. 1 lit. a) </a:t>
            </a:r>
            <a:r>
              <a:rPr lang="en-US" sz="3200" b="1" dirty="0" err="1">
                <a:latin typeface="Arial" panose="020B0604020202020204" pitchFamily="34" charset="0"/>
                <a:cs typeface="Arial" panose="020B0604020202020204" pitchFamily="34" charset="0"/>
              </a:rPr>
              <a:t>StGB</a:t>
            </a:r>
            <a:endParaRPr lang="de-DE" sz="3200" dirty="0">
              <a:latin typeface="Arial" panose="020B0604020202020204" pitchFamily="34" charset="0"/>
              <a:cs typeface="Arial" panose="020B0604020202020204" pitchFamily="34" charset="0"/>
            </a:endParaRPr>
          </a:p>
          <a:p>
            <a:r>
              <a:rPr lang="de-DE" sz="3200" dirty="0" err="1">
                <a:latin typeface="Arial" panose="020B0604020202020204" pitchFamily="34" charset="0"/>
                <a:cs typeface="Arial" panose="020B0604020202020204" pitchFamily="34" charset="0"/>
              </a:rPr>
              <a:t>Beisichführen</a:t>
            </a:r>
            <a:r>
              <a:rPr lang="de-DE" sz="3200" dirty="0">
                <a:latin typeface="Arial" panose="020B0604020202020204" pitchFamily="34" charset="0"/>
                <a:cs typeface="Arial" panose="020B0604020202020204" pitchFamily="34" charset="0"/>
              </a:rPr>
              <a:t> eines anderen gefährlichen Werkzeug? </a:t>
            </a:r>
          </a:p>
          <a:p>
            <a:r>
              <a:rPr lang="de-DE" sz="3200" dirty="0">
                <a:latin typeface="Arial" panose="020B0604020202020204" pitchFamily="34" charset="0"/>
                <a:cs typeface="Arial" panose="020B0604020202020204" pitchFamily="34" charset="0"/>
              </a:rPr>
              <a:t>Bierflasche und Klebeband mitgeführte gefährliche Werkzeuge?</a:t>
            </a:r>
          </a:p>
          <a:p>
            <a:r>
              <a:rPr lang="de-DE" sz="3200" b="1" dirty="0">
                <a:latin typeface="Arial" panose="020B0604020202020204" pitchFamily="34" charset="0"/>
                <a:cs typeface="Arial" panose="020B0604020202020204" pitchFamily="34" charset="0"/>
              </a:rPr>
              <a:t>1. Gefährliche Werkzeuge angelehnt an § 224 Abs. 1 Nr. 2 StGB auszulegen:</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Gegenstand gefährlich, wenn er nach der konkreten Verwendung geeignet ist, erhebliche Verletzungen herbeizuführen („</a:t>
            </a:r>
            <a:r>
              <a:rPr lang="de-DE" sz="3200" i="1" dirty="0">
                <a:latin typeface="Arial" panose="020B0604020202020204" pitchFamily="34" charset="0"/>
                <a:cs typeface="Arial" panose="020B0604020202020204" pitchFamily="34" charset="0"/>
              </a:rPr>
              <a:t>objektives Verletzungspotential</a:t>
            </a:r>
            <a:r>
              <a:rPr lang="de-DE" sz="3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1583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dirty="0">
                <a:latin typeface="Arial" panose="020B0604020202020204" pitchFamily="34" charset="0"/>
                <a:cs typeface="Arial" panose="020B0604020202020204" pitchFamily="34" charset="0"/>
              </a:rPr>
              <a:t>Hier: </a:t>
            </a:r>
          </a:p>
          <a:p>
            <a:r>
              <a:rPr lang="de-DE" sz="3200" b="1" dirty="0">
                <a:latin typeface="Arial" panose="020B0604020202020204" pitchFamily="34" charset="0"/>
                <a:cs typeface="Arial" panose="020B0604020202020204" pitchFamily="34" charset="0"/>
              </a:rPr>
              <a:t>Bierflasche:</a:t>
            </a:r>
          </a:p>
          <a:p>
            <a:r>
              <a:rPr lang="de-DE" sz="3200" dirty="0">
                <a:latin typeface="Arial" panose="020B0604020202020204" pitchFamily="34" charset="0"/>
                <a:cs typeface="Arial" panose="020B0604020202020204" pitchFamily="34" charset="0"/>
              </a:rPr>
              <a:t>konkreter Einsatz der Bierflasche als Drohmittel nicht geeignet, O erheblich zu verletzen</a:t>
            </a:r>
          </a:p>
          <a:p>
            <a:r>
              <a:rPr lang="de-DE" sz="3200" b="1" dirty="0">
                <a:latin typeface="Arial" panose="020B0604020202020204" pitchFamily="34" charset="0"/>
                <a:cs typeface="Arial" panose="020B0604020202020204" pitchFamily="34" charset="0"/>
              </a:rPr>
              <a:t>Klebeband</a:t>
            </a:r>
            <a:r>
              <a:rPr lang="de-DE" sz="3200" dirty="0">
                <a:latin typeface="Arial" panose="020B0604020202020204" pitchFamily="34" charset="0"/>
                <a:cs typeface="Arial" panose="020B0604020202020204" pitchFamily="34" charset="0"/>
              </a:rPr>
              <a:t>  ebenfalls –</a:t>
            </a:r>
          </a:p>
          <a:p>
            <a:r>
              <a:rPr lang="de-DE" sz="3200" dirty="0">
                <a:latin typeface="Arial" panose="020B0604020202020204" pitchFamily="34" charset="0"/>
                <a:cs typeface="Arial" panose="020B0604020202020204" pitchFamily="34" charset="0"/>
              </a:rPr>
              <a:t>als Fesselwerkzeug nur dann gefährliches Werkzeug, wenn das Opfer damit </a:t>
            </a:r>
            <a:r>
              <a:rPr lang="de-DE" sz="3200" dirty="0" smtClean="0">
                <a:latin typeface="Arial" panose="020B0604020202020204" pitchFamily="34" charset="0"/>
                <a:cs typeface="Arial" panose="020B0604020202020204" pitchFamily="34" charset="0"/>
              </a:rPr>
              <a:t>dauerhaft </a:t>
            </a:r>
            <a:r>
              <a:rPr lang="de-DE" sz="3200" dirty="0">
                <a:latin typeface="Arial" panose="020B0604020202020204" pitchFamily="34" charset="0"/>
                <a:cs typeface="Arial" panose="020B0604020202020204" pitchFamily="34" charset="0"/>
              </a:rPr>
              <a:t>gefesselt wird (mehrere Tage)</a:t>
            </a:r>
          </a:p>
          <a:p>
            <a:r>
              <a:rPr lang="de-DE" sz="3200" dirty="0">
                <a:latin typeface="Arial" panose="020B0604020202020204" pitchFamily="34" charset="0"/>
                <a:cs typeface="Arial" panose="020B0604020202020204" pitchFamily="34" charset="0"/>
              </a:rPr>
              <a:t>O jedoch wurde nach der Fesselung mit dem Klebeband in Sichtweite einer Gaststätte auf dem Rastplatz abgelegt / nach kurzer Zeit befreit</a:t>
            </a:r>
            <a:r>
              <a:rPr lang="de-DE" sz="3200" b="1" dirty="0">
                <a:latin typeface="Arial" panose="020B0604020202020204" pitchFamily="34" charset="0"/>
                <a:cs typeface="Arial" panose="020B0604020202020204" pitchFamily="34" charset="0"/>
              </a:rPr>
              <a:t/>
            </a:r>
            <a:br>
              <a:rPr lang="de-DE" sz="3200" b="1" dirty="0">
                <a:latin typeface="Arial" panose="020B0604020202020204" pitchFamily="34" charset="0"/>
                <a:cs typeface="Arial" panose="020B0604020202020204" pitchFamily="34" charset="0"/>
              </a:rPr>
            </a:b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26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b="1" dirty="0"/>
              <a:t>2</a:t>
            </a:r>
            <a:r>
              <a:rPr lang="de-DE" sz="3200" b="1" dirty="0">
                <a:latin typeface="Arial" panose="020B0604020202020204" pitchFamily="34" charset="0"/>
                <a:cs typeface="Arial" panose="020B0604020202020204" pitchFamily="34" charset="0"/>
              </a:rPr>
              <a:t>. Verwendungs- oder Gebrauchsabsicht entscheidend:</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t>
            </a:r>
            <a:r>
              <a:rPr lang="de-DE" sz="3200" i="1" dirty="0">
                <a:latin typeface="Arial" panose="020B0604020202020204" pitchFamily="34" charset="0"/>
                <a:cs typeface="Arial" panose="020B0604020202020204" pitchFamily="34" charset="0"/>
              </a:rPr>
              <a:t>subjektiver Verwendungsvorbehalt</a:t>
            </a:r>
            <a:r>
              <a:rPr lang="de-DE" sz="3200" dirty="0">
                <a:latin typeface="Arial" panose="020B0604020202020204" pitchFamily="34" charset="0"/>
                <a:cs typeface="Arial" panose="020B0604020202020204" pitchFamily="34" charset="0"/>
              </a:rPr>
              <a:t>“)</a:t>
            </a:r>
          </a:p>
          <a:p>
            <a:r>
              <a:rPr lang="de-DE" sz="3200" dirty="0">
                <a:latin typeface="Arial" panose="020B0604020202020204" pitchFamily="34" charset="0"/>
                <a:cs typeface="Arial" panose="020B0604020202020204" pitchFamily="34" charset="0"/>
              </a:rPr>
              <a:t>Hier: Aus der konkreten Verwendung lässt sich aber schließen, dass B die Gegenstände nur in ungefährlicher Weise verwenden wollte</a:t>
            </a:r>
          </a:p>
          <a:p>
            <a:r>
              <a:rPr lang="de-DE" sz="3200" b="1" dirty="0">
                <a:solidFill>
                  <a:srgbClr val="FF0000"/>
                </a:solidFill>
                <a:latin typeface="Arial" panose="020B0604020202020204" pitchFamily="34" charset="0"/>
                <a:cs typeface="Arial" panose="020B0604020202020204" pitchFamily="34" charset="0"/>
              </a:rPr>
              <a:t>3. Objektive Beschaffenheit / Eignung zur Herbeiführung erheblicher Verletzungen entscheidend:</a:t>
            </a:r>
            <a:endParaRPr lang="de-DE" sz="3200" dirty="0">
              <a:solidFill>
                <a:srgbClr val="FF0000"/>
              </a:solidFill>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Danach vertretbar, Bierflasche/Klebeband als gefährlicher Werkzeuge einzustufen</a:t>
            </a:r>
          </a:p>
        </p:txBody>
      </p:sp>
    </p:spTree>
    <p:extLst>
      <p:ext uri="{BB962C8B-B14F-4D97-AF65-F5344CB8AC3E}">
        <p14:creationId xmlns:p14="http://schemas.microsoft.com/office/powerpoint/2010/main" val="115830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a:latin typeface="Arial" panose="020B0604020202020204" pitchFamily="34" charset="0"/>
                <a:cs typeface="Arial" panose="020B0604020202020204" pitchFamily="34" charset="0"/>
              </a:rPr>
              <a:t>4. Waffenähnlichkeit:</a:t>
            </a:r>
            <a:endParaRPr lang="de-DE" sz="3200" dirty="0">
              <a:latin typeface="Arial" panose="020B0604020202020204" pitchFamily="34" charset="0"/>
              <a:cs typeface="Arial" panose="020B0604020202020204" pitchFamily="34" charset="0"/>
            </a:endParaRPr>
          </a:p>
          <a:p>
            <a:r>
              <a:rPr lang="de-DE" sz="3200" i="1" dirty="0">
                <a:latin typeface="Arial" panose="020B0604020202020204" pitchFamily="34" charset="0"/>
                <a:cs typeface="Arial" panose="020B0604020202020204" pitchFamily="34" charset="0"/>
              </a:rPr>
              <a:t>(„objektive Zweckbestimmung“)</a:t>
            </a:r>
            <a:r>
              <a:rPr lang="de-DE" sz="3200" dirty="0">
                <a:latin typeface="Arial" panose="020B0604020202020204" pitchFamily="34" charset="0"/>
                <a:cs typeface="Arial" panose="020B0604020202020204" pitchFamily="34" charset="0"/>
              </a:rPr>
              <a:t>.</a:t>
            </a:r>
          </a:p>
          <a:p>
            <a:r>
              <a:rPr lang="de-DE" sz="3200" dirty="0">
                <a:latin typeface="Arial" panose="020B0604020202020204" pitchFamily="34" charset="0"/>
                <a:cs typeface="Arial" panose="020B0604020202020204" pitchFamily="34" charset="0"/>
              </a:rPr>
              <a:t>Bierflasche:  eher -, bloßes Mitführen legt nicht Möglichkeit seiner Verwendung zur Ausschaltung des von einer Person geleisteten Widerstands nahe</a:t>
            </a:r>
          </a:p>
          <a:p>
            <a:r>
              <a:rPr lang="de-DE" sz="3200" dirty="0">
                <a:latin typeface="Arial" panose="020B0604020202020204" pitchFamily="34" charset="0"/>
                <a:cs typeface="Arial" panose="020B0604020202020204" pitchFamily="34" charset="0"/>
              </a:rPr>
              <a:t>Klebeband: ebenfalls eher -, keine objektive Zweckbestimmung </a:t>
            </a:r>
          </a:p>
          <a:p>
            <a:r>
              <a:rPr lang="de-DE" sz="3200" b="1" dirty="0">
                <a:latin typeface="Arial" panose="020B0604020202020204" pitchFamily="34" charset="0"/>
                <a:cs typeface="Arial" panose="020B0604020202020204" pitchFamily="34" charset="0"/>
              </a:rPr>
              <a:t>5. Streitentscheid</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Hier wird der Auffassung gefolgt: Bierflasche und Klebeband stellen </a:t>
            </a:r>
            <a:r>
              <a:rPr lang="de-DE" sz="3200" b="1" dirty="0">
                <a:latin typeface="Arial" panose="020B0604020202020204" pitchFamily="34" charset="0"/>
                <a:cs typeface="Arial" panose="020B0604020202020204" pitchFamily="34" charset="0"/>
              </a:rPr>
              <a:t>keine </a:t>
            </a:r>
            <a:r>
              <a:rPr lang="de-DE" sz="3200" dirty="0">
                <a:latin typeface="Arial" panose="020B0604020202020204" pitchFamily="34" charset="0"/>
                <a:cs typeface="Arial" panose="020B0604020202020204" pitchFamily="34" charset="0"/>
              </a:rPr>
              <a:t>mitgeführten gefährlichen Werkzeuge i.S.v.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a) StGB</a:t>
            </a: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396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lnSpcReduction="10000"/>
          </a:bodyPr>
          <a:lstStyle/>
          <a:p>
            <a:r>
              <a:rPr lang="de-DE" sz="3200" b="1" dirty="0">
                <a:latin typeface="Arial" panose="020B0604020202020204" pitchFamily="34" charset="0"/>
                <a:cs typeface="Arial" panose="020B0604020202020204" pitchFamily="34" charset="0"/>
              </a:rPr>
              <a:t>II. § 250 Abs. 1 Nr. 1 </a:t>
            </a:r>
            <a:r>
              <a:rPr lang="de-DE" sz="3200" b="1" dirty="0" err="1">
                <a:latin typeface="Arial" panose="020B0604020202020204" pitchFamily="34" charset="0"/>
                <a:cs typeface="Arial" panose="020B0604020202020204" pitchFamily="34" charset="0"/>
              </a:rPr>
              <a:t>lit</a:t>
            </a:r>
            <a:r>
              <a:rPr lang="de-DE" sz="3200" b="1" dirty="0">
                <a:latin typeface="Arial" panose="020B0604020202020204" pitchFamily="34" charset="0"/>
                <a:cs typeface="Arial" panose="020B0604020202020204" pitchFamily="34" charset="0"/>
              </a:rPr>
              <a:t>. b) 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(Werkzeug/Mittel, um den Widerstand einer Person zu überwinden)</a:t>
            </a:r>
          </a:p>
          <a:p>
            <a:r>
              <a:rPr lang="de-DE" sz="3200" dirty="0" smtClean="0">
                <a:latin typeface="Arial" panose="020B0604020202020204" pitchFamily="34" charset="0"/>
                <a:cs typeface="Arial" panose="020B0604020202020204" pitchFamily="34" charset="0"/>
              </a:rPr>
              <a:t>Tatentschluss</a:t>
            </a:r>
            <a:r>
              <a:rPr lang="de-DE" sz="3200" dirty="0">
                <a:latin typeface="Arial" panose="020B0604020202020204" pitchFamily="34" charset="0"/>
                <a:cs typeface="Arial" panose="020B0604020202020204" pitchFamily="34" charset="0"/>
              </a:rPr>
              <a:t>? </a:t>
            </a:r>
          </a:p>
          <a:p>
            <a:r>
              <a:rPr lang="de-DE" sz="3200" b="1" dirty="0">
                <a:latin typeface="Arial" panose="020B0604020202020204" pitchFamily="34" charset="0"/>
                <a:cs typeface="Arial" panose="020B0604020202020204" pitchFamily="34" charset="0"/>
              </a:rPr>
              <a:t>1. Die Bierflasche</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Werkzeug oder Mittel gemäß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a:t>
            </a:r>
          </a:p>
          <a:p>
            <a:r>
              <a:rPr lang="de-DE" sz="3200" dirty="0">
                <a:latin typeface="Arial" panose="020B0604020202020204" pitchFamily="34" charset="0"/>
                <a:cs typeface="Arial" panose="020B0604020202020204" pitchFamily="34" charset="0"/>
              </a:rPr>
              <a:t>Nach h. M. erfasst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 auch </a:t>
            </a:r>
            <a:r>
              <a:rPr lang="de-DE" sz="3200" b="1" dirty="0">
                <a:latin typeface="Arial" panose="020B0604020202020204" pitchFamily="34" charset="0"/>
                <a:cs typeface="Arial" panose="020B0604020202020204" pitchFamily="34" charset="0"/>
              </a:rPr>
              <a:t>Scheinwaffen</a:t>
            </a:r>
            <a:r>
              <a:rPr lang="de-DE" sz="3200" dirty="0">
                <a:latin typeface="Arial" panose="020B0604020202020204" pitchFamily="34" charset="0"/>
                <a:cs typeface="Arial" panose="020B0604020202020204" pitchFamily="34" charset="0"/>
              </a:rPr>
              <a:t>, </a:t>
            </a:r>
          </a:p>
          <a:p>
            <a:r>
              <a:rPr lang="de-DE" sz="3200" dirty="0">
                <a:latin typeface="Arial" panose="020B0604020202020204" pitchFamily="34" charset="0"/>
                <a:cs typeface="Arial" panose="020B0604020202020204" pitchFamily="34" charset="0"/>
              </a:rPr>
              <a:t>= Gegenstände, die weder durch ihre Beschaffenheit noch durch die vom Täter beabsichtigte konkrete Verwendung eine objektive Gefahr für Leib oder Leben des Opfers begründen. </a:t>
            </a:r>
          </a:p>
        </p:txBody>
      </p:sp>
    </p:spTree>
    <p:extLst>
      <p:ext uri="{BB962C8B-B14F-4D97-AF65-F5344CB8AC3E}">
        <p14:creationId xmlns:p14="http://schemas.microsoft.com/office/powerpoint/2010/main" val="48953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a:latin typeface="Arial" panose="020B0604020202020204" pitchFamily="34" charset="0"/>
                <a:cs typeface="Arial" panose="020B0604020202020204" pitchFamily="34" charset="0"/>
              </a:rPr>
              <a:t>a) Nach der Rechtsprechung des BGH:</a:t>
            </a:r>
          </a:p>
          <a:p>
            <a:r>
              <a:rPr lang="de-DE" sz="3200" dirty="0">
                <a:latin typeface="Arial" panose="020B0604020202020204" pitchFamily="34" charset="0"/>
                <a:cs typeface="Arial" panose="020B0604020202020204" pitchFamily="34" charset="0"/>
              </a:rPr>
              <a:t>keine Scheinwaffe, wenn „der Gegenstand schon nach seinem äußeren Erscheinungsbild aus der Sicht eines objektiven Beobachters offensichtlich ungefährlich und deshalb nicht geeignet ist, mit ihm auf den Körper eines anderen in erheblicher Weise einzuwirken</a:t>
            </a:r>
          </a:p>
          <a:p>
            <a:r>
              <a:rPr lang="de-DE" sz="3200" dirty="0">
                <a:latin typeface="Arial" panose="020B0604020202020204" pitchFamily="34" charset="0"/>
                <a:cs typeface="Arial" panose="020B0604020202020204" pitchFamily="34" charset="0"/>
              </a:rPr>
              <a:t>Bierflasche als solche aus Sicht eines objektiven Betrachters als Drohmittel ungeeignet</a:t>
            </a:r>
          </a:p>
          <a:p>
            <a:r>
              <a:rPr lang="de-DE" sz="3200" dirty="0">
                <a:latin typeface="Arial" panose="020B0604020202020204" pitchFamily="34" charset="0"/>
                <a:cs typeface="Arial" panose="020B0604020202020204" pitchFamily="34" charset="0"/>
              </a:rPr>
              <a:t>Eignung folgte nach Vorstellung des B erst aus der konkludent täuschenden Erklärung durch das Verbergen in der Jacke</a:t>
            </a:r>
          </a:p>
          <a:p>
            <a:r>
              <a:rPr lang="de-DE" sz="3200" dirty="0">
                <a:latin typeface="Arial" panose="020B0604020202020204" pitchFamily="34" charset="0"/>
                <a:cs typeface="Arial" panose="020B0604020202020204" pitchFamily="34" charset="0"/>
              </a:rPr>
              <a:t>Danach  –</a:t>
            </a:r>
          </a:p>
        </p:txBody>
      </p:sp>
    </p:spTree>
    <p:extLst>
      <p:ext uri="{BB962C8B-B14F-4D97-AF65-F5344CB8AC3E}">
        <p14:creationId xmlns:p14="http://schemas.microsoft.com/office/powerpoint/2010/main" val="368084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dirty="0">
                <a:latin typeface="Arial" panose="020B0604020202020204" pitchFamily="34" charset="0"/>
                <a:cs typeface="Arial" panose="020B0604020202020204" pitchFamily="34" charset="0"/>
              </a:rPr>
              <a:t>Aber BGH in einer neueren Entscheidung: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 bejaht, wenn nicht nur Opfer, sondern auch objektiver Beobachter die Gefährlichkeit des Gegenstandes nicht richtig einschätzen kann</a:t>
            </a:r>
          </a:p>
          <a:p>
            <a:r>
              <a:rPr lang="de-DE" sz="3200" dirty="0">
                <a:latin typeface="Arial" panose="020B0604020202020204" pitchFamily="34" charset="0"/>
                <a:cs typeface="Arial" panose="020B0604020202020204" pitchFamily="34" charset="0"/>
              </a:rPr>
              <a:t>objektiver Betrachter kann  Gefährlichkeit des Gegen-stands unter der ausgebeulten Jacke nicht richtig einschätzen</a:t>
            </a:r>
          </a:p>
          <a:p>
            <a:r>
              <a:rPr lang="de-DE" sz="3200" dirty="0">
                <a:latin typeface="Arial" panose="020B0604020202020204" pitchFamily="34" charset="0"/>
                <a:cs typeface="Arial" panose="020B0604020202020204" pitchFamily="34" charset="0"/>
              </a:rPr>
              <a:t>Danach: auch + vertretbar</a:t>
            </a:r>
          </a:p>
          <a:p>
            <a:r>
              <a:rPr lang="de-DE" sz="3200" b="1" dirty="0">
                <a:latin typeface="Arial" panose="020B0604020202020204" pitchFamily="34" charset="0"/>
                <a:cs typeface="Arial" panose="020B0604020202020204" pitchFamily="34" charset="0"/>
              </a:rPr>
              <a:t>b)</a:t>
            </a:r>
            <a:r>
              <a:rPr lang="de-DE" sz="3200" dirty="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Nach einer </a:t>
            </a:r>
            <a:r>
              <a:rPr lang="de-DE" sz="3200" b="1" dirty="0" err="1">
                <a:latin typeface="Arial" panose="020B0604020202020204" pitchFamily="34" charset="0"/>
                <a:cs typeface="Arial" panose="020B0604020202020204" pitchFamily="34" charset="0"/>
              </a:rPr>
              <a:t>a.A</a:t>
            </a:r>
            <a:r>
              <a:rPr lang="de-DE" sz="3200" b="1" dirty="0">
                <a:latin typeface="Arial" panose="020B0604020202020204" pitchFamily="34" charset="0"/>
                <a:cs typeface="Arial" panose="020B0604020202020204" pitchFamily="34" charset="0"/>
              </a:rPr>
              <a:t>.:</a:t>
            </a:r>
          </a:p>
          <a:p>
            <a:r>
              <a:rPr lang="de-DE" sz="3200" dirty="0">
                <a:latin typeface="Arial" panose="020B0604020202020204" pitchFamily="34" charset="0"/>
                <a:cs typeface="Arial" panose="020B0604020202020204" pitchFamily="34" charset="0"/>
              </a:rPr>
              <a:t>Scheinwaffe gemäß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 jedenfalls dann -, wenn </a:t>
            </a:r>
            <a:r>
              <a:rPr lang="de-DE" sz="3200" dirty="0" smtClean="0">
                <a:latin typeface="Arial" panose="020B0604020202020204" pitchFamily="34" charset="0"/>
                <a:cs typeface="Arial" panose="020B0604020202020204" pitchFamily="34" charset="0"/>
              </a:rPr>
              <a:t>dem Täter jegliche „Durchsetzungsmacht“ fehlt. </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4309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fontScale="92500" lnSpcReduction="10000"/>
          </a:bodyPr>
          <a:lstStyle/>
          <a:p>
            <a:r>
              <a:rPr lang="de-DE" sz="3200" dirty="0">
                <a:latin typeface="Arial" panose="020B0604020202020204" pitchFamily="34" charset="0"/>
                <a:cs typeface="Arial" panose="020B0604020202020204" pitchFamily="34" charset="0"/>
              </a:rPr>
              <a:t>Das bedeutet: hier </a:t>
            </a:r>
            <a:r>
              <a:rPr lang="de-DE" sz="3200" dirty="0" smtClean="0">
                <a:latin typeface="Arial" panose="020B0604020202020204" pitchFamily="34" charset="0"/>
                <a:cs typeface="Arial" panose="020B0604020202020204" pitchFamily="34" charset="0"/>
              </a:rPr>
              <a:t>–, nach der konkreten angedrohten Verwendung beurteilt („Kugel verpassen“) hat der Täter </a:t>
            </a:r>
            <a:r>
              <a:rPr lang="de-DE" sz="3200" dirty="0" smtClean="0">
                <a:latin typeface="Arial" panose="020B0604020202020204" pitchFamily="34" charset="0"/>
                <a:cs typeface="Arial" panose="020B0604020202020204" pitchFamily="34" charset="0"/>
              </a:rPr>
              <a:t>keine </a:t>
            </a:r>
            <a:r>
              <a:rPr lang="de-DE" sz="3200" dirty="0" smtClean="0">
                <a:latin typeface="Arial" panose="020B0604020202020204" pitchFamily="34" charset="0"/>
                <a:cs typeface="Arial" panose="020B0604020202020204" pitchFamily="34" charset="0"/>
              </a:rPr>
              <a:t>Durchsetzungsmacht: </a:t>
            </a:r>
            <a:r>
              <a:rPr lang="de-DE" sz="3200" dirty="0" smtClean="0">
                <a:latin typeface="Arial" panose="020B0604020202020204" pitchFamily="34" charset="0"/>
                <a:cs typeface="Arial" panose="020B0604020202020204" pitchFamily="34" charset="0"/>
              </a:rPr>
              <a:t>ein mit dem unverdeckten Gegenstand konfrontiertes Opfer würde dem Täter nicht glauben, dass er schieße kan</a:t>
            </a:r>
            <a:r>
              <a:rPr lang="de-DE" sz="3200" dirty="0">
                <a:latin typeface="Arial" panose="020B0604020202020204" pitchFamily="34" charset="0"/>
                <a:cs typeface="Arial" panose="020B0604020202020204" pitchFamily="34" charset="0"/>
              </a:rPr>
              <a:t>n</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c) Streitentscheid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d) Ergebnis</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Folgen wir hier der Lösung,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 abzulehnen.</a:t>
            </a:r>
          </a:p>
          <a:p>
            <a:r>
              <a:rPr lang="de-DE" sz="3200" b="1" dirty="0">
                <a:latin typeface="Arial" panose="020B0604020202020204" pitchFamily="34" charset="0"/>
                <a:cs typeface="Arial" panose="020B0604020202020204" pitchFamily="34" charset="0"/>
              </a:rPr>
              <a:t>2. Das Klebeband</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Wenn auf den Verwendungszweck abgestellt wird: Gegenstand oder Mittel, um O zu </a:t>
            </a:r>
            <a:r>
              <a:rPr lang="de-DE" sz="3200" dirty="0" smtClean="0">
                <a:latin typeface="Arial" panose="020B0604020202020204" pitchFamily="34" charset="0"/>
                <a:cs typeface="Arial" panose="020B0604020202020204" pitchFamily="34" charset="0"/>
              </a:rPr>
              <a:t>hindern </a:t>
            </a:r>
            <a:r>
              <a:rPr lang="de-DE" sz="3200" dirty="0">
                <a:latin typeface="Arial" panose="020B0604020202020204" pitchFamily="34" charset="0"/>
                <a:cs typeface="Arial" panose="020B0604020202020204" pitchFamily="34" charset="0"/>
              </a:rPr>
              <a:t>sich zu wehren.</a:t>
            </a:r>
          </a:p>
          <a:p>
            <a:r>
              <a:rPr lang="de-DE" sz="3200" dirty="0">
                <a:latin typeface="Arial" panose="020B0604020202020204" pitchFamily="34" charset="0"/>
                <a:cs typeface="Arial" panose="020B0604020202020204" pitchFamily="34" charset="0"/>
              </a:rPr>
              <a:t>Aber: Situation wurde durch den Eindruck der Bedrohung mit einer Schusswaffe </a:t>
            </a:r>
            <a:r>
              <a:rPr lang="de-DE" sz="3200" b="1" dirty="0">
                <a:latin typeface="Arial" panose="020B0604020202020204" pitchFamily="34" charset="0"/>
                <a:cs typeface="Arial" panose="020B0604020202020204" pitchFamily="34" charset="0"/>
              </a:rPr>
              <a:t>herbeigeführt</a:t>
            </a:r>
            <a:r>
              <a:rPr lang="de-DE" sz="3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6883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xmlns="" id="{B722BFB6-5C42-4F9D-8CC7-4746F6385AAA}"/>
              </a:ext>
            </a:extLst>
          </p:cNvPr>
          <p:cNvGraphicFramePr>
            <a:graphicFrameLocks noGrp="1"/>
          </p:cNvGraphicFramePr>
          <p:nvPr>
            <p:extLst>
              <p:ext uri="{D42A27DB-BD31-4B8C-83A1-F6EECF244321}">
                <p14:modId xmlns:p14="http://schemas.microsoft.com/office/powerpoint/2010/main" val="3264215867"/>
              </p:ext>
            </p:extLst>
          </p:nvPr>
        </p:nvGraphicFramePr>
        <p:xfrm>
          <a:off x="1215655" y="1098795"/>
          <a:ext cx="9760689" cy="4660410"/>
        </p:xfrm>
        <a:graphic>
          <a:graphicData uri="http://schemas.openxmlformats.org/drawingml/2006/table">
            <a:tbl>
              <a:tblPr firstRow="1" bandRow="1">
                <a:tableStyleId>{5C22544A-7EE6-4342-B048-85BDC9FD1C3A}</a:tableStyleId>
              </a:tblPr>
              <a:tblGrid>
                <a:gridCol w="861238">
                  <a:extLst>
                    <a:ext uri="{9D8B030D-6E8A-4147-A177-3AD203B41FA5}">
                      <a16:colId xmlns:a16="http://schemas.microsoft.com/office/drawing/2014/main" xmlns="" val="1941037290"/>
                    </a:ext>
                  </a:extLst>
                </a:gridCol>
                <a:gridCol w="1031358">
                  <a:extLst>
                    <a:ext uri="{9D8B030D-6E8A-4147-A177-3AD203B41FA5}">
                      <a16:colId xmlns:a16="http://schemas.microsoft.com/office/drawing/2014/main" xmlns="" val="2812045542"/>
                    </a:ext>
                  </a:extLst>
                </a:gridCol>
                <a:gridCol w="716851">
                  <a:extLst>
                    <a:ext uri="{9D8B030D-6E8A-4147-A177-3AD203B41FA5}">
                      <a16:colId xmlns:a16="http://schemas.microsoft.com/office/drawing/2014/main" xmlns="" val="4045149356"/>
                    </a:ext>
                  </a:extLst>
                </a:gridCol>
                <a:gridCol w="1191873">
                  <a:extLst>
                    <a:ext uri="{9D8B030D-6E8A-4147-A177-3AD203B41FA5}">
                      <a16:colId xmlns:a16="http://schemas.microsoft.com/office/drawing/2014/main" xmlns="" val="2153859496"/>
                    </a:ext>
                  </a:extLst>
                </a:gridCol>
                <a:gridCol w="1191873">
                  <a:extLst>
                    <a:ext uri="{9D8B030D-6E8A-4147-A177-3AD203B41FA5}">
                      <a16:colId xmlns:a16="http://schemas.microsoft.com/office/drawing/2014/main" xmlns="" val="2778151887"/>
                    </a:ext>
                  </a:extLst>
                </a:gridCol>
                <a:gridCol w="2023415">
                  <a:extLst>
                    <a:ext uri="{9D8B030D-6E8A-4147-A177-3AD203B41FA5}">
                      <a16:colId xmlns:a16="http://schemas.microsoft.com/office/drawing/2014/main" xmlns="" val="2978355605"/>
                    </a:ext>
                  </a:extLst>
                </a:gridCol>
                <a:gridCol w="1009956">
                  <a:extLst>
                    <a:ext uri="{9D8B030D-6E8A-4147-A177-3AD203B41FA5}">
                      <a16:colId xmlns:a16="http://schemas.microsoft.com/office/drawing/2014/main" xmlns="" val="1994264749"/>
                    </a:ext>
                  </a:extLst>
                </a:gridCol>
                <a:gridCol w="867064">
                  <a:extLst>
                    <a:ext uri="{9D8B030D-6E8A-4147-A177-3AD203B41FA5}">
                      <a16:colId xmlns:a16="http://schemas.microsoft.com/office/drawing/2014/main" xmlns="" val="1243966158"/>
                    </a:ext>
                  </a:extLst>
                </a:gridCol>
                <a:gridCol w="867061">
                  <a:extLst>
                    <a:ext uri="{9D8B030D-6E8A-4147-A177-3AD203B41FA5}">
                      <a16:colId xmlns:a16="http://schemas.microsoft.com/office/drawing/2014/main" xmlns="" val="698122017"/>
                    </a:ext>
                  </a:extLst>
                </a:gridCol>
              </a:tblGrid>
              <a:tr h="1512709">
                <a:tc>
                  <a:txBody>
                    <a:bodyPr/>
                    <a:lstStyle/>
                    <a:p>
                      <a:r>
                        <a:rPr lang="de-DE" sz="3600">
                          <a:solidFill>
                            <a:schemeClr val="tx1"/>
                          </a:solidFill>
                          <a:latin typeface="Arial" panose="020B0604020202020204" pitchFamily="34" charset="0"/>
                          <a:cs typeface="Arial" panose="020B0604020202020204" pitchFamily="34" charset="0"/>
                        </a:rPr>
                        <a:t>0-3</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54396661"/>
                  </a:ext>
                </a:extLst>
              </a:tr>
              <a:tr h="1512709">
                <a:tc>
                  <a:txBody>
                    <a:bodyPr/>
                    <a:lstStyle/>
                    <a:p>
                      <a:r>
                        <a:rPr lang="de-DE" sz="3600">
                          <a:solidFill>
                            <a:schemeClr val="tx1"/>
                          </a:solidFill>
                          <a:latin typeface="Arial" panose="020B0604020202020204" pitchFamily="34" charset="0"/>
                          <a:cs typeface="Arial" panose="020B0604020202020204" pitchFamily="34" charset="0"/>
                        </a:rPr>
                        <a:t>42</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de-DE" sz="3600">
                          <a:solidFill>
                            <a:schemeClr val="tx1"/>
                          </a:solidFill>
                          <a:latin typeface="Arial" panose="020B0604020202020204" pitchFamily="34" charset="0"/>
                          <a:cs typeface="Arial" panose="020B060402020202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e-DE" sz="360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de-DE" sz="360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1057005"/>
                  </a:ext>
                </a:extLst>
              </a:tr>
              <a:tr h="1634992">
                <a:tc gridSpan="3">
                  <a:txBody>
                    <a:bodyPr/>
                    <a:lstStyle/>
                    <a:p>
                      <a:r>
                        <a:rPr lang="de-DE" sz="3600">
                          <a:solidFill>
                            <a:schemeClr val="tx1"/>
                          </a:solidFill>
                          <a:latin typeface="Arial" panose="020B0604020202020204" pitchFamily="34" charset="0"/>
                          <a:cs typeface="Arial" panose="020B0604020202020204" pitchFamily="34" charset="0"/>
                        </a:rPr>
                        <a:t>Teilgenom-men  92</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a:solidFill>
                            <a:schemeClr val="tx1"/>
                          </a:solidFill>
                          <a:latin typeface="Arial" panose="020B0604020202020204" pitchFamily="34" charset="0"/>
                          <a:cs typeface="Arial" panose="020B0604020202020204" pitchFamily="34" charset="0"/>
                        </a:rPr>
                        <a:t>Unter 4 Punkten:</a:t>
                      </a:r>
                    </a:p>
                    <a:p>
                      <a:r>
                        <a:rPr lang="de-DE" sz="3600">
                          <a:solidFill>
                            <a:schemeClr val="tx1"/>
                          </a:solidFill>
                          <a:latin typeface="Arial" panose="020B0604020202020204" pitchFamily="34" charset="0"/>
                          <a:cs typeface="Arial" panose="020B0604020202020204" pitchFamily="34" charset="0"/>
                        </a:rPr>
                        <a:t>45,65%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tc gridSpan="3">
                  <a:txBody>
                    <a:bodyPr/>
                    <a:lstStyle/>
                    <a:p>
                      <a:r>
                        <a:rPr lang="de-DE" sz="3600">
                          <a:solidFill>
                            <a:schemeClr val="tx1"/>
                          </a:solidFill>
                          <a:latin typeface="Arial" panose="020B0604020202020204" pitchFamily="34" charset="0"/>
                          <a:cs typeface="Arial" panose="020B0604020202020204" pitchFamily="34" charset="0"/>
                          <a:sym typeface="Symbol" panose="05050102010706020507" pitchFamily="18" charset="2"/>
                        </a:rPr>
                        <a:t> 4,2 Punkte</a:t>
                      </a:r>
                      <a:endParaRPr lang="de-DE" sz="360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hMerge="1">
                  <a:txBody>
                    <a:bodyPr/>
                    <a:lstStyle/>
                    <a:p>
                      <a:endParaRPr lang="de-DE" sz="3600">
                        <a:latin typeface="Arial" panose="020B0604020202020204" pitchFamily="34" charset="0"/>
                        <a:cs typeface="Arial" panose="020B0604020202020204" pitchFamily="34" charset="0"/>
                      </a:endParaRPr>
                    </a:p>
                  </a:txBody>
                  <a:tcPr/>
                </a:tc>
                <a:tc hMerge="1">
                  <a:txBody>
                    <a:bodyPr/>
                    <a:lstStyle/>
                    <a:p>
                      <a:endParaRPr lang="de-DE" sz="36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2952799206"/>
                  </a:ext>
                </a:extLst>
              </a:tr>
            </a:tbl>
          </a:graphicData>
        </a:graphic>
      </p:graphicFrame>
    </p:spTree>
    <p:extLst>
      <p:ext uri="{BB962C8B-B14F-4D97-AF65-F5344CB8AC3E}">
        <p14:creationId xmlns:p14="http://schemas.microsoft.com/office/powerpoint/2010/main" val="9254120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dirty="0">
                <a:latin typeface="Arial" panose="020B0604020202020204" pitchFamily="34" charset="0"/>
                <a:cs typeface="Arial" panose="020B0604020202020204" pitchFamily="34" charset="0"/>
              </a:rPr>
              <a:t>Das ist der entscheidende Zeitpunkt. Dazu hat das Klebeband nichts beigetragen.</a:t>
            </a:r>
          </a:p>
          <a:p>
            <a:r>
              <a:rPr lang="de-DE" sz="3200" dirty="0">
                <a:latin typeface="Arial" panose="020B0604020202020204" pitchFamily="34" charset="0"/>
                <a:cs typeface="Arial" panose="020B0604020202020204" pitchFamily="34" charset="0"/>
              </a:rPr>
              <a:t>Also: §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StGB insoweit -.</a:t>
            </a:r>
          </a:p>
          <a:p>
            <a:r>
              <a:rPr lang="de-DE" sz="3200" b="1" dirty="0">
                <a:latin typeface="Arial" panose="020B0604020202020204" pitchFamily="34" charset="0"/>
                <a:cs typeface="Arial" panose="020B0604020202020204" pitchFamily="34" charset="0"/>
              </a:rPr>
              <a:t>III. § 250 Abs. 1 Nr.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Bande? </a:t>
            </a:r>
          </a:p>
          <a:p>
            <a:r>
              <a:rPr lang="de-DE" sz="3200" dirty="0">
                <a:latin typeface="Arial" panose="020B0604020202020204" pitchFamily="34" charset="0"/>
                <a:cs typeface="Arial" panose="020B0604020202020204" pitchFamily="34" charset="0"/>
              </a:rPr>
              <a:t>= Zusammenschluss von mindestens drei Personen, die sich mit dem Willen verbunden haben, künftig für eine gewisse Dauer mehrere selbstständige, </a:t>
            </a:r>
            <a:r>
              <a:rPr lang="de-DE" sz="3200" dirty="0" err="1">
                <a:latin typeface="Arial" panose="020B0604020202020204" pitchFamily="34" charset="0"/>
                <a:cs typeface="Arial" panose="020B0604020202020204" pitchFamily="34" charset="0"/>
              </a:rPr>
              <a:t>i.E.</a:t>
            </a:r>
            <a:r>
              <a:rPr lang="de-DE" sz="3200" dirty="0">
                <a:latin typeface="Arial" panose="020B0604020202020204" pitchFamily="34" charset="0"/>
                <a:cs typeface="Arial" panose="020B0604020202020204" pitchFamily="34" charset="0"/>
              </a:rPr>
              <a:t> noch ungewisse Straftaten des im Gesetz genannten Deliktstyps (hier §§ 242, 249 StGB) zu begehen. </a:t>
            </a:r>
          </a:p>
        </p:txBody>
      </p:sp>
    </p:spTree>
    <p:extLst>
      <p:ext uri="{BB962C8B-B14F-4D97-AF65-F5344CB8AC3E}">
        <p14:creationId xmlns:p14="http://schemas.microsoft.com/office/powerpoint/2010/main" val="350833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dirty="0">
                <a:latin typeface="Arial" panose="020B0604020202020204" pitchFamily="34" charset="0"/>
                <a:cs typeface="Arial" panose="020B0604020202020204" pitchFamily="34" charset="0"/>
              </a:rPr>
              <a:t>nur A und B hatten wiederholte </a:t>
            </a:r>
            <a:r>
              <a:rPr lang="de-DE" sz="3200">
                <a:latin typeface="Arial" panose="020B0604020202020204" pitchFamily="34" charset="0"/>
                <a:cs typeface="Arial" panose="020B0604020202020204" pitchFamily="34" charset="0"/>
              </a:rPr>
              <a:t>Begehung </a:t>
            </a:r>
            <a:r>
              <a:rPr lang="de-DE" sz="3200" smtClean="0">
                <a:latin typeface="Arial" panose="020B0604020202020204" pitchFamily="34" charset="0"/>
                <a:cs typeface="Arial" panose="020B0604020202020204" pitchFamily="34" charset="0"/>
              </a:rPr>
              <a:t>verabredet</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Bandenabrede: -</a:t>
            </a:r>
          </a:p>
          <a:p>
            <a:r>
              <a:rPr lang="de-DE" sz="3200" b="1" dirty="0">
                <a:latin typeface="Arial" panose="020B0604020202020204" pitchFamily="34" charset="0"/>
                <a:cs typeface="Arial" panose="020B0604020202020204" pitchFamily="34" charset="0"/>
              </a:rPr>
              <a:t>IV. Ergebnis</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249 Abs. 1, 250 Abs. 1 Nr. 1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a) und </a:t>
            </a:r>
            <a:r>
              <a:rPr lang="de-DE" sz="3200" dirty="0" err="1">
                <a:latin typeface="Arial" panose="020B0604020202020204" pitchFamily="34" charset="0"/>
                <a:cs typeface="Arial" panose="020B0604020202020204" pitchFamily="34" charset="0"/>
              </a:rPr>
              <a:t>lit</a:t>
            </a:r>
            <a:r>
              <a:rPr lang="de-DE" sz="3200" dirty="0">
                <a:latin typeface="Arial" panose="020B0604020202020204" pitchFamily="34" charset="0"/>
                <a:cs typeface="Arial" panose="020B0604020202020204" pitchFamily="34" charset="0"/>
              </a:rPr>
              <a:t>. b), Nr. 2, 22, 23 Abs. 1, 12 Abs. 1 StGB -</a:t>
            </a:r>
          </a:p>
          <a:p>
            <a:r>
              <a:rPr lang="de-DE" sz="3200" b="1" dirty="0">
                <a:latin typeface="Arial" panose="020B0604020202020204" pitchFamily="34" charset="0"/>
                <a:cs typeface="Arial" panose="020B0604020202020204" pitchFamily="34" charset="0"/>
              </a:rPr>
              <a:t>D. Strafbarkeit wegen versuchter räuberischer Erpressung gemäß §§ 253 Abs. 1, 255, 22, 23 Abs. 1, 12 Abs.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Verhaltens</a:t>
            </a:r>
          </a:p>
        </p:txBody>
      </p:sp>
    </p:spTree>
    <p:extLst>
      <p:ext uri="{BB962C8B-B14F-4D97-AF65-F5344CB8AC3E}">
        <p14:creationId xmlns:p14="http://schemas.microsoft.com/office/powerpoint/2010/main" val="366073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a:latin typeface="Arial" panose="020B0604020202020204" pitchFamily="34" charset="0"/>
                <a:cs typeface="Arial" panose="020B0604020202020204" pitchFamily="34" charset="0"/>
              </a:rPr>
              <a:t>I. Vorprüfung</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Strafbarkeit wegen vollendeter Tat scheitert – wie auch beim Raub – an dem konkludenten Einverständnis des auch im Hinblick auf den Besitz am LKW</a:t>
            </a:r>
          </a:p>
          <a:p>
            <a:r>
              <a:rPr lang="de-DE" sz="3200" dirty="0">
                <a:latin typeface="Arial" panose="020B0604020202020204" pitchFamily="34" charset="0"/>
                <a:cs typeface="Arial" panose="020B0604020202020204" pitchFamily="34" charset="0"/>
              </a:rPr>
              <a:t>Strafbarkeit des Versuchs: §§ 23 Abs. 1, 253 Abs. 3, 12 Abs. 2 StGB.</a:t>
            </a:r>
          </a:p>
          <a:p>
            <a:r>
              <a:rPr lang="de-DE" sz="3200" b="1" dirty="0">
                <a:latin typeface="Arial" panose="020B0604020202020204" pitchFamily="34" charset="0"/>
                <a:cs typeface="Arial" panose="020B0604020202020204" pitchFamily="34" charset="0"/>
              </a:rPr>
              <a:t>II.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Tatentschluss</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 Bezug auf qualifiziertes </a:t>
            </a:r>
            <a:r>
              <a:rPr lang="de-DE" sz="3200" b="1" dirty="0">
                <a:latin typeface="Arial" panose="020B0604020202020204" pitchFamily="34" charset="0"/>
                <a:cs typeface="Arial" panose="020B0604020202020204" pitchFamily="34" charset="0"/>
              </a:rPr>
              <a:t>Nötigungsmittel:</a:t>
            </a:r>
          </a:p>
          <a:p>
            <a:r>
              <a:rPr lang="de-DE" sz="3200" b="1" dirty="0">
                <a:latin typeface="Arial" panose="020B0604020202020204" pitchFamily="34" charset="0"/>
                <a:cs typeface="Arial" panose="020B0604020202020204" pitchFamily="34" charset="0"/>
              </a:rPr>
              <a:t>a) h. L.</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Vorliegend keine Vermögensverfügung</a:t>
            </a:r>
          </a:p>
        </p:txBody>
      </p:sp>
    </p:spTree>
    <p:extLst>
      <p:ext uri="{BB962C8B-B14F-4D97-AF65-F5344CB8AC3E}">
        <p14:creationId xmlns:p14="http://schemas.microsoft.com/office/powerpoint/2010/main" val="2540111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a:latin typeface="Arial" panose="020B0604020202020204" pitchFamily="34" charset="0"/>
                <a:cs typeface="Arial" panose="020B0604020202020204" pitchFamily="34" charset="0"/>
              </a:rPr>
              <a:t>b) Rechtsprechung</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Raub nur das gegenüber §§ 253 Abs. 1, 255 StGB speziellere Delikt</a:t>
            </a:r>
          </a:p>
          <a:p>
            <a:r>
              <a:rPr lang="de-DE" sz="3200" dirty="0">
                <a:latin typeface="Arial" panose="020B0604020202020204" pitchFamily="34" charset="0"/>
                <a:cs typeface="Arial" panose="020B0604020202020204" pitchFamily="34" charset="0"/>
              </a:rPr>
              <a:t>§ 253 Abs. 1, 255, 22, 23 Abs. 1, 12 Abs. 2 StGB generelleres Delikt</a:t>
            </a:r>
          </a:p>
          <a:p>
            <a:r>
              <a:rPr lang="de-DE" sz="3200" dirty="0" smtClean="0">
                <a:latin typeface="Arial" panose="020B0604020202020204" pitchFamily="34" charset="0"/>
                <a:cs typeface="Arial" panose="020B0604020202020204" pitchFamily="34" charset="0"/>
              </a:rPr>
              <a:t>Rechtsprechung wird hier gefolgt, daher weiterprüfen:</a:t>
            </a:r>
          </a:p>
          <a:p>
            <a:r>
              <a:rPr lang="de-DE" sz="3200" dirty="0" smtClean="0">
                <a:latin typeface="Arial" panose="020B0604020202020204" pitchFamily="34" charset="0"/>
                <a:cs typeface="Arial" panose="020B0604020202020204" pitchFamily="34" charset="0"/>
              </a:rPr>
              <a:t>B handelte </a:t>
            </a:r>
            <a:r>
              <a:rPr lang="de-DE" sz="3200" b="1" dirty="0" smtClean="0">
                <a:latin typeface="Arial" panose="020B0604020202020204" pitchFamily="34" charset="0"/>
                <a:cs typeface="Arial" panose="020B0604020202020204" pitchFamily="34" charset="0"/>
              </a:rPr>
              <a:t>Absicht rechtswidriger Bereicherung:</a:t>
            </a:r>
          </a:p>
          <a:p>
            <a:r>
              <a:rPr lang="de-DE" sz="3200" b="1" dirty="0" smtClean="0">
                <a:latin typeface="Arial" panose="020B0604020202020204" pitchFamily="34" charset="0"/>
                <a:cs typeface="Arial" panose="020B0604020202020204" pitchFamily="34" charset="0"/>
              </a:rPr>
              <a:t>Tatentschluss +, </a:t>
            </a:r>
            <a:r>
              <a:rPr lang="de-DE" sz="3200" dirty="0" smtClean="0">
                <a:latin typeface="Arial" panose="020B0604020202020204" pitchFamily="34" charset="0"/>
                <a:cs typeface="Arial" panose="020B0604020202020204" pitchFamily="34" charset="0"/>
              </a:rPr>
              <a:t>es liegt insoweit die Struktur eines strafbaren </a:t>
            </a:r>
            <a:r>
              <a:rPr lang="de-DE" sz="3200" b="1" dirty="0" smtClean="0">
                <a:latin typeface="Arial" panose="020B0604020202020204" pitchFamily="34" charset="0"/>
                <a:cs typeface="Arial" panose="020B0604020202020204" pitchFamily="34" charset="0"/>
              </a:rPr>
              <a:t>untauglichen</a:t>
            </a:r>
            <a:r>
              <a:rPr lang="de-DE" sz="3200" dirty="0" smtClean="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Versuchs</a:t>
            </a:r>
            <a:r>
              <a:rPr lang="de-DE" sz="3200" dirty="0" smtClean="0">
                <a:latin typeface="Arial" panose="020B0604020202020204" pitchFamily="34" charset="0"/>
                <a:cs typeface="Arial" panose="020B0604020202020204" pitchFamily="34" charset="0"/>
              </a:rPr>
              <a:t> vor (s.o.).</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9942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a:latin typeface="Arial" panose="020B0604020202020204" pitchFamily="34" charset="0"/>
                <a:cs typeface="Arial" panose="020B0604020202020204" pitchFamily="34" charset="0"/>
              </a:rPr>
              <a:t>2. Unmittelbares Ansetzen: unproblematisch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III. Rechtswidrigkeit(auch besondere Verwerflichkeit) und Schuld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IV. Ergebnis: </a:t>
            </a:r>
            <a:r>
              <a:rPr lang="de-DE" sz="3200" dirty="0">
                <a:latin typeface="Arial" panose="020B0604020202020204" pitchFamily="34" charset="0"/>
                <a:cs typeface="Arial" panose="020B0604020202020204" pitchFamily="34" charset="0"/>
              </a:rPr>
              <a:t>§§ 253 Abs. 1, 255, 22, 23 Abs. 1, 12 Abs. 2 StGB +</a:t>
            </a:r>
          </a:p>
          <a:p>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996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a:latin typeface="Arial" panose="020B0604020202020204" pitchFamily="34" charset="0"/>
                <a:cs typeface="Arial" panose="020B0604020202020204" pitchFamily="34" charset="0"/>
              </a:rPr>
              <a:t>E. § 316a Abs. 1 StGB</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durch das Herauswinken mit der Polizeikelle</a:t>
            </a:r>
          </a:p>
          <a:p>
            <a:r>
              <a:rPr lang="de-DE" sz="3200" b="1">
                <a:latin typeface="Arial" panose="020B0604020202020204" pitchFamily="34" charset="0"/>
                <a:cs typeface="Arial" panose="020B0604020202020204" pitchFamily="34" charset="0"/>
              </a:rPr>
              <a:t>I. Objektiver Tatbestand</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1. Führer eines Kfz</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Führer eines Kraftfahrzeugs i.S.v. § 316a Abs. 1 StGB = wer mit dem Betrieb eines Fahrzeugs oder mit der Bewältigung von Verkehrsvorgängen beschäftigt ist</a:t>
            </a:r>
          </a:p>
          <a:p>
            <a:r>
              <a:rPr lang="de-DE" sz="3200">
                <a:latin typeface="Arial" panose="020B0604020202020204" pitchFamily="34" charset="0"/>
                <a:cs typeface="Arial" panose="020B0604020202020204" pitchFamily="34" charset="0"/>
              </a:rPr>
              <a:t>Bei O unproblematisch +</a:t>
            </a:r>
          </a:p>
        </p:txBody>
      </p:sp>
    </p:spTree>
    <p:extLst>
      <p:ext uri="{BB962C8B-B14F-4D97-AF65-F5344CB8AC3E}">
        <p14:creationId xmlns:p14="http://schemas.microsoft.com/office/powerpoint/2010/main" val="286191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fontScale="92500" lnSpcReduction="20000"/>
          </a:bodyPr>
          <a:lstStyle/>
          <a:p>
            <a:r>
              <a:rPr lang="de-DE" sz="3200" b="1">
                <a:latin typeface="Arial" panose="020B0604020202020204" pitchFamily="34" charset="0"/>
                <a:cs typeface="Arial" panose="020B0604020202020204" pitchFamily="34" charset="0"/>
              </a:rPr>
              <a:t>2. Verüben eines Angriffs auf Leib, Leben oder die Entschlussfreiheit</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Angriff = jede auf die Verletzung der Rechtsgüter Leib, Leben oder Entschlussfreiheit gerichtete feindselige Handlung</a:t>
            </a:r>
          </a:p>
          <a:p>
            <a:r>
              <a:rPr lang="de-DE" sz="3200">
                <a:latin typeface="Arial" panose="020B0604020202020204" pitchFamily="34" charset="0"/>
                <a:cs typeface="Arial" panose="020B0604020202020204" pitchFamily="34" charset="0"/>
              </a:rPr>
              <a:t>Herauswinken mit der Polizeikelle?</a:t>
            </a:r>
          </a:p>
          <a:p>
            <a:r>
              <a:rPr lang="de-DE" sz="3200" i="1">
                <a:latin typeface="Arial" panose="020B0604020202020204" pitchFamily="34" charset="0"/>
                <a:cs typeface="Arial" panose="020B0604020202020204" pitchFamily="34" charset="0"/>
              </a:rPr>
              <a:t>(spätere) Drohung des B, O „eine Kugel zu verpassen“, </a:t>
            </a:r>
            <a:r>
              <a:rPr lang="de-DE" sz="3200" b="1" i="1">
                <a:latin typeface="Arial" panose="020B0604020202020204" pitchFamily="34" charset="0"/>
                <a:cs typeface="Arial" panose="020B0604020202020204" pitchFamily="34" charset="0"/>
              </a:rPr>
              <a:t>kein</a:t>
            </a:r>
            <a:r>
              <a:rPr lang="de-DE" sz="3200" i="1">
                <a:latin typeface="Arial" panose="020B0604020202020204" pitchFamily="34" charset="0"/>
                <a:cs typeface="Arial" panose="020B0604020202020204" pitchFamily="34" charset="0"/>
              </a:rPr>
              <a:t> Angriff auf den Führer eines Kfz, LKW war bereits geparkt</a:t>
            </a:r>
          </a:p>
          <a:p>
            <a:r>
              <a:rPr lang="de-DE" sz="3200" i="1">
                <a:latin typeface="Arial" panose="020B0604020202020204" pitchFamily="34" charset="0"/>
                <a:cs typeface="Arial" panose="020B0604020202020204" pitchFamily="34" charset="0"/>
              </a:rPr>
              <a:t>Nur bei </a:t>
            </a:r>
            <a:r>
              <a:rPr lang="de-DE" sz="3200" i="1" u="sng">
                <a:latin typeface="Arial" panose="020B0604020202020204" pitchFamily="34" charset="0"/>
                <a:cs typeface="Arial" panose="020B0604020202020204" pitchFamily="34" charset="0"/>
              </a:rPr>
              <a:t>verkehrsbedingtem Halt</a:t>
            </a:r>
            <a:r>
              <a:rPr lang="de-DE" sz="3200" i="1">
                <a:latin typeface="Arial" panose="020B0604020202020204" pitchFamily="34" charset="0"/>
                <a:cs typeface="Arial" panose="020B0604020202020204" pitchFamily="34" charset="0"/>
              </a:rPr>
              <a:t> bleibt der Fahrer weiterhin Führer des Kraftfahrzeugs</a:t>
            </a:r>
          </a:p>
          <a:p>
            <a:r>
              <a:rPr lang="de-DE" sz="3200">
                <a:latin typeface="Arial" panose="020B0604020202020204" pitchFamily="34" charset="0"/>
                <a:cs typeface="Arial" panose="020B0604020202020204" pitchFamily="34" charset="0"/>
              </a:rPr>
              <a:t>a) Der Führer des Kraftfahrzeuges muss im Zeitpunkt des Angriffs in einer Weise </a:t>
            </a:r>
            <a:r>
              <a:rPr lang="de-DE" sz="3200" b="1">
                <a:latin typeface="Arial" panose="020B0604020202020204" pitchFamily="34" charset="0"/>
                <a:cs typeface="Arial" panose="020B0604020202020204" pitchFamily="34" charset="0"/>
              </a:rPr>
              <a:t>mit der Beherrschung seines Kraftfahrzeuges beschäftigt</a:t>
            </a:r>
            <a:r>
              <a:rPr lang="de-DE" sz="3200">
                <a:latin typeface="Arial" panose="020B0604020202020204" pitchFamily="34" charset="0"/>
                <a:cs typeface="Arial" panose="020B0604020202020204" pitchFamily="34" charset="0"/>
              </a:rPr>
              <a:t> sein und gerade deshalb leichter zum Angriffsobjekt eines Überfalls werden.</a:t>
            </a:r>
          </a:p>
          <a:p>
            <a:endParaRPr lang="de-DE"/>
          </a:p>
        </p:txBody>
      </p:sp>
    </p:spTree>
    <p:extLst>
      <p:ext uri="{BB962C8B-B14F-4D97-AF65-F5344CB8AC3E}">
        <p14:creationId xmlns:p14="http://schemas.microsoft.com/office/powerpoint/2010/main" val="95010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lnSpcReduction="10000"/>
          </a:bodyPr>
          <a:lstStyle/>
          <a:p>
            <a:r>
              <a:rPr lang="de-DE" sz="3200">
                <a:latin typeface="Arial" panose="020B0604020202020204" pitchFamily="34" charset="0"/>
                <a:cs typeface="Arial" panose="020B0604020202020204" pitchFamily="34" charset="0"/>
              </a:rPr>
              <a:t>b)  Gegenwehr des angegriffenen Kraftfahrzeugführers muss wegen der besonderen Verhältnisse des Straßenverkehrs erschwert sein</a:t>
            </a:r>
          </a:p>
          <a:p>
            <a:r>
              <a:rPr lang="de-DE" sz="3200">
                <a:latin typeface="Arial" panose="020B0604020202020204" pitchFamily="34" charset="0"/>
                <a:cs typeface="Arial" panose="020B0604020202020204" pitchFamily="34" charset="0"/>
              </a:rPr>
              <a:t>O fuhr zur Zeit des Angriffs mit einem LKW mit nicht unerheblicher Geschwindigkeit auf einer Bundesstraße </a:t>
            </a:r>
          </a:p>
          <a:p>
            <a:r>
              <a:rPr lang="de-DE" sz="3200">
                <a:latin typeface="Arial" panose="020B0604020202020204" pitchFamily="34" charset="0"/>
                <a:cs typeface="Arial" panose="020B0604020202020204" pitchFamily="34" charset="0"/>
              </a:rPr>
              <a:t>war „wegen der Verkehrssituation (Vielfalt und Schnelligkeit der zu beachtenden Abläufe) in der Überprüfung des Verhaltensbefehls“ der vermeintlichen Polizisten eingeschränkt</a:t>
            </a:r>
          </a:p>
          <a:p>
            <a:r>
              <a:rPr lang="de-DE" sz="3200" b="1" i="1" u="sng">
                <a:latin typeface="Arial" panose="020B0604020202020204" pitchFamily="34" charset="0"/>
                <a:cs typeface="Arial" panose="020B0604020202020204" pitchFamily="34" charset="0"/>
              </a:rPr>
              <a:t>Angriff +</a:t>
            </a:r>
          </a:p>
          <a:p>
            <a:r>
              <a:rPr lang="de-DE" sz="3200" b="1">
                <a:latin typeface="Arial" panose="020B0604020202020204" pitchFamily="34" charset="0"/>
                <a:cs typeface="Arial" panose="020B0604020202020204" pitchFamily="34" charset="0"/>
              </a:rPr>
              <a:t/>
            </a:r>
            <a:br>
              <a:rPr lang="de-DE" sz="3200" b="1">
                <a:latin typeface="Arial" panose="020B0604020202020204" pitchFamily="34" charset="0"/>
                <a:cs typeface="Arial" panose="020B0604020202020204" pitchFamily="34" charset="0"/>
              </a:rPr>
            </a:br>
            <a:r>
              <a:rPr lang="de-DE" sz="3200" b="1">
                <a:latin typeface="Arial" panose="020B0604020202020204" pitchFamily="34" charset="0"/>
                <a:cs typeface="Arial" panose="020B0604020202020204" pitchFamily="34" charset="0"/>
              </a:rPr>
              <a:t>II. Subjektiver Tatbestand</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1. Vorsatz: +</a:t>
            </a:r>
            <a:endParaRPr lang="de-DE"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652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a:latin typeface="Arial" panose="020B0604020202020204" pitchFamily="34" charset="0"/>
                <a:cs typeface="Arial" panose="020B0604020202020204" pitchFamily="34" charset="0"/>
              </a:rPr>
              <a:t>2. Absicht zur Begehung eines in § 316a Abs. 1 StGB genannten Delikts</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 Absicht (</a:t>
            </a:r>
            <a:r>
              <a:rPr lang="de-DE" sz="3200" b="1">
                <a:latin typeface="Arial" panose="020B0604020202020204" pitchFamily="34" charset="0"/>
                <a:cs typeface="Arial" panose="020B0604020202020204" pitchFamily="34" charset="0"/>
              </a:rPr>
              <a:t>dolus directus 1. Grades</a:t>
            </a:r>
            <a:r>
              <a:rPr lang="de-DE" sz="3200">
                <a:latin typeface="Arial" panose="020B0604020202020204" pitchFamily="34" charset="0"/>
                <a:cs typeface="Arial" panose="020B0604020202020204" pitchFamily="34" charset="0"/>
              </a:rPr>
              <a:t>), mittäterschaftlich einen Raub bzw. eine räuberische Erpressung zu begehen</a:t>
            </a:r>
          </a:p>
          <a:p>
            <a:r>
              <a:rPr lang="de-DE" sz="3200" b="1">
                <a:latin typeface="Arial" panose="020B0604020202020204" pitchFamily="34" charset="0"/>
                <a:cs typeface="Arial" panose="020B0604020202020204" pitchFamily="34" charset="0"/>
              </a:rPr>
              <a:t>III. Rechtswidrigkeit +</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(Einwilligung des Eigentümers in die Zueignung hier nicht relevant, Rechtsgut Sicherheit des Straßenverkehrs)</a:t>
            </a:r>
          </a:p>
          <a:p>
            <a:r>
              <a:rPr lang="de-DE" sz="3200" b="1">
                <a:latin typeface="Arial" panose="020B0604020202020204" pitchFamily="34" charset="0"/>
                <a:cs typeface="Arial" panose="020B0604020202020204" pitchFamily="34" charset="0"/>
              </a:rPr>
              <a:t>IV. Schuld +</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B handelte auch schuldhaft.</a:t>
            </a:r>
          </a:p>
          <a:p>
            <a:r>
              <a:rPr lang="de-DE" sz="3200" b="1">
                <a:latin typeface="Arial" panose="020B0604020202020204" pitchFamily="34" charset="0"/>
                <a:cs typeface="Arial" panose="020B0604020202020204" pitchFamily="34" charset="0"/>
              </a:rPr>
              <a:t>V. Ergebnis: § 316a Abs. 1 StGB +</a:t>
            </a:r>
            <a:endParaRPr lang="de-DE"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4967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u="sng" dirty="0">
                <a:latin typeface="Arial" panose="020B0604020202020204" pitchFamily="34" charset="0"/>
                <a:cs typeface="Arial" panose="020B0604020202020204" pitchFamily="34" charset="0"/>
              </a:rPr>
              <a:t>2. Tatkomplex:</a:t>
            </a:r>
            <a:r>
              <a:rPr lang="de-DE" sz="3200" b="1" dirty="0">
                <a:latin typeface="Arial" panose="020B0604020202020204" pitchFamily="34" charset="0"/>
                <a:cs typeface="Arial" panose="020B0604020202020204" pitchFamily="34" charset="0"/>
              </a:rPr>
              <a:t> Das Übermitteln der Informationen</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Strafbarkeit des W</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A. </a:t>
            </a:r>
            <a:r>
              <a:rPr lang="de-DE" sz="3200" b="1" dirty="0" smtClean="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316a Abs. 1, 25 Abs. 2 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durch </a:t>
            </a:r>
            <a:r>
              <a:rPr lang="de-DE" sz="3200" dirty="0">
                <a:latin typeface="Arial" panose="020B0604020202020204" pitchFamily="34" charset="0"/>
                <a:cs typeface="Arial" panose="020B0604020202020204" pitchFamily="34" charset="0"/>
              </a:rPr>
              <a:t>das Übermitteln der für den Überfall erforderlichen </a:t>
            </a:r>
            <a:r>
              <a:rPr lang="de-DE" sz="3200" dirty="0" smtClean="0">
                <a:latin typeface="Arial" panose="020B0604020202020204" pitchFamily="34" charset="0"/>
                <a:cs typeface="Arial" panose="020B0604020202020204" pitchFamily="34" charset="0"/>
              </a:rPr>
              <a:t>Informationen</a:t>
            </a: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Führer eines </a:t>
            </a:r>
            <a:r>
              <a:rPr lang="de-DE" sz="3200" b="1" dirty="0" smtClean="0">
                <a:latin typeface="Arial" panose="020B0604020202020204" pitchFamily="34" charset="0"/>
                <a:cs typeface="Arial" panose="020B0604020202020204" pitchFamily="34" charset="0"/>
              </a:rPr>
              <a:t>Kfz: O =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Verüben eines Angriffs die Entschlussfreiheit eines Kraftfahrers</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B, nicht W handelte unmittelbar </a:t>
            </a:r>
            <a:r>
              <a:rPr lang="de-DE" sz="3200" b="1" dirty="0" smtClean="0">
                <a:latin typeface="Arial" panose="020B0604020202020204" pitchFamily="34" charset="0"/>
                <a:cs typeface="Arial" panose="020B0604020202020204" pitchFamily="34" charset="0"/>
              </a:rPr>
              <a:t>tatbestandsverwirklichend</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599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0"/>
            <a:ext cx="12192000" cy="7058722"/>
          </a:xfrm>
        </p:spPr>
        <p:txBody>
          <a:bodyPr>
            <a:noAutofit/>
          </a:bodyPr>
          <a:lstStyle/>
          <a:p>
            <a:pPr marL="0" indent="0">
              <a:buNone/>
            </a:pPr>
            <a:endParaRPr lang="de-DE" sz="3200" b="1" u="sng">
              <a:latin typeface="Arial" panose="020B0604020202020204" pitchFamily="34" charset="0"/>
              <a:cs typeface="Arial" panose="020B0604020202020204" pitchFamily="34" charset="0"/>
            </a:endParaRPr>
          </a:p>
          <a:p>
            <a:r>
              <a:rPr lang="de-DE" sz="3200" b="1" u="sng">
                <a:latin typeface="Arial" panose="020B0604020202020204" pitchFamily="34" charset="0"/>
                <a:cs typeface="Arial" panose="020B0604020202020204" pitchFamily="34" charset="0"/>
              </a:rPr>
              <a:t>1. Tatkomplex:</a:t>
            </a:r>
            <a:r>
              <a:rPr lang="de-DE" sz="3200" b="1">
                <a:latin typeface="Arial" panose="020B0604020202020204" pitchFamily="34" charset="0"/>
                <a:cs typeface="Arial" panose="020B0604020202020204" pitchFamily="34" charset="0"/>
              </a:rPr>
              <a:t> Das Geschehen an der Bundesstraße</a:t>
            </a:r>
            <a:endParaRPr lang="de-DE" sz="3200">
              <a:latin typeface="Arial" panose="020B0604020202020204" pitchFamily="34" charset="0"/>
              <a:cs typeface="Arial" panose="020B0604020202020204" pitchFamily="34" charset="0"/>
            </a:endParaRPr>
          </a:p>
          <a:p>
            <a:r>
              <a:rPr lang="de-DE" sz="3200" b="1" u="sng">
                <a:latin typeface="Arial" panose="020B0604020202020204" pitchFamily="34" charset="0"/>
                <a:cs typeface="Arial" panose="020B0604020202020204" pitchFamily="34" charset="0"/>
              </a:rPr>
              <a:t>Strafbarkeit des B</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A. Strafbarkeit wegen Raubes gemäß § 249 Abs. 1 StGB</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Durch Bs Vorgehen auf dem Rastplatz in Bezug auf TV-Geräte und LKW </a:t>
            </a:r>
          </a:p>
          <a:p>
            <a:r>
              <a:rPr lang="de-DE" sz="3200" b="1">
                <a:latin typeface="Arial" panose="020B0604020202020204" pitchFamily="34" charset="0"/>
                <a:cs typeface="Arial" panose="020B0604020202020204" pitchFamily="34" charset="0"/>
              </a:rPr>
              <a:t>I. Objektiver Tatbestand</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1. Nötigungsmittel</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B hat O gegenüber angekündigt, ihn zu erschießen = Drohung mit gegenwärtiger Gefahr für Leib oder Leben</a:t>
            </a:r>
          </a:p>
          <a:p>
            <a:r>
              <a:rPr lang="de-DE" sz="3200">
                <a:latin typeface="Arial" panose="020B0604020202020204" pitchFamily="34" charset="0"/>
                <a:cs typeface="Arial" panose="020B0604020202020204" pitchFamily="34" charset="0"/>
              </a:rPr>
              <a:t>B hat O mit Klebeband gefesselt/ Mund verklebt = </a:t>
            </a:r>
            <a:r>
              <a:rPr lang="de-DE" sz="3200" b="1">
                <a:latin typeface="Arial" panose="020B0604020202020204" pitchFamily="34" charset="0"/>
                <a:cs typeface="Arial" panose="020B0604020202020204" pitchFamily="34" charset="0"/>
              </a:rPr>
              <a:t>Gewalt</a:t>
            </a:r>
            <a:r>
              <a:rPr lang="de-DE" sz="3200">
                <a:latin typeface="Arial" panose="020B0604020202020204" pitchFamily="34" charset="0"/>
                <a:cs typeface="Arial" panose="020B0604020202020204" pitchFamily="34" charset="0"/>
              </a:rPr>
              <a:t> (vis absoluta) </a:t>
            </a:r>
          </a:p>
        </p:txBody>
      </p:sp>
    </p:spTree>
    <p:extLst>
      <p:ext uri="{BB962C8B-B14F-4D97-AF65-F5344CB8AC3E}">
        <p14:creationId xmlns:p14="http://schemas.microsoft.com/office/powerpoint/2010/main" val="232212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1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Zurechnung des Verhaltens des B über § 25 Abs. 2 StGB?</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a</a:t>
            </a:r>
            <a:r>
              <a:rPr lang="de-DE" sz="3200" b="1" dirty="0">
                <a:latin typeface="Arial" panose="020B0604020202020204" pitchFamily="34" charset="0"/>
                <a:cs typeface="Arial" panose="020B0604020202020204" pitchFamily="34" charset="0"/>
              </a:rPr>
              <a:t>) Begehung im Rahmen eines gemeinsamen </a:t>
            </a:r>
            <a:r>
              <a:rPr lang="de-DE" sz="3200" b="1" dirty="0" smtClean="0">
                <a:latin typeface="Arial" panose="020B0604020202020204" pitchFamily="34" charset="0"/>
                <a:cs typeface="Arial" panose="020B0604020202020204" pitchFamily="34" charset="0"/>
              </a:rPr>
              <a:t>Tatplans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b</a:t>
            </a:r>
            <a:r>
              <a:rPr lang="de-DE" sz="3200" b="1" dirty="0">
                <a:latin typeface="Arial" panose="020B0604020202020204" pitchFamily="34" charset="0"/>
                <a:cs typeface="Arial" panose="020B0604020202020204" pitchFamily="34" charset="0"/>
              </a:rPr>
              <a:t>) Gemeinsame Tatausführung </a:t>
            </a:r>
            <a:endParaRPr lang="de-DE" sz="3200" dirty="0">
              <a:latin typeface="Arial" panose="020B0604020202020204" pitchFamily="34" charset="0"/>
              <a:cs typeface="Arial" panose="020B0604020202020204" pitchFamily="34" charset="0"/>
            </a:endParaRPr>
          </a:p>
          <a:p>
            <a:r>
              <a:rPr lang="de-DE" sz="3200" b="1" dirty="0" err="1" smtClean="0">
                <a:latin typeface="Arial" panose="020B0604020202020204" pitchFamily="34" charset="0"/>
                <a:cs typeface="Arial" panose="020B0604020202020204" pitchFamily="34" charset="0"/>
              </a:rPr>
              <a:t>aa</a:t>
            </a:r>
            <a:r>
              <a:rPr lang="de-DE" sz="3200" b="1" dirty="0">
                <a:latin typeface="Arial" panose="020B0604020202020204" pitchFamily="34" charset="0"/>
                <a:cs typeface="Arial" panose="020B0604020202020204" pitchFamily="34" charset="0"/>
              </a:rPr>
              <a:t>) Rechtsprechung</a:t>
            </a:r>
            <a:endParaRPr lang="de-DE" sz="3200" dirty="0">
              <a:latin typeface="Arial" panose="020B0604020202020204" pitchFamily="34" charset="0"/>
              <a:cs typeface="Arial" panose="020B0604020202020204" pitchFamily="34" charset="0"/>
            </a:endParaRPr>
          </a:p>
          <a:p>
            <a:r>
              <a:rPr lang="de-DE" sz="3200" i="1" dirty="0" err="1" smtClean="0">
                <a:latin typeface="Arial" panose="020B0604020202020204" pitchFamily="34" charset="0"/>
                <a:cs typeface="Arial" panose="020B0604020202020204" pitchFamily="34" charset="0"/>
              </a:rPr>
              <a:t>animus</a:t>
            </a:r>
            <a:r>
              <a:rPr lang="de-DE" sz="3200" i="1" dirty="0" smtClean="0">
                <a:latin typeface="Arial" panose="020B0604020202020204" pitchFamily="34" charset="0"/>
                <a:cs typeface="Arial" panose="020B0604020202020204" pitchFamily="34" charset="0"/>
              </a:rPr>
              <a:t> </a:t>
            </a:r>
            <a:r>
              <a:rPr lang="de-DE" sz="3200" i="1" dirty="0" err="1" smtClean="0">
                <a:latin typeface="Arial" panose="020B0604020202020204" pitchFamily="34" charset="0"/>
                <a:cs typeface="Arial" panose="020B0604020202020204" pitchFamily="34" charset="0"/>
              </a:rPr>
              <a:t>socii</a:t>
            </a:r>
            <a:r>
              <a:rPr lang="de-DE" sz="3200" i="1" dirty="0" smtClean="0">
                <a:latin typeface="Arial" panose="020B0604020202020204" pitchFamily="34" charset="0"/>
                <a:cs typeface="Arial" panose="020B0604020202020204" pitchFamily="34" charset="0"/>
              </a:rPr>
              <a:t>?</a:t>
            </a:r>
          </a:p>
          <a:p>
            <a:r>
              <a:rPr lang="de-DE" sz="3200" dirty="0" smtClean="0">
                <a:latin typeface="Arial" panose="020B0604020202020204" pitchFamily="34" charset="0"/>
                <a:cs typeface="Arial" panose="020B0604020202020204" pitchFamily="34" charset="0"/>
              </a:rPr>
              <a:t>Indizien: </a:t>
            </a:r>
          </a:p>
          <a:p>
            <a:r>
              <a:rPr lang="de-DE" sz="3200" dirty="0" smtClean="0">
                <a:latin typeface="Arial" panose="020B0604020202020204" pitchFamily="34" charset="0"/>
                <a:cs typeface="Arial" panose="020B0604020202020204" pitchFamily="34" charset="0"/>
              </a:rPr>
              <a:t>soziale Unterordnung des W unter A und B –</a:t>
            </a:r>
          </a:p>
          <a:p>
            <a:r>
              <a:rPr lang="de-DE" sz="3200" dirty="0" smtClean="0">
                <a:latin typeface="Arial" panose="020B0604020202020204" pitchFamily="34" charset="0"/>
                <a:cs typeface="Arial" panose="020B0604020202020204" pitchFamily="34" charset="0"/>
              </a:rPr>
              <a:t>W hatte auch ein erhebliches Tatinteresse</a:t>
            </a:r>
          </a:p>
        </p:txBody>
      </p:sp>
    </p:spTree>
    <p:extLst>
      <p:ext uri="{BB962C8B-B14F-4D97-AF65-F5344CB8AC3E}">
        <p14:creationId xmlns:p14="http://schemas.microsoft.com/office/powerpoint/2010/main" val="1548066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Aber:</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sein Beitrag erschöpfte sich doch in dem Informieren über eine günstige </a:t>
            </a:r>
            <a:r>
              <a:rPr lang="de-DE" sz="3200" dirty="0" smtClean="0">
                <a:latin typeface="Arial" panose="020B0604020202020204" pitchFamily="34" charset="0"/>
                <a:cs typeface="Arial" panose="020B0604020202020204" pitchFamily="34" charset="0"/>
              </a:rPr>
              <a:t>Gelegenheit</a:t>
            </a:r>
          </a:p>
          <a:p>
            <a:r>
              <a:rPr lang="de-DE" sz="3200" dirty="0" smtClean="0">
                <a:latin typeface="Arial" panose="020B0604020202020204" pitchFamily="34" charset="0"/>
                <a:cs typeface="Arial" panose="020B0604020202020204" pitchFamily="34" charset="0"/>
              </a:rPr>
              <a:t>Kein Wille </a:t>
            </a:r>
            <a:r>
              <a:rPr lang="de-DE" sz="3200" dirty="0">
                <a:latin typeface="Arial" panose="020B0604020202020204" pitchFamily="34" charset="0"/>
                <a:cs typeface="Arial" panose="020B0604020202020204" pitchFamily="34" charset="0"/>
              </a:rPr>
              <a:t>zur </a:t>
            </a:r>
            <a:r>
              <a:rPr lang="de-DE" sz="3200" dirty="0" smtClean="0">
                <a:latin typeface="Arial" panose="020B0604020202020204" pitchFamily="34" charset="0"/>
                <a:cs typeface="Arial" panose="020B0604020202020204" pitchFamily="34" charset="0"/>
              </a:rPr>
              <a:t>Tatherrschaft, Täterwille – </a:t>
            </a:r>
          </a:p>
          <a:p>
            <a:r>
              <a:rPr lang="de-DE" sz="3200" b="1" dirty="0" err="1" smtClean="0">
                <a:latin typeface="Arial" panose="020B0604020202020204" pitchFamily="34" charset="0"/>
                <a:cs typeface="Arial" panose="020B0604020202020204" pitchFamily="34" charset="0"/>
              </a:rPr>
              <a:t>bb</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Literatur:</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Tatherrschaft</a:t>
            </a:r>
            <a:r>
              <a:rPr lang="de-DE" sz="3200" dirty="0" smtClean="0">
                <a:latin typeface="Arial" panose="020B0604020202020204" pitchFamily="34" charset="0"/>
                <a:cs typeface="Arial" panose="020B0604020202020204" pitchFamily="34" charset="0"/>
              </a:rPr>
              <a:t>: - </a:t>
            </a:r>
          </a:p>
          <a:p>
            <a:r>
              <a:rPr lang="de-DE" sz="3200" b="1" dirty="0" smtClean="0">
                <a:latin typeface="Arial" panose="020B0604020202020204" pitchFamily="34" charset="0"/>
                <a:cs typeface="Arial" panose="020B0604020202020204" pitchFamily="34" charset="0"/>
              </a:rPr>
              <a:t>c</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W § </a:t>
            </a:r>
            <a:r>
              <a:rPr lang="de-DE" sz="3200" dirty="0">
                <a:latin typeface="Arial" panose="020B0604020202020204" pitchFamily="34" charset="0"/>
                <a:cs typeface="Arial" panose="020B0604020202020204" pitchFamily="34" charset="0"/>
              </a:rPr>
              <a:t>25 Abs. 2 StGB </a:t>
            </a:r>
            <a:r>
              <a:rPr lang="de-DE" sz="3200" dirty="0" smtClean="0">
                <a:latin typeface="Arial" panose="020B0604020202020204" pitchFamily="34" charset="0"/>
                <a:cs typeface="Arial" panose="020B0604020202020204" pitchFamily="34" charset="0"/>
              </a:rPr>
              <a:t>–</a:t>
            </a:r>
          </a:p>
          <a:p>
            <a:r>
              <a:rPr lang="de-DE" sz="3200" b="1" dirty="0">
                <a:latin typeface="Arial" panose="020B0604020202020204" pitchFamily="34" charset="0"/>
                <a:cs typeface="Arial" panose="020B0604020202020204" pitchFamily="34" charset="0"/>
              </a:rPr>
              <a:t/>
            </a:r>
            <a:br>
              <a:rPr lang="de-DE" sz="3200" b="1" dirty="0">
                <a:latin typeface="Arial" panose="020B0604020202020204" pitchFamily="34" charset="0"/>
                <a:cs typeface="Arial" panose="020B0604020202020204" pitchFamily="34" charset="0"/>
              </a:rPr>
            </a:br>
            <a:r>
              <a:rPr lang="de-DE" sz="3200" b="1" dirty="0">
                <a:latin typeface="Arial" panose="020B0604020202020204" pitchFamily="34" charset="0"/>
                <a:cs typeface="Arial" panose="020B0604020202020204" pitchFamily="34" charset="0"/>
              </a:rPr>
              <a:t>B. Strafbarkeit wegen Anstiftung zu einem räuberischen Angriff auf Kraftfahrer gemäß §§ 316a Abs. 1, 26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Verhaltens </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0139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r>
              <a:rPr lang="de-DE" sz="3200" dirty="0">
                <a:latin typeface="Arial" panose="020B0604020202020204" pitchFamily="34" charset="0"/>
                <a:cs typeface="Arial" panose="020B0604020202020204" pitchFamily="34" charset="0"/>
              </a:rPr>
              <a:t> </a:t>
            </a:r>
          </a:p>
          <a:p>
            <a:r>
              <a:rPr lang="de-DE" sz="3200" b="1" dirty="0">
                <a:latin typeface="Arial" panose="020B0604020202020204" pitchFamily="34" charset="0"/>
                <a:cs typeface="Arial" panose="020B0604020202020204" pitchFamily="34" charset="0"/>
              </a:rPr>
              <a:t>1. Vorsätzliche, rechtswidrige Haupttat</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vorsätzliche</a:t>
            </a:r>
            <a:r>
              <a:rPr lang="de-DE" sz="3200" dirty="0">
                <a:latin typeface="Arial" panose="020B0604020202020204" pitchFamily="34" charset="0"/>
                <a:cs typeface="Arial" panose="020B0604020202020204" pitchFamily="34" charset="0"/>
              </a:rPr>
              <a:t>, rechtswidrige Haupttat (s.o</a:t>
            </a:r>
            <a:r>
              <a:rPr lang="de-DE" sz="3200" dirty="0" smtClean="0">
                <a:latin typeface="Arial" panose="020B0604020202020204" pitchFamily="34" charset="0"/>
                <a:cs typeface="Arial" panose="020B0604020202020204" pitchFamily="34" charset="0"/>
              </a:rPr>
              <a:t>.)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2. Bestimmen</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Bestimmen </a:t>
            </a:r>
            <a:r>
              <a:rPr lang="de-DE" sz="3200" dirty="0">
                <a:latin typeface="Arial" panose="020B0604020202020204" pitchFamily="34" charset="0"/>
                <a:cs typeface="Arial" panose="020B0604020202020204" pitchFamily="34" charset="0"/>
              </a:rPr>
              <a:t>ist das Hervorrufen des </a:t>
            </a:r>
            <a:r>
              <a:rPr lang="de-DE" sz="3200" dirty="0" smtClean="0">
                <a:latin typeface="Arial" panose="020B0604020202020204" pitchFamily="34" charset="0"/>
                <a:cs typeface="Arial" panose="020B0604020202020204" pitchFamily="34" charset="0"/>
              </a:rPr>
              <a:t>Tatentschlusses:</a:t>
            </a:r>
          </a:p>
          <a:p>
            <a:r>
              <a:rPr lang="de-DE" sz="3200" dirty="0" smtClean="0">
                <a:latin typeface="Arial" panose="020B0604020202020204" pitchFamily="34" charset="0"/>
                <a:cs typeface="Arial" panose="020B0604020202020204" pitchFamily="34" charset="0"/>
              </a:rPr>
              <a:t>Kausalität? </a:t>
            </a:r>
          </a:p>
          <a:p>
            <a:r>
              <a:rPr lang="de-DE" sz="3200" dirty="0" smtClean="0">
                <a:latin typeface="Arial" panose="020B0604020202020204" pitchFamily="34" charset="0"/>
                <a:cs typeface="Arial" panose="020B0604020202020204" pitchFamily="34" charset="0"/>
              </a:rPr>
              <a:t>A </a:t>
            </a:r>
            <a:r>
              <a:rPr lang="de-DE" sz="3200" dirty="0">
                <a:latin typeface="Arial" panose="020B0604020202020204" pitchFamily="34" charset="0"/>
                <a:cs typeface="Arial" panose="020B0604020202020204" pitchFamily="34" charset="0"/>
              </a:rPr>
              <a:t>und B hatten allgemein </a:t>
            </a:r>
            <a:r>
              <a:rPr lang="de-DE" sz="3200" dirty="0" smtClean="0">
                <a:latin typeface="Arial" panose="020B0604020202020204" pitchFamily="34" charset="0"/>
                <a:cs typeface="Arial" panose="020B0604020202020204" pitchFamily="34" charset="0"/>
              </a:rPr>
              <a:t>bereits den </a:t>
            </a:r>
            <a:r>
              <a:rPr lang="de-DE" sz="3200" dirty="0">
                <a:latin typeface="Arial" panose="020B0604020202020204" pitchFamily="34" charset="0"/>
                <a:cs typeface="Arial" panose="020B0604020202020204" pitchFamily="34" charset="0"/>
              </a:rPr>
              <a:t>Willen zum Überfall auf einen </a:t>
            </a:r>
            <a:r>
              <a:rPr lang="de-DE" sz="3200" dirty="0" smtClean="0">
                <a:latin typeface="Arial" panose="020B0604020202020204" pitchFamily="34" charset="0"/>
                <a:cs typeface="Arial" panose="020B0604020202020204" pitchFamily="34" charset="0"/>
              </a:rPr>
              <a:t>LKW</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gefasst und W half ihnen nur noch beim Auffinden eines geeigneten Tatobjekts. Folglich scheidet eine Anstiftung mangels „Bestimmen“ aus</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850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dirty="0" smtClean="0">
                <a:latin typeface="Arial" panose="020B0604020202020204" pitchFamily="34" charset="0"/>
                <a:cs typeface="Arial" panose="020B0604020202020204" pitchFamily="34" charset="0"/>
              </a:rPr>
              <a:t>Keine </a:t>
            </a:r>
            <a:r>
              <a:rPr lang="de-DE" sz="3200" dirty="0" err="1" smtClean="0">
                <a:latin typeface="Arial" panose="020B0604020202020204" pitchFamily="34" charset="0"/>
                <a:cs typeface="Arial" panose="020B0604020202020204" pitchFamily="34" charset="0"/>
              </a:rPr>
              <a:t>Umstiftung</a:t>
            </a:r>
            <a:r>
              <a:rPr lang="de-DE" sz="3200" dirty="0">
                <a:latin typeface="Arial" panose="020B0604020202020204" pitchFamily="34" charset="0"/>
                <a:cs typeface="Arial" panose="020B0604020202020204" pitchFamily="34" charset="0"/>
              </a:rPr>
              <a:t>.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(wenn </a:t>
            </a:r>
            <a:r>
              <a:rPr lang="de-DE" sz="3200" dirty="0">
                <a:latin typeface="Arial" panose="020B0604020202020204" pitchFamily="34" charset="0"/>
                <a:cs typeface="Arial" panose="020B0604020202020204" pitchFamily="34" charset="0"/>
              </a:rPr>
              <a:t>der Beteiligte z. B. die Tat auf die Verletzung eines neuen Rechtsgutsträgers richtet. Hilft er hingegen bloß bei der Konkretisierung des Tatobjekts, fügt er sich in die Planung der Täter ein, ohne die Identität der Tat zu verändern. Der W hatte nicht die für einen Anstifter typische „Planherrschaft</a:t>
            </a:r>
            <a:r>
              <a:rPr lang="de-DE" sz="3200" dirty="0" smtClean="0">
                <a:latin typeface="Arial" panose="020B0604020202020204" pitchFamily="34" charset="0"/>
                <a:cs typeface="Arial" panose="020B0604020202020204" pitchFamily="34" charset="0"/>
              </a:rPr>
              <a:t>“)</a:t>
            </a:r>
          </a:p>
          <a:p>
            <a:r>
              <a:rPr lang="de-DE" sz="3200" b="1" dirty="0">
                <a:latin typeface="Arial" panose="020B0604020202020204" pitchFamily="34" charset="0"/>
                <a:cs typeface="Arial" panose="020B0604020202020204" pitchFamily="34" charset="0"/>
              </a:rPr>
              <a:t>C. Strafbarkeit wegen Beihilfe zu einem räuberischen Angriff auf Kraftfahrer gemäß §§ 316a Abs. 1, 27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Verhaltens </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543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r>
              <a:rPr lang="de-DE" sz="3200" dirty="0">
                <a:latin typeface="Arial" panose="020B0604020202020204" pitchFamily="34" charset="0"/>
                <a:cs typeface="Arial" panose="020B0604020202020204" pitchFamily="34" charset="0"/>
              </a:rPr>
              <a:t> </a:t>
            </a:r>
          </a:p>
          <a:p>
            <a:r>
              <a:rPr lang="de-DE" sz="3200" b="1" dirty="0">
                <a:latin typeface="Arial" panose="020B0604020202020204" pitchFamily="34" charset="0"/>
                <a:cs typeface="Arial" panose="020B0604020202020204" pitchFamily="34" charset="0"/>
              </a:rPr>
              <a:t>1. Vorsätzliche, rechtswidrige </a:t>
            </a:r>
            <a:r>
              <a:rPr lang="de-DE" sz="3200" b="1" dirty="0" smtClean="0">
                <a:latin typeface="Arial" panose="020B0604020202020204" pitchFamily="34" charset="0"/>
                <a:cs typeface="Arial" panose="020B0604020202020204" pitchFamily="34" charset="0"/>
              </a:rPr>
              <a:t>Haupttat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Hilfeleiste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Subjektiver Tatbestand</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doppelter </a:t>
            </a:r>
            <a:r>
              <a:rPr lang="de-DE" sz="3200" dirty="0">
                <a:latin typeface="Arial" panose="020B0604020202020204" pitchFamily="34" charset="0"/>
                <a:cs typeface="Arial" panose="020B0604020202020204" pitchFamily="34" charset="0"/>
              </a:rPr>
              <a:t>Gehilfenvorsatz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III. Rechtswidrigkeit und </a:t>
            </a:r>
            <a:r>
              <a:rPr lang="de-DE" sz="3200" b="1" dirty="0" smtClean="0">
                <a:latin typeface="Arial" panose="020B0604020202020204" pitchFamily="34" charset="0"/>
                <a:cs typeface="Arial" panose="020B0604020202020204" pitchFamily="34" charset="0"/>
              </a:rPr>
              <a:t>Schuld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316a Abs. 1, 27 Abs. 1 StGB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908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C</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249 Abs. 1, 22, 23 Abs. 1, 27 Abs. 1, 12 Abs. 1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Aufgrund desselben </a:t>
            </a:r>
            <a:r>
              <a:rPr lang="de-DE" sz="3200" dirty="0" smtClean="0">
                <a:latin typeface="Arial" panose="020B0604020202020204" pitchFamily="34" charset="0"/>
                <a:cs typeface="Arial" panose="020B0604020202020204" pitchFamily="34" charset="0"/>
              </a:rPr>
              <a:t>Verhaltens</a:t>
            </a: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Vorsätzliche, rechtswidrige </a:t>
            </a:r>
            <a:r>
              <a:rPr lang="de-DE" sz="3200" b="1" dirty="0" smtClean="0">
                <a:latin typeface="Arial" panose="020B0604020202020204" pitchFamily="34" charset="0"/>
                <a:cs typeface="Arial" panose="020B0604020202020204" pitchFamily="34" charset="0"/>
              </a:rPr>
              <a:t>Haupttat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Hilfeleisten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Subjektiver Tatbestand</a:t>
            </a:r>
            <a:endParaRPr lang="de-DE" sz="3200" dirty="0">
              <a:latin typeface="Arial" panose="020B0604020202020204" pitchFamily="34" charset="0"/>
              <a:cs typeface="Arial" panose="020B0604020202020204" pitchFamily="34" charset="0"/>
            </a:endParaRPr>
          </a:p>
          <a:p>
            <a:r>
              <a:rPr lang="de-DE" sz="3200" i="1" dirty="0" smtClean="0">
                <a:latin typeface="Arial" panose="020B0604020202020204" pitchFamily="34" charset="0"/>
                <a:cs typeface="Arial" panose="020B0604020202020204" pitchFamily="34" charset="0"/>
              </a:rPr>
              <a:t>Problematisch: </a:t>
            </a:r>
            <a:r>
              <a:rPr lang="de-DE" sz="3200" dirty="0" smtClean="0">
                <a:latin typeface="Arial" panose="020B0604020202020204" pitchFamily="34" charset="0"/>
                <a:cs typeface="Arial" panose="020B0604020202020204" pitchFamily="34" charset="0"/>
              </a:rPr>
              <a:t>ob </a:t>
            </a:r>
            <a:r>
              <a:rPr lang="de-DE" sz="3200" dirty="0">
                <a:latin typeface="Arial" panose="020B0604020202020204" pitchFamily="34" charset="0"/>
                <a:cs typeface="Arial" panose="020B0604020202020204" pitchFamily="34" charset="0"/>
              </a:rPr>
              <a:t>sich hier der Vorsatz des W auf die Haupttat erstreckte</a:t>
            </a:r>
            <a:r>
              <a:rPr lang="de-DE" sz="3200" dirty="0" smtClean="0">
                <a:latin typeface="Arial" panose="020B0604020202020204" pitchFamily="34" charset="0"/>
                <a:cs typeface="Arial" panose="020B0604020202020204" pitchFamily="34" charset="0"/>
              </a:rPr>
              <a:t>.</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W wusste, dass </a:t>
            </a:r>
            <a:r>
              <a:rPr lang="de-DE" sz="3200" dirty="0" smtClean="0">
                <a:latin typeface="Arial" panose="020B0604020202020204" pitchFamily="34" charset="0"/>
                <a:cs typeface="Arial" panose="020B0604020202020204" pitchFamily="34" charset="0"/>
              </a:rPr>
              <a:t>geplante </a:t>
            </a:r>
            <a:r>
              <a:rPr lang="de-DE" sz="3200" dirty="0">
                <a:latin typeface="Arial" panose="020B0604020202020204" pitchFamily="34" charset="0"/>
                <a:cs typeface="Arial" panose="020B0604020202020204" pitchFamily="34" charset="0"/>
              </a:rPr>
              <a:t>Haupttat wegen </a:t>
            </a:r>
            <a:r>
              <a:rPr lang="de-DE" sz="3200" dirty="0" smtClean="0">
                <a:latin typeface="Arial" panose="020B0604020202020204" pitchFamily="34" charset="0"/>
                <a:cs typeface="Arial" panose="020B0604020202020204" pitchFamily="34" charset="0"/>
              </a:rPr>
              <a:t>Einwilligung </a:t>
            </a:r>
            <a:r>
              <a:rPr lang="de-DE" sz="3200" dirty="0">
                <a:latin typeface="Arial" panose="020B0604020202020204" pitchFamily="34" charset="0"/>
                <a:cs typeface="Arial" panose="020B0604020202020204" pitchFamily="34" charset="0"/>
              </a:rPr>
              <a:t>in die Zueignung </a:t>
            </a:r>
            <a:r>
              <a:rPr lang="de-DE" sz="3200" dirty="0" smtClean="0">
                <a:latin typeface="Arial" panose="020B0604020202020204" pitchFamily="34" charset="0"/>
                <a:cs typeface="Arial" panose="020B0604020202020204" pitchFamily="34" charset="0"/>
              </a:rPr>
              <a:t>nicht </a:t>
            </a:r>
            <a:r>
              <a:rPr lang="de-DE" sz="3200" dirty="0">
                <a:latin typeface="Arial" panose="020B0604020202020204" pitchFamily="34" charset="0"/>
                <a:cs typeface="Arial" panose="020B0604020202020204" pitchFamily="34" charset="0"/>
              </a:rPr>
              <a:t>vollendet werden </a:t>
            </a:r>
            <a:r>
              <a:rPr lang="de-DE" sz="3200" dirty="0" smtClean="0">
                <a:latin typeface="Arial" panose="020B0604020202020204" pitchFamily="34" charset="0"/>
                <a:cs typeface="Arial" panose="020B0604020202020204" pitchFamily="34" charset="0"/>
              </a:rPr>
              <a:t>konnte</a:t>
            </a:r>
          </a:p>
        </p:txBody>
      </p:sp>
    </p:spTree>
    <p:extLst>
      <p:ext uri="{BB962C8B-B14F-4D97-AF65-F5344CB8AC3E}">
        <p14:creationId xmlns:p14="http://schemas.microsoft.com/office/powerpoint/2010/main" val="312214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dirty="0" smtClean="0">
                <a:latin typeface="Arial" panose="020B0604020202020204" pitchFamily="34" charset="0"/>
                <a:cs typeface="Arial" panose="020B0604020202020204" pitchFamily="34" charset="0"/>
              </a:rPr>
              <a:t>Situation der des </a:t>
            </a:r>
            <a:r>
              <a:rPr lang="de-DE" sz="3200" i="1" dirty="0" err="1" smtClean="0">
                <a:latin typeface="Arial" panose="020B0604020202020204" pitchFamily="34" charset="0"/>
                <a:cs typeface="Arial" panose="020B0604020202020204" pitchFamily="34" charset="0"/>
              </a:rPr>
              <a:t>agent</a:t>
            </a:r>
            <a:r>
              <a:rPr lang="de-DE" sz="3200" i="1" dirty="0" smtClean="0">
                <a:latin typeface="Arial" panose="020B0604020202020204" pitchFamily="34" charset="0"/>
                <a:cs typeface="Arial" panose="020B0604020202020204" pitchFamily="34" charset="0"/>
              </a:rPr>
              <a:t> </a:t>
            </a:r>
            <a:r>
              <a:rPr lang="de-DE" sz="3200" i="1" dirty="0" err="1">
                <a:latin typeface="Arial" panose="020B0604020202020204" pitchFamily="34" charset="0"/>
                <a:cs typeface="Arial" panose="020B0604020202020204" pitchFamily="34" charset="0"/>
              </a:rPr>
              <a:t>provocateur</a:t>
            </a:r>
            <a:r>
              <a:rPr lang="de-DE" sz="3200" dirty="0">
                <a:latin typeface="Arial" panose="020B0604020202020204" pitchFamily="34" charset="0"/>
                <a:cs typeface="Arial" panose="020B0604020202020204" pitchFamily="34" charset="0"/>
              </a:rPr>
              <a:t> vergleichbar, der sich, wenn auch aus anderen Gründen, keine Vollendung der Haupttat </a:t>
            </a:r>
            <a:r>
              <a:rPr lang="de-DE" sz="3200" dirty="0" smtClean="0">
                <a:latin typeface="Arial" panose="020B0604020202020204" pitchFamily="34" charset="0"/>
                <a:cs typeface="Arial" panose="020B0604020202020204" pitchFamily="34" charset="0"/>
              </a:rPr>
              <a:t>vorstellt</a:t>
            </a:r>
          </a:p>
          <a:p>
            <a:r>
              <a:rPr lang="de-DE" sz="3200" dirty="0" smtClean="0">
                <a:latin typeface="Arial" panose="020B0604020202020204" pitchFamily="34" charset="0"/>
                <a:cs typeface="Arial" panose="020B0604020202020204" pitchFamily="34" charset="0"/>
              </a:rPr>
              <a:t>Vorsatz in Bezug auf vollendete </a:t>
            </a:r>
            <a:r>
              <a:rPr lang="de-DE" sz="3200" dirty="0" err="1" smtClean="0">
                <a:latin typeface="Arial" panose="020B0604020202020204" pitchFamily="34" charset="0"/>
                <a:cs typeface="Arial" panose="020B0604020202020204" pitchFamily="34" charset="0"/>
              </a:rPr>
              <a:t>rw</a:t>
            </a:r>
            <a:r>
              <a:rPr lang="de-DE" sz="3200" dirty="0" smtClean="0">
                <a:latin typeface="Arial" panose="020B0604020202020204" pitchFamily="34" charset="0"/>
                <a:cs typeface="Arial" panose="020B0604020202020204" pitchFamily="34" charset="0"/>
              </a:rPr>
              <a:t> Haupttat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III.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249 Abs. 1, 22, 23 Abs. 1, 27 Abs. 1, 12 Abs. 1 StGB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D. </a:t>
            </a:r>
            <a:r>
              <a:rPr lang="de-DE" sz="3200" b="1" dirty="0" smtClean="0">
                <a:latin typeface="Arial" panose="020B0604020202020204" pitchFamily="34" charset="0"/>
                <a:cs typeface="Arial" panose="020B0604020202020204" pitchFamily="34" charset="0"/>
              </a:rPr>
              <a:t>§§ </a:t>
            </a:r>
            <a:r>
              <a:rPr lang="de-DE" sz="3200" b="1" dirty="0">
                <a:latin typeface="Arial" panose="020B0604020202020204" pitchFamily="34" charset="0"/>
                <a:cs typeface="Arial" panose="020B0604020202020204" pitchFamily="34" charset="0"/>
              </a:rPr>
              <a:t>253 Abs. 1, 255, 22, 23 Abs. 1, 27 Abs. 1, 12 Abs.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Mangels des Vorsatzes </a:t>
            </a:r>
            <a:r>
              <a:rPr lang="de-DE" sz="3200" dirty="0" smtClean="0">
                <a:latin typeface="Arial" panose="020B0604020202020204" pitchFamily="34" charset="0"/>
                <a:cs typeface="Arial" panose="020B0604020202020204" pitchFamily="34" charset="0"/>
              </a:rPr>
              <a:t>in Bezug auf vorsätzliche rechtswidrige </a:t>
            </a:r>
            <a:r>
              <a:rPr lang="de-DE" sz="3200" dirty="0">
                <a:latin typeface="Arial" panose="020B0604020202020204" pitchFamily="34" charset="0"/>
                <a:cs typeface="Arial" panose="020B0604020202020204" pitchFamily="34" charset="0"/>
              </a:rPr>
              <a:t>Haupttat (s.o.) </a:t>
            </a:r>
            <a:r>
              <a:rPr lang="de-DE" sz="3200" dirty="0" smtClean="0">
                <a:latin typeface="Arial" panose="020B0604020202020204" pitchFamily="34" charset="0"/>
                <a:cs typeface="Arial" panose="020B0604020202020204" pitchFamily="34" charset="0"/>
              </a:rPr>
              <a:t>entsprechend –</a:t>
            </a:r>
          </a:p>
        </p:txBody>
      </p:sp>
    </p:spTree>
    <p:extLst>
      <p:ext uri="{BB962C8B-B14F-4D97-AF65-F5344CB8AC3E}">
        <p14:creationId xmlns:p14="http://schemas.microsoft.com/office/powerpoint/2010/main" val="271913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E</a:t>
            </a:r>
            <a:r>
              <a:rPr lang="de-DE" sz="3200" b="1" dirty="0">
                <a:latin typeface="Arial" panose="020B0604020202020204" pitchFamily="34" charset="0"/>
                <a:cs typeface="Arial" panose="020B0604020202020204" pitchFamily="34" charset="0"/>
              </a:rPr>
              <a:t>. Strafbarkeit wegen versuchten Betruges gemäß §§ 263 Abs. 1, 22, 23 Abs. 1, 12 Abs.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Indem W die Schadensanzeige bezüglich des Verlustes der TV-Geräte an die V-GmbH geschickt </a:t>
            </a:r>
            <a:r>
              <a:rPr lang="de-DE" sz="3200" dirty="0" smtClean="0">
                <a:latin typeface="Arial" panose="020B0604020202020204" pitchFamily="34" charset="0"/>
                <a:cs typeface="Arial" panose="020B0604020202020204" pitchFamily="34" charset="0"/>
              </a:rPr>
              <a:t>hat </a:t>
            </a:r>
          </a:p>
          <a:p>
            <a:r>
              <a:rPr lang="de-DE" sz="3200" b="1" dirty="0" smtClean="0">
                <a:latin typeface="Arial" panose="020B0604020202020204" pitchFamily="34" charset="0"/>
                <a:cs typeface="Arial" panose="020B0604020202020204" pitchFamily="34" charset="0"/>
              </a:rPr>
              <a:t>I. </a:t>
            </a:r>
            <a:r>
              <a:rPr lang="de-DE" sz="3200" b="1" dirty="0">
                <a:latin typeface="Arial" panose="020B0604020202020204" pitchFamily="34" charset="0"/>
                <a:cs typeface="Arial" panose="020B0604020202020204" pitchFamily="34" charset="0"/>
              </a:rPr>
              <a:t>Vorprüfung</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Die V-GmbH als Versicherer hatte die Schadensanzeige noch nicht bearbeitet </a:t>
            </a:r>
            <a:r>
              <a:rPr lang="de-DE" sz="3200" dirty="0" smtClean="0">
                <a:latin typeface="Arial" panose="020B0604020202020204" pitchFamily="34" charset="0"/>
                <a:cs typeface="Arial" panose="020B0604020202020204" pitchFamily="34" charset="0"/>
              </a:rPr>
              <a:t>/Tat </a:t>
            </a:r>
            <a:r>
              <a:rPr lang="de-DE" sz="3200" dirty="0">
                <a:latin typeface="Arial" panose="020B0604020202020204" pitchFamily="34" charset="0"/>
                <a:cs typeface="Arial" panose="020B0604020202020204" pitchFamily="34" charset="0"/>
              </a:rPr>
              <a:t>nicht </a:t>
            </a:r>
            <a:r>
              <a:rPr lang="de-DE" sz="3200" dirty="0" smtClean="0">
                <a:latin typeface="Arial" panose="020B0604020202020204" pitchFamily="34" charset="0"/>
                <a:cs typeface="Arial" panose="020B0604020202020204" pitchFamily="34" charset="0"/>
              </a:rPr>
              <a:t>vollendet</a:t>
            </a:r>
          </a:p>
          <a:p>
            <a:r>
              <a:rPr lang="de-DE" sz="3200" dirty="0" smtClean="0">
                <a:latin typeface="Arial" panose="020B0604020202020204" pitchFamily="34" charset="0"/>
                <a:cs typeface="Arial" panose="020B0604020202020204" pitchFamily="34" charset="0"/>
              </a:rPr>
              <a:t>Strafbarkeit </a:t>
            </a:r>
            <a:r>
              <a:rPr lang="de-DE" sz="3200" dirty="0">
                <a:latin typeface="Arial" panose="020B0604020202020204" pitchFamily="34" charset="0"/>
                <a:cs typeface="Arial" panose="020B0604020202020204" pitchFamily="34" charset="0"/>
              </a:rPr>
              <a:t>des </a:t>
            </a:r>
            <a:r>
              <a:rPr lang="de-DE" sz="3200" dirty="0" smtClean="0">
                <a:latin typeface="Arial" panose="020B0604020202020204" pitchFamily="34" charset="0"/>
                <a:cs typeface="Arial" panose="020B0604020202020204" pitchFamily="34" charset="0"/>
              </a:rPr>
              <a:t>Versuchs: §§ </a:t>
            </a:r>
            <a:r>
              <a:rPr lang="de-DE" sz="3200" dirty="0">
                <a:latin typeface="Arial" panose="020B0604020202020204" pitchFamily="34" charset="0"/>
                <a:cs typeface="Arial" panose="020B0604020202020204" pitchFamily="34" charset="0"/>
              </a:rPr>
              <a:t>263 Abs. 2, 23 Abs. 1, 12 Abs. 2 StGB</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4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II</a:t>
            </a:r>
            <a:r>
              <a:rPr lang="de-DE" sz="3200" b="1" dirty="0">
                <a:latin typeface="Arial" panose="020B0604020202020204" pitchFamily="34" charset="0"/>
                <a:cs typeface="Arial" panose="020B0604020202020204" pitchFamily="34" charset="0"/>
              </a:rPr>
              <a:t>.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Tatentschluss</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Schadensanzeige = konkludente </a:t>
            </a:r>
            <a:r>
              <a:rPr lang="de-DE" sz="3200" dirty="0">
                <a:latin typeface="Arial" panose="020B0604020202020204" pitchFamily="34" charset="0"/>
                <a:cs typeface="Arial" panose="020B0604020202020204" pitchFamily="34" charset="0"/>
              </a:rPr>
              <a:t>Täuschung über die Negativtatsache des unfreiwilligen Verlustes der versicherten </a:t>
            </a:r>
            <a:r>
              <a:rPr lang="de-DE" sz="3200" dirty="0" smtClean="0">
                <a:latin typeface="Arial" panose="020B0604020202020204" pitchFamily="34" charset="0"/>
                <a:cs typeface="Arial" panose="020B0604020202020204" pitchFamily="34" charset="0"/>
              </a:rPr>
              <a:t>Sache</a:t>
            </a:r>
          </a:p>
          <a:p>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Hierdurch </a:t>
            </a:r>
            <a:r>
              <a:rPr lang="de-DE" sz="3200" dirty="0">
                <a:latin typeface="Arial" panose="020B0604020202020204" pitchFamily="34" charset="0"/>
                <a:cs typeface="Arial" panose="020B0604020202020204" pitchFamily="34" charset="0"/>
              </a:rPr>
              <a:t>wollte W bei den Mitarbeitern der </a:t>
            </a:r>
            <a:r>
              <a:rPr lang="de-DE" sz="3200" dirty="0" smtClean="0">
                <a:latin typeface="Arial" panose="020B0604020202020204" pitchFamily="34" charset="0"/>
                <a:cs typeface="Arial" panose="020B0604020202020204" pitchFamily="34" charset="0"/>
              </a:rPr>
              <a:t>V-GmbH täuschungsbedingten </a:t>
            </a:r>
            <a:r>
              <a:rPr lang="de-DE" sz="3200" dirty="0">
                <a:latin typeface="Arial" panose="020B0604020202020204" pitchFamily="34" charset="0"/>
                <a:cs typeface="Arial" panose="020B0604020202020204" pitchFamily="34" charset="0"/>
              </a:rPr>
              <a:t>Irrtum über die Pflicht und über die Höhe der Zahlungsverpflichtung der V-GmbH, hervorrufen.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Infolge Irrtums </a:t>
            </a:r>
            <a:r>
              <a:rPr lang="de-DE" sz="3200" dirty="0">
                <a:latin typeface="Arial" panose="020B0604020202020204" pitchFamily="34" charset="0"/>
                <a:cs typeface="Arial" panose="020B0604020202020204" pitchFamily="34" charset="0"/>
              </a:rPr>
              <a:t>sollte es zur Auszahlung der Versicherungsprämie </a:t>
            </a:r>
            <a:r>
              <a:rPr lang="de-DE" sz="3200" dirty="0" smtClean="0">
                <a:latin typeface="Arial" panose="020B0604020202020204" pitchFamily="34" charset="0"/>
                <a:cs typeface="Arial" panose="020B0604020202020204" pitchFamily="34" charset="0"/>
              </a:rPr>
              <a:t>kommen = Vermögensverfügung</a:t>
            </a:r>
          </a:p>
        </p:txBody>
      </p:sp>
    </p:spTree>
    <p:extLst>
      <p:ext uri="{BB962C8B-B14F-4D97-AF65-F5344CB8AC3E}">
        <p14:creationId xmlns:p14="http://schemas.microsoft.com/office/powerpoint/2010/main" val="3735552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dirty="0" smtClean="0">
                <a:latin typeface="Arial" panose="020B0604020202020204" pitchFamily="34" charset="0"/>
                <a:cs typeface="Arial" panose="020B0604020202020204" pitchFamily="34" charset="0"/>
              </a:rPr>
              <a:t>Ohne versicherungsrechtlichen Anspruch = Schaden</a:t>
            </a:r>
            <a:endParaRPr lang="de-DE" dirty="0">
              <a:latin typeface="Arial" panose="020B0604020202020204" pitchFamily="34" charset="0"/>
              <a:cs typeface="Arial" panose="020B0604020202020204" pitchFamily="34" charset="0"/>
            </a:endParaRPr>
          </a:p>
          <a:p>
            <a:r>
              <a:rPr lang="de-DE" dirty="0" smtClean="0">
                <a:latin typeface="Arial" panose="020B0604020202020204" pitchFamily="34" charset="0"/>
                <a:cs typeface="Arial" panose="020B0604020202020204" pitchFamily="34" charset="0"/>
              </a:rPr>
              <a:t>Absicht </a:t>
            </a:r>
            <a:r>
              <a:rPr lang="de-DE" dirty="0">
                <a:latin typeface="Arial" panose="020B0604020202020204" pitchFamily="34" charset="0"/>
                <a:cs typeface="Arial" panose="020B0604020202020204" pitchFamily="34" charset="0"/>
              </a:rPr>
              <a:t>stoffgleicher und rechtswidriger </a:t>
            </a:r>
            <a:r>
              <a:rPr lang="de-DE" dirty="0" smtClean="0">
                <a:latin typeface="Arial" panose="020B0604020202020204" pitchFamily="34" charset="0"/>
                <a:cs typeface="Arial" panose="020B0604020202020204" pitchFamily="34" charset="0"/>
              </a:rPr>
              <a:t>Bereicherung +</a:t>
            </a:r>
          </a:p>
          <a:p>
            <a:r>
              <a:rPr lang="de-DE" dirty="0" smtClean="0">
                <a:latin typeface="Arial" panose="020B0604020202020204" pitchFamily="34" charset="0"/>
                <a:cs typeface="Arial" panose="020B0604020202020204" pitchFamily="34" charset="0"/>
              </a:rPr>
              <a:t>Schadenssumme </a:t>
            </a:r>
            <a:r>
              <a:rPr lang="de-DE" dirty="0">
                <a:latin typeface="Arial" panose="020B0604020202020204" pitchFamily="34" charset="0"/>
                <a:cs typeface="Arial" panose="020B0604020202020204" pitchFamily="34" charset="0"/>
              </a:rPr>
              <a:t>aus der Anzeige bei der Versicherung dauerhaft dem eigenen Vermögen (bzw. dem Vermögen der G-GmbH, dessen Geschäftsführer und Alleingesellschafter W ist) zuzuführen, obgleich ein diesbezüglicher Anspruch nicht bestand, wovon W Kenntnis hatte. W handelte demzufolge mit Tatentschluss.</a:t>
            </a:r>
          </a:p>
          <a:p>
            <a:r>
              <a:rPr lang="de-DE" b="1" dirty="0">
                <a:latin typeface="Arial" panose="020B0604020202020204" pitchFamily="34" charset="0"/>
                <a:cs typeface="Arial" panose="020B0604020202020204" pitchFamily="34" charset="0"/>
              </a:rPr>
              <a:t>2. Unmittelbares </a:t>
            </a:r>
            <a:r>
              <a:rPr lang="de-DE" b="1" dirty="0" smtClean="0">
                <a:latin typeface="Arial" panose="020B0604020202020204" pitchFamily="34" charset="0"/>
                <a:cs typeface="Arial" panose="020B0604020202020204" pitchFamily="34" charset="0"/>
              </a:rPr>
              <a:t>Ansetzen: +</a:t>
            </a:r>
            <a:endParaRPr lang="de-DE" dirty="0">
              <a:latin typeface="Arial" panose="020B0604020202020204" pitchFamily="34" charset="0"/>
              <a:cs typeface="Arial" panose="020B0604020202020204" pitchFamily="34" charset="0"/>
            </a:endParaRPr>
          </a:p>
          <a:p>
            <a:r>
              <a:rPr lang="de-DE" b="1" dirty="0" smtClean="0">
                <a:latin typeface="Arial" panose="020B0604020202020204" pitchFamily="34" charset="0"/>
                <a:cs typeface="Arial" panose="020B0604020202020204" pitchFamily="34" charset="0"/>
              </a:rPr>
              <a:t>III</a:t>
            </a:r>
            <a:r>
              <a:rPr lang="de-DE" b="1" dirty="0">
                <a:latin typeface="Arial" panose="020B0604020202020204" pitchFamily="34" charset="0"/>
                <a:cs typeface="Arial" panose="020B0604020202020204" pitchFamily="34" charset="0"/>
              </a:rPr>
              <a:t>. Rechtswidrigkeit und Schuld </a:t>
            </a:r>
            <a:r>
              <a:rPr lang="de-DE" b="1" dirty="0" smtClean="0">
                <a:latin typeface="Arial" panose="020B0604020202020204" pitchFamily="34" charset="0"/>
                <a:cs typeface="Arial" panose="020B0604020202020204" pitchFamily="34" charset="0"/>
              </a:rPr>
              <a:t> +</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164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a:latin typeface="Arial" panose="020B0604020202020204" pitchFamily="34" charset="0"/>
                <a:cs typeface="Arial" panose="020B0604020202020204" pitchFamily="34" charset="0"/>
              </a:rPr>
              <a:t>2. Fremde bewegliche Sachen: </a:t>
            </a:r>
            <a:r>
              <a:rPr lang="de-DE" sz="3200">
                <a:latin typeface="Arial" panose="020B0604020202020204" pitchFamily="34" charset="0"/>
                <a:cs typeface="Arial" panose="020B0604020202020204" pitchFamily="34" charset="0"/>
              </a:rPr>
              <a:t>TV-Geräte / LKW +, Eigentümer = G-GmbH</a:t>
            </a:r>
          </a:p>
          <a:p>
            <a:r>
              <a:rPr lang="de-DE" sz="3200" b="1">
                <a:latin typeface="Arial" panose="020B0604020202020204" pitchFamily="34" charset="0"/>
                <a:cs typeface="Arial" panose="020B0604020202020204" pitchFamily="34" charset="0"/>
              </a:rPr>
              <a:t>3. Wegnahme</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 Bruch fremden und die Begründung neuen Gewahrsams.</a:t>
            </a:r>
          </a:p>
          <a:p>
            <a:r>
              <a:rPr lang="de-DE" sz="3200" b="1">
                <a:latin typeface="Arial" panose="020B0604020202020204" pitchFamily="34" charset="0"/>
                <a:cs typeface="Arial" panose="020B0604020202020204" pitchFamily="34" charset="0"/>
              </a:rPr>
              <a:t>a) fremder Gewahrsam vor der Tat:</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Sachherrschaft des O?</a:t>
            </a:r>
          </a:p>
          <a:p>
            <a:r>
              <a:rPr lang="de-DE" sz="3200">
                <a:latin typeface="Arial" panose="020B0604020202020204" pitchFamily="34" charset="0"/>
                <a:cs typeface="Arial" panose="020B0604020202020204" pitchFamily="34" charset="0"/>
              </a:rPr>
              <a:t>O = nur angestellter LKW-Fahrer</a:t>
            </a:r>
          </a:p>
          <a:p>
            <a:r>
              <a:rPr lang="de-DE" sz="3200">
                <a:latin typeface="Arial" panose="020B0604020202020204" pitchFamily="34" charset="0"/>
                <a:cs typeface="Arial" panose="020B0604020202020204" pitchFamily="34" charset="0"/>
              </a:rPr>
              <a:t>Aber: zur Zeit des Überfalls dem Weisungsbereich des W entzogen. </a:t>
            </a:r>
          </a:p>
          <a:p>
            <a:r>
              <a:rPr lang="de-DE" sz="3200">
                <a:latin typeface="Arial" panose="020B0604020202020204" pitchFamily="34" charset="0"/>
                <a:cs typeface="Arial" panose="020B0604020202020204" pitchFamily="34" charset="0"/>
              </a:rPr>
              <a:t>Frachtführer am Speditionsgut hat bei Fernfahrten regelmäßig Alleingewahrsam</a:t>
            </a:r>
          </a:p>
        </p:txBody>
      </p:sp>
    </p:spTree>
    <p:extLst>
      <p:ext uri="{BB962C8B-B14F-4D97-AF65-F5344CB8AC3E}">
        <p14:creationId xmlns:p14="http://schemas.microsoft.com/office/powerpoint/2010/main" val="40917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Rücktritt </a:t>
            </a:r>
            <a:r>
              <a:rPr lang="de-DE" sz="3200" b="1" dirty="0">
                <a:latin typeface="Arial" panose="020B0604020202020204" pitchFamily="34" charset="0"/>
                <a:cs typeface="Arial" panose="020B0604020202020204" pitchFamily="34" charset="0"/>
              </a:rPr>
              <a:t>gemäß § 24 StGB</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1</a:t>
            </a:r>
            <a:r>
              <a:rPr lang="de-DE" sz="3200" b="1" dirty="0">
                <a:latin typeface="Arial" panose="020B0604020202020204" pitchFamily="34" charset="0"/>
                <a:cs typeface="Arial" panose="020B0604020202020204" pitchFamily="34" charset="0"/>
              </a:rPr>
              <a:t>. Kein Fehlschlag</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 </a:t>
            </a:r>
            <a:r>
              <a:rPr lang="de-DE" sz="3200" dirty="0">
                <a:latin typeface="Arial" panose="020B0604020202020204" pitchFamily="34" charset="0"/>
                <a:cs typeface="Arial" panose="020B0604020202020204" pitchFamily="34" charset="0"/>
              </a:rPr>
              <a:t>ging zutreffend davon </a:t>
            </a:r>
            <a:r>
              <a:rPr lang="de-DE" sz="3200" dirty="0" smtClean="0">
                <a:latin typeface="Arial" panose="020B0604020202020204" pitchFamily="34" charset="0"/>
                <a:cs typeface="Arial" panose="020B0604020202020204" pitchFamily="34" charset="0"/>
              </a:rPr>
              <a:t>aus: </a:t>
            </a:r>
            <a:r>
              <a:rPr lang="de-DE" sz="3200" dirty="0">
                <a:latin typeface="Arial" panose="020B0604020202020204" pitchFamily="34" charset="0"/>
                <a:cs typeface="Arial" panose="020B0604020202020204" pitchFamily="34" charset="0"/>
              </a:rPr>
              <a:t>die Mitarbeiter der V-GmbH haben die Schadensanzeige noch nicht </a:t>
            </a:r>
            <a:r>
              <a:rPr lang="de-DE" sz="3200" dirty="0" smtClean="0">
                <a:latin typeface="Arial" panose="020B0604020202020204" pitchFamily="34" charset="0"/>
                <a:cs typeface="Arial" panose="020B0604020202020204" pitchFamily="34" charset="0"/>
              </a:rPr>
              <a:t>geprüft</a:t>
            </a:r>
          </a:p>
          <a:p>
            <a:r>
              <a:rPr lang="de-DE" sz="3200" dirty="0" smtClean="0">
                <a:latin typeface="Arial" panose="020B0604020202020204" pitchFamily="34" charset="0"/>
                <a:cs typeface="Arial" panose="020B0604020202020204" pitchFamily="34" charset="0"/>
              </a:rPr>
              <a:t>W hätte den </a:t>
            </a:r>
            <a:r>
              <a:rPr lang="de-DE" sz="3200" dirty="0">
                <a:latin typeface="Arial" panose="020B0604020202020204" pitchFamily="34" charset="0"/>
                <a:cs typeface="Arial" panose="020B0604020202020204" pitchFamily="34" charset="0"/>
              </a:rPr>
              <a:t>Taterfolg noch hätte herbeiführen können. </a:t>
            </a:r>
          </a:p>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Rücktritt vom beendeten Versuch</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W hat aus seiner Sicht alles für die Herbeiführung des tatbestandlichen Erfolges Erforderliche </a:t>
            </a:r>
            <a:r>
              <a:rPr lang="de-DE" sz="3200" dirty="0" smtClean="0">
                <a:latin typeface="Arial" panose="020B0604020202020204" pitchFamily="34" charset="0"/>
                <a:cs typeface="Arial" panose="020B0604020202020204" pitchFamily="34" charset="0"/>
              </a:rPr>
              <a:t>getan</a:t>
            </a:r>
          </a:p>
          <a:p>
            <a:r>
              <a:rPr lang="de-DE" sz="3200" b="1" dirty="0" smtClean="0">
                <a:latin typeface="Arial" panose="020B0604020202020204" pitchFamily="34" charset="0"/>
                <a:cs typeface="Arial" panose="020B0604020202020204" pitchFamily="34" charset="0"/>
              </a:rPr>
              <a:t>beendeter Versuch</a:t>
            </a:r>
            <a:r>
              <a:rPr lang="de-DE" sz="3200" dirty="0" smtClean="0">
                <a:latin typeface="Arial" panose="020B0604020202020204" pitchFamily="34" charset="0"/>
                <a:cs typeface="Arial" panose="020B0604020202020204" pitchFamily="34" charset="0"/>
              </a:rPr>
              <a:t>, § </a:t>
            </a:r>
            <a:r>
              <a:rPr lang="de-DE" sz="3200" dirty="0">
                <a:latin typeface="Arial" panose="020B0604020202020204" pitchFamily="34" charset="0"/>
                <a:cs typeface="Arial" panose="020B0604020202020204" pitchFamily="34" charset="0"/>
              </a:rPr>
              <a:t>24 Abs. 1 S. 1 Var. 2 StGB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Und W hat Anzeige zurückgezogen = Vollendung verhindert</a:t>
            </a:r>
          </a:p>
        </p:txBody>
      </p:sp>
    </p:spTree>
    <p:extLst>
      <p:ext uri="{BB962C8B-B14F-4D97-AF65-F5344CB8AC3E}">
        <p14:creationId xmlns:p14="http://schemas.microsoft.com/office/powerpoint/2010/main" val="193233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3</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Freiwilligkeit: + (Gewissensbisse)</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4</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Rücktritt +, Strafbarkeit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F</a:t>
            </a:r>
            <a:r>
              <a:rPr lang="de-DE" sz="3200" b="1" dirty="0">
                <a:latin typeface="Arial" panose="020B0604020202020204" pitchFamily="34" charset="0"/>
                <a:cs typeface="Arial" panose="020B0604020202020204" pitchFamily="34" charset="0"/>
              </a:rPr>
              <a:t>. Strafbarkeit wegen Versicherungsmissbrauchs gemäß §§ 265 Abs. 1, 25 Abs. 1 Var.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W könnte sich durch das Übermitteln der für den Überfall erforderlichen Informationen über den LKW an A und B </a:t>
            </a:r>
            <a:endParaRPr lang="de-DE" sz="3200" dirty="0" smtClean="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a:t>
            </a:r>
            <a:r>
              <a:rPr lang="de-DE" sz="3200" b="1" dirty="0">
                <a:latin typeface="Arial" panose="020B0604020202020204" pitchFamily="34" charset="0"/>
                <a:cs typeface="Arial" panose="020B0604020202020204" pitchFamily="34" charset="0"/>
              </a:rPr>
              <a:t>. Objektiver Tatbestand</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1. Eine Sache, die gegen Diebstahl versichert ist</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TV-Geräte +  </a:t>
            </a:r>
          </a:p>
        </p:txBody>
      </p:sp>
    </p:spTree>
    <p:extLst>
      <p:ext uri="{BB962C8B-B14F-4D97-AF65-F5344CB8AC3E}">
        <p14:creationId xmlns:p14="http://schemas.microsoft.com/office/powerpoint/2010/main" val="120257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2</a:t>
            </a:r>
            <a:r>
              <a:rPr lang="de-DE" sz="3200" b="1" dirty="0">
                <a:latin typeface="Arial" panose="020B0604020202020204" pitchFamily="34" charset="0"/>
                <a:cs typeface="Arial" panose="020B0604020202020204" pitchFamily="34" charset="0"/>
              </a:rPr>
              <a:t>. Tathandlung</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a) Überlassen</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Mitteilen </a:t>
            </a:r>
            <a:r>
              <a:rPr lang="de-DE" sz="3200" dirty="0">
                <a:latin typeface="Arial" panose="020B0604020202020204" pitchFamily="34" charset="0"/>
                <a:cs typeface="Arial" panose="020B0604020202020204" pitchFamily="34" charset="0"/>
              </a:rPr>
              <a:t>der </a:t>
            </a:r>
            <a:r>
              <a:rPr lang="de-DE" sz="3200" dirty="0" smtClean="0">
                <a:latin typeface="Arial" panose="020B0604020202020204" pitchFamily="34" charset="0"/>
                <a:cs typeface="Arial" panose="020B0604020202020204" pitchFamily="34" charset="0"/>
              </a:rPr>
              <a:t>Fahrtroute? +</a:t>
            </a:r>
          </a:p>
          <a:p>
            <a:r>
              <a:rPr lang="de-DE" sz="3200" dirty="0" smtClean="0">
                <a:latin typeface="Arial" panose="020B0604020202020204" pitchFamily="34" charset="0"/>
                <a:cs typeface="Arial" panose="020B0604020202020204" pitchFamily="34" charset="0"/>
              </a:rPr>
              <a:t>Wohl noch nicht </a:t>
            </a:r>
          </a:p>
          <a:p>
            <a:r>
              <a:rPr lang="de-DE" sz="3200" b="1" dirty="0" smtClean="0">
                <a:latin typeface="Arial" panose="020B0604020202020204" pitchFamily="34" charset="0"/>
                <a:cs typeface="Arial" panose="020B0604020202020204" pitchFamily="34" charset="0"/>
              </a:rPr>
              <a:t>b</a:t>
            </a:r>
            <a:r>
              <a:rPr lang="de-DE" sz="3200" b="1" dirty="0">
                <a:latin typeface="Arial" panose="020B0604020202020204" pitchFamily="34" charset="0"/>
                <a:cs typeface="Arial" panose="020B0604020202020204" pitchFamily="34" charset="0"/>
              </a:rPr>
              <a:t>) Beiseiteschaffen</a:t>
            </a:r>
            <a:endParaRPr lang="de-DE" sz="3200" dirty="0">
              <a:latin typeface="Arial" panose="020B0604020202020204" pitchFamily="34" charset="0"/>
              <a:cs typeface="Arial" panose="020B0604020202020204" pitchFamily="34" charset="0"/>
            </a:endParaRPr>
          </a:p>
          <a:p>
            <a:r>
              <a:rPr lang="de-DE" sz="3200" b="1" dirty="0" err="1">
                <a:latin typeface="Arial" panose="020B0604020202020204" pitchFamily="34" charset="0"/>
                <a:cs typeface="Arial" panose="020B0604020202020204" pitchFamily="34" charset="0"/>
              </a:rPr>
              <a:t>aa</a:t>
            </a:r>
            <a:r>
              <a:rPr lang="de-DE" sz="3200" b="1" dirty="0">
                <a:latin typeface="Arial" panose="020B0604020202020204" pitchFamily="34" charset="0"/>
                <a:cs typeface="Arial" panose="020B0604020202020204" pitchFamily="34" charset="0"/>
              </a:rPr>
              <a:t>) W </a:t>
            </a:r>
            <a:r>
              <a:rPr lang="de-DE" sz="3200" b="1" dirty="0" smtClean="0">
                <a:latin typeface="Arial" panose="020B0604020202020204" pitchFamily="34" charset="0"/>
                <a:cs typeface="Arial" panose="020B0604020202020204" pitchFamily="34" charset="0"/>
              </a:rPr>
              <a:t>selbst? -</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Auch </a:t>
            </a:r>
            <a:r>
              <a:rPr lang="de-DE" sz="3200" dirty="0" smtClean="0">
                <a:latin typeface="Arial" panose="020B0604020202020204" pitchFamily="34" charset="0"/>
                <a:cs typeface="Arial" panose="020B0604020202020204" pitchFamily="34" charset="0"/>
              </a:rPr>
              <a:t>noch </a:t>
            </a:r>
            <a:r>
              <a:rPr lang="de-DE" sz="3200" dirty="0">
                <a:latin typeface="Arial" panose="020B0604020202020204" pitchFamily="34" charset="0"/>
                <a:cs typeface="Arial" panose="020B0604020202020204" pitchFamily="34" charset="0"/>
              </a:rPr>
              <a:t>nicht </a:t>
            </a:r>
            <a:r>
              <a:rPr lang="de-DE" sz="3200" dirty="0" smtClean="0">
                <a:latin typeface="Arial" panose="020B0604020202020204" pitchFamily="34" charset="0"/>
                <a:cs typeface="Arial" panose="020B0604020202020204" pitchFamily="34" charset="0"/>
              </a:rPr>
              <a:t>gegeben</a:t>
            </a:r>
          </a:p>
          <a:p>
            <a:r>
              <a:rPr lang="de-DE" sz="3200" dirty="0" smtClean="0">
                <a:latin typeface="Arial" panose="020B0604020202020204" pitchFamily="34" charset="0"/>
                <a:cs typeface="Arial" panose="020B0604020202020204" pitchFamily="34" charset="0"/>
              </a:rPr>
              <a:t>(Dafür erforderlich</a:t>
            </a:r>
            <a:r>
              <a:rPr lang="de-DE" sz="3200" dirty="0">
                <a:latin typeface="Arial" panose="020B0604020202020204" pitchFamily="34" charset="0"/>
                <a:cs typeface="Arial" panose="020B0604020202020204" pitchFamily="34" charset="0"/>
              </a:rPr>
              <a:t>, dass durch den </a:t>
            </a:r>
            <a:r>
              <a:rPr lang="de-DE" sz="3200" dirty="0" err="1" smtClean="0">
                <a:latin typeface="Arial" panose="020B0604020202020204" pitchFamily="34" charset="0"/>
                <a:cs typeface="Arial" panose="020B0604020202020204" pitchFamily="34" charset="0"/>
              </a:rPr>
              <a:t>Versicherungsneh-mer</a:t>
            </a:r>
            <a:r>
              <a:rPr lang="de-DE" sz="3200" dirty="0" smtClean="0">
                <a:latin typeface="Arial" panose="020B0604020202020204" pitchFamily="34" charset="0"/>
                <a:cs typeface="Arial" panose="020B0604020202020204" pitchFamily="34" charset="0"/>
              </a:rPr>
              <a:t> / Dritten </a:t>
            </a:r>
            <a:r>
              <a:rPr lang="de-DE" sz="3200" dirty="0">
                <a:latin typeface="Arial" panose="020B0604020202020204" pitchFamily="34" charset="0"/>
                <a:cs typeface="Arial" panose="020B0604020202020204" pitchFamily="34" charset="0"/>
              </a:rPr>
              <a:t>mit dessen Einverständnis </a:t>
            </a:r>
            <a:r>
              <a:rPr lang="de-DE" sz="3200" b="1" dirty="0">
                <a:latin typeface="Arial" panose="020B0604020202020204" pitchFamily="34" charset="0"/>
                <a:cs typeface="Arial" panose="020B0604020202020204" pitchFamily="34" charset="0"/>
              </a:rPr>
              <a:t>die räumliche Position der Sache </a:t>
            </a:r>
            <a:r>
              <a:rPr lang="de-DE" sz="3200" b="1" dirty="0" smtClean="0">
                <a:latin typeface="Arial" panose="020B0604020202020204" pitchFamily="34" charset="0"/>
                <a:cs typeface="Arial" panose="020B0604020202020204" pitchFamily="34" charset="0"/>
              </a:rPr>
              <a:t>verändert </a:t>
            </a:r>
            <a:r>
              <a:rPr lang="de-DE" sz="3200" b="1" dirty="0">
                <a:latin typeface="Arial" panose="020B0604020202020204" pitchFamily="34" charset="0"/>
                <a:cs typeface="Arial" panose="020B0604020202020204" pitchFamily="34" charset="0"/>
              </a:rPr>
              <a:t>wurde, </a:t>
            </a:r>
            <a:r>
              <a:rPr lang="de-DE" sz="3200" b="1" dirty="0" smtClean="0">
                <a:latin typeface="Arial" panose="020B0604020202020204" pitchFamily="34" charset="0"/>
                <a:cs typeface="Arial" panose="020B0604020202020204" pitchFamily="34" charset="0"/>
              </a:rPr>
              <a:t>so dass </a:t>
            </a:r>
            <a:r>
              <a:rPr lang="de-DE" sz="3200" b="1" dirty="0">
                <a:latin typeface="Arial" panose="020B0604020202020204" pitchFamily="34" charset="0"/>
                <a:cs typeface="Arial" panose="020B0604020202020204" pitchFamily="34" charset="0"/>
              </a:rPr>
              <a:t>für einen nicht eingeweihten Beobachter der Eindruck entsteht, die Sache sei abhandengekommen</a:t>
            </a:r>
            <a:r>
              <a:rPr lang="de-DE" sz="3200" dirty="0">
                <a:latin typeface="Arial" panose="020B0604020202020204" pitchFamily="34" charset="0"/>
                <a:cs typeface="Arial" panose="020B0604020202020204" pitchFamily="34" charset="0"/>
              </a:rPr>
              <a:t>. </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221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dirty="0" smtClean="0">
                <a:latin typeface="Arial" panose="020B0604020202020204" pitchFamily="34" charset="0"/>
                <a:cs typeface="Arial" panose="020B0604020202020204" pitchFamily="34" charset="0"/>
              </a:rPr>
              <a:t>Hier: Für nicht eingeweihten Beobachter zum Zeitpunkt der Informationsübermittlung nicht von Entwendung des LKW auszugehen:</a:t>
            </a:r>
          </a:p>
          <a:p>
            <a:r>
              <a:rPr lang="de-DE" sz="3200" dirty="0" smtClean="0">
                <a:latin typeface="Arial" panose="020B0604020202020204" pitchFamily="34" charset="0"/>
                <a:cs typeface="Arial" panose="020B0604020202020204" pitchFamily="34" charset="0"/>
              </a:rPr>
              <a:t>Folglich: W hat keine </a:t>
            </a:r>
            <a:r>
              <a:rPr lang="de-DE" sz="3200" dirty="0">
                <a:latin typeface="Arial" panose="020B0604020202020204" pitchFamily="34" charset="0"/>
                <a:cs typeface="Arial" panose="020B0604020202020204" pitchFamily="34" charset="0"/>
              </a:rPr>
              <a:t>Sache beiseite </a:t>
            </a:r>
            <a:r>
              <a:rPr lang="de-DE" sz="3200" dirty="0" smtClean="0">
                <a:latin typeface="Arial" panose="020B0604020202020204" pitchFamily="34" charset="0"/>
                <a:cs typeface="Arial" panose="020B0604020202020204" pitchFamily="34" charset="0"/>
              </a:rPr>
              <a:t>geschafft.</a:t>
            </a:r>
            <a:endParaRPr lang="de-DE" sz="3200" dirty="0">
              <a:latin typeface="Arial" panose="020B0604020202020204" pitchFamily="34" charset="0"/>
              <a:cs typeface="Arial" panose="020B0604020202020204" pitchFamily="34" charset="0"/>
            </a:endParaRPr>
          </a:p>
          <a:p>
            <a:r>
              <a:rPr lang="de-DE" sz="3200" i="1" dirty="0" err="1" smtClean="0">
                <a:latin typeface="Arial" panose="020B0604020202020204" pitchFamily="34" charset="0"/>
                <a:cs typeface="Arial" panose="020B0604020202020204" pitchFamily="34" charset="0"/>
              </a:rPr>
              <a:t>a.A</a:t>
            </a:r>
            <a:r>
              <a:rPr lang="de-DE" sz="3200" i="1" dirty="0">
                <a:latin typeface="Arial" panose="020B0604020202020204" pitchFamily="34" charset="0"/>
                <a:cs typeface="Arial" panose="020B0604020202020204" pitchFamily="34" charset="0"/>
              </a:rPr>
              <a:t>. ist mit entsprechender Argumentation vertretbar. </a:t>
            </a:r>
            <a:endParaRPr lang="de-DE" sz="3200" dirty="0">
              <a:latin typeface="Arial" panose="020B0604020202020204" pitchFamily="34" charset="0"/>
              <a:cs typeface="Arial" panose="020B0604020202020204" pitchFamily="34" charset="0"/>
            </a:endParaRPr>
          </a:p>
          <a:p>
            <a:r>
              <a:rPr lang="de-DE" sz="3200" b="1" dirty="0" err="1">
                <a:latin typeface="Arial" panose="020B0604020202020204" pitchFamily="34" charset="0"/>
                <a:cs typeface="Arial" panose="020B0604020202020204" pitchFamily="34" charset="0"/>
              </a:rPr>
              <a:t>bb</a:t>
            </a:r>
            <a:r>
              <a:rPr lang="de-DE" sz="3200" b="1" dirty="0">
                <a:latin typeface="Arial" panose="020B0604020202020204" pitchFamily="34" charset="0"/>
                <a:cs typeface="Arial" panose="020B0604020202020204" pitchFamily="34" charset="0"/>
              </a:rPr>
              <a:t>) Zurechnung des Verhaltens des B über § 25 Abs. 1 Var. 2 bzw. Abs. 2 StGB</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Allerdings könnte der LKW samt Ladung „beiseite geschafft“ worden sein, indem A und B diesen aufgrund des Hinweises des W gewaltsam von O entwendeten. </a:t>
            </a:r>
            <a:endParaRPr lang="de-DE"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428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dirty="0" smtClean="0">
                <a:latin typeface="Arial" panose="020B0604020202020204" pitchFamily="34" charset="0"/>
                <a:cs typeface="Arial" panose="020B0604020202020204" pitchFamily="34" charset="0"/>
              </a:rPr>
              <a:t>Zu </a:t>
            </a:r>
            <a:r>
              <a:rPr lang="de-DE" sz="3200" dirty="0">
                <a:latin typeface="Arial" panose="020B0604020202020204" pitchFamily="34" charset="0"/>
                <a:cs typeface="Arial" panose="020B0604020202020204" pitchFamily="34" charset="0"/>
              </a:rPr>
              <a:t>diesem Zeitpunkt würde auch ein nicht eingeweihter Beobachter davon ausgehen, dass eine Entwendung gegen den Willen des Eigentümers vorlag. </a:t>
            </a:r>
            <a:endParaRPr lang="de-DE" sz="3200" dirty="0" smtClean="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1) Zurechnung des Verhaltens des B über § 25 Abs. 2 </a:t>
            </a:r>
            <a:r>
              <a:rPr lang="de-DE" sz="3200" b="1" dirty="0" smtClean="0">
                <a:latin typeface="Arial" panose="020B0604020202020204" pitchFamily="34" charset="0"/>
                <a:cs typeface="Arial" panose="020B0604020202020204" pitchFamily="34" charset="0"/>
              </a:rPr>
              <a:t>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gemeinsamer Tatplan – </a:t>
            </a:r>
          </a:p>
          <a:p>
            <a:r>
              <a:rPr lang="de-DE" sz="3200" dirty="0" smtClean="0">
                <a:latin typeface="Arial" panose="020B0604020202020204" pitchFamily="34" charset="0"/>
                <a:cs typeface="Arial" panose="020B0604020202020204" pitchFamily="34" charset="0"/>
              </a:rPr>
              <a:t>A </a:t>
            </a:r>
            <a:r>
              <a:rPr lang="de-DE" sz="3200" dirty="0">
                <a:latin typeface="Arial" panose="020B0604020202020204" pitchFamily="34" charset="0"/>
                <a:cs typeface="Arial" panose="020B0604020202020204" pitchFamily="34" charset="0"/>
              </a:rPr>
              <a:t>und B hatten aber keine Kenntnis davon, dass </a:t>
            </a:r>
            <a:r>
              <a:rPr lang="de-DE" sz="3200" dirty="0" smtClean="0">
                <a:latin typeface="Arial" panose="020B0604020202020204" pitchFamily="34" charset="0"/>
                <a:cs typeface="Arial" panose="020B0604020202020204" pitchFamily="34" charset="0"/>
              </a:rPr>
              <a:t>die </a:t>
            </a:r>
            <a:r>
              <a:rPr lang="de-DE" sz="3200" dirty="0">
                <a:latin typeface="Arial" panose="020B0604020202020204" pitchFamily="34" charset="0"/>
                <a:cs typeface="Arial" panose="020B0604020202020204" pitchFamily="34" charset="0"/>
              </a:rPr>
              <a:t>Entwendung des LKW samt </a:t>
            </a:r>
            <a:r>
              <a:rPr lang="de-DE" sz="3200" dirty="0" smtClean="0">
                <a:latin typeface="Arial" panose="020B0604020202020204" pitchFamily="34" charset="0"/>
                <a:cs typeface="Arial" panose="020B0604020202020204" pitchFamily="34" charset="0"/>
              </a:rPr>
              <a:t>Ladung </a:t>
            </a:r>
            <a:r>
              <a:rPr lang="de-DE" sz="3200" dirty="0">
                <a:latin typeface="Arial" panose="020B0604020202020204" pitchFamily="34" charset="0"/>
                <a:cs typeface="Arial" panose="020B0604020202020204" pitchFamily="34" charset="0"/>
              </a:rPr>
              <a:t>dem W zur Begehung eines Versicherungsmissbrauchs dienen sollte</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5134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b="1" dirty="0" smtClean="0">
                <a:latin typeface="Arial" panose="020B0604020202020204" pitchFamily="34" charset="0"/>
                <a:cs typeface="Arial" panose="020B0604020202020204" pitchFamily="34" charset="0"/>
              </a:rPr>
              <a:t>(</a:t>
            </a:r>
            <a:r>
              <a:rPr lang="de-DE" sz="3200" b="1" dirty="0">
                <a:latin typeface="Arial" panose="020B0604020202020204" pitchFamily="34" charset="0"/>
                <a:cs typeface="Arial" panose="020B0604020202020204" pitchFamily="34" charset="0"/>
              </a:rPr>
              <a:t>2) Zurechnung des Verhaltens des B über § 25 Abs. 1 Var. 2 </a:t>
            </a:r>
            <a:r>
              <a:rPr lang="de-DE" sz="3200" b="1" dirty="0" smtClean="0">
                <a:latin typeface="Arial" panose="020B0604020202020204" pitchFamily="34" charset="0"/>
                <a:cs typeface="Arial" panose="020B0604020202020204" pitchFamily="34" charset="0"/>
              </a:rPr>
              <a:t>StGB?</a:t>
            </a:r>
            <a:endParaRPr lang="de-DE" sz="3200" dirty="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W: </a:t>
            </a:r>
            <a:r>
              <a:rPr lang="de-DE" sz="3200" dirty="0">
                <a:latin typeface="Arial" panose="020B0604020202020204" pitchFamily="34" charset="0"/>
                <a:cs typeface="Arial" panose="020B0604020202020204" pitchFamily="34" charset="0"/>
              </a:rPr>
              <a:t>Übermittlung der für den Überfall erforderlichen Informationen. </a:t>
            </a:r>
            <a:endParaRPr lang="de-DE" sz="3200" dirty="0" smtClean="0">
              <a:latin typeface="Arial" panose="020B0604020202020204" pitchFamily="34" charset="0"/>
              <a:cs typeface="Arial" panose="020B0604020202020204" pitchFamily="34" charset="0"/>
            </a:endParaRPr>
          </a:p>
          <a:p>
            <a:r>
              <a:rPr lang="de-DE" sz="3200" dirty="0" smtClean="0">
                <a:latin typeface="Arial" panose="020B0604020202020204" pitchFamily="34" charset="0"/>
                <a:cs typeface="Arial" panose="020B0604020202020204" pitchFamily="34" charset="0"/>
              </a:rPr>
              <a:t>Voraussetzung für die Zurechnung: </a:t>
            </a:r>
          </a:p>
          <a:p>
            <a:r>
              <a:rPr lang="de-DE" sz="3200" dirty="0" smtClean="0">
                <a:latin typeface="Arial" panose="020B0604020202020204" pitchFamily="34" charset="0"/>
                <a:cs typeface="Arial" panose="020B0604020202020204" pitchFamily="34" charset="0"/>
              </a:rPr>
              <a:t>objektiv </a:t>
            </a:r>
            <a:r>
              <a:rPr lang="de-DE" sz="3200" dirty="0">
                <a:latin typeface="Arial" panose="020B0604020202020204" pitchFamily="34" charset="0"/>
                <a:cs typeface="Arial" panose="020B0604020202020204" pitchFamily="34" charset="0"/>
              </a:rPr>
              <a:t>ein relevantes Strafbarkeitsdefizit </a:t>
            </a:r>
            <a:r>
              <a:rPr lang="de-DE" sz="3200" dirty="0" smtClean="0">
                <a:latin typeface="Arial" panose="020B0604020202020204" pitchFamily="34" charset="0"/>
                <a:cs typeface="Arial" panose="020B0604020202020204" pitchFamily="34" charset="0"/>
              </a:rPr>
              <a:t>beim Vordermann, hier = Irrtum von A und B , wussten nichts von einem Versicherungsmissbrauch</a:t>
            </a:r>
          </a:p>
          <a:p>
            <a:r>
              <a:rPr lang="de-DE" sz="3200" dirty="0" smtClean="0">
                <a:latin typeface="Arial" panose="020B0604020202020204" pitchFamily="34" charset="0"/>
                <a:cs typeface="Arial" panose="020B0604020202020204" pitchFamily="34" charset="0"/>
              </a:rPr>
              <a:t>Ausnutzen dieses Verantwortungsdefizits durch den Hintermann (</a:t>
            </a:r>
            <a:r>
              <a:rPr lang="de-DE" sz="3200" b="1" dirty="0" smtClean="0">
                <a:latin typeface="Arial" panose="020B0604020202020204" pitchFamily="34" charset="0"/>
                <a:cs typeface="Arial" panose="020B0604020202020204" pitchFamily="34" charset="0"/>
              </a:rPr>
              <a:t>normative</a:t>
            </a:r>
            <a:r>
              <a:rPr lang="de-DE" sz="3200" dirty="0" smtClean="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Tatherrschaft </a:t>
            </a:r>
            <a:r>
              <a:rPr lang="de-DE" sz="3200" dirty="0" smtClean="0">
                <a:latin typeface="Arial" panose="020B0604020202020204" pitchFamily="34" charset="0"/>
                <a:cs typeface="Arial" panose="020B0604020202020204" pitchFamily="34" charset="0"/>
              </a:rPr>
              <a:t>i.S.v. § 25 Abs. 1 Var. 2 StGB), hier = Irrtumsherrschaft, Instrumentalisieren von A und B</a:t>
            </a:r>
          </a:p>
        </p:txBody>
      </p:sp>
    </p:spTree>
    <p:extLst>
      <p:ext uri="{BB962C8B-B14F-4D97-AF65-F5344CB8AC3E}">
        <p14:creationId xmlns:p14="http://schemas.microsoft.com/office/powerpoint/2010/main" val="2566312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dirty="0" smtClean="0">
                <a:latin typeface="Arial" panose="020B0604020202020204" pitchFamily="34" charset="0"/>
                <a:cs typeface="Arial" panose="020B0604020202020204" pitchFamily="34" charset="0"/>
              </a:rPr>
              <a:t>II. Subjektiver Tatbestand:</a:t>
            </a:r>
          </a:p>
          <a:p>
            <a:r>
              <a:rPr lang="de-DE" sz="3200" dirty="0" smtClean="0">
                <a:latin typeface="Arial" panose="020B0604020202020204" pitchFamily="34" charset="0"/>
                <a:cs typeface="Arial" panose="020B0604020202020204" pitchFamily="34" charset="0"/>
              </a:rPr>
              <a:t>Vorsatz +</a:t>
            </a:r>
          </a:p>
          <a:p>
            <a:r>
              <a:rPr lang="de-DE" sz="3200" dirty="0" smtClean="0">
                <a:latin typeface="Arial" panose="020B0604020202020204" pitchFamily="34" charset="0"/>
                <a:cs typeface="Arial" panose="020B0604020202020204" pitchFamily="34" charset="0"/>
              </a:rPr>
              <a:t>Absicht</a:t>
            </a:r>
            <a:r>
              <a:rPr lang="de-DE" sz="3200" dirty="0">
                <a:latin typeface="Arial" panose="020B0604020202020204" pitchFamily="34" charset="0"/>
                <a:cs typeface="Arial" panose="020B0604020202020204" pitchFamily="34" charset="0"/>
              </a:rPr>
              <a:t>, sich Leistungen aus der Versicherung zu </a:t>
            </a:r>
            <a:r>
              <a:rPr lang="de-DE" sz="3200" dirty="0" smtClean="0">
                <a:latin typeface="Arial" panose="020B0604020202020204" pitchFamily="34" charset="0"/>
                <a:cs typeface="Arial" panose="020B0604020202020204" pitchFamily="34" charset="0"/>
              </a:rPr>
              <a:t>verschaffen: +</a:t>
            </a:r>
            <a:endParaRPr lang="de-DE" sz="3200" dirty="0">
              <a:latin typeface="Arial" panose="020B0604020202020204" pitchFamily="34" charset="0"/>
              <a:cs typeface="Arial" panose="020B0604020202020204" pitchFamily="34" charset="0"/>
            </a:endParaRPr>
          </a:p>
          <a:p>
            <a:r>
              <a:rPr lang="de-DE" sz="3200" b="1" dirty="0">
                <a:latin typeface="Arial" panose="020B0604020202020204" pitchFamily="34" charset="0"/>
                <a:cs typeface="Arial" panose="020B0604020202020204" pitchFamily="34" charset="0"/>
              </a:rPr>
              <a:t>III. Rechtswidrigkeit und </a:t>
            </a:r>
            <a:r>
              <a:rPr lang="de-DE" sz="3200" b="1" dirty="0" smtClean="0">
                <a:latin typeface="Arial" panose="020B0604020202020204" pitchFamily="34" charset="0"/>
                <a:cs typeface="Arial" panose="020B0604020202020204" pitchFamily="34" charset="0"/>
              </a:rPr>
              <a:t>Schuld +</a:t>
            </a:r>
            <a:endParaRPr lang="de-DE" sz="3200" dirty="0">
              <a:latin typeface="Arial" panose="020B0604020202020204" pitchFamily="34" charset="0"/>
              <a:cs typeface="Arial" panose="020B0604020202020204" pitchFamily="34" charset="0"/>
            </a:endParaRPr>
          </a:p>
          <a:p>
            <a:r>
              <a:rPr lang="de-DE" sz="3200" b="1" dirty="0" smtClean="0">
                <a:latin typeface="Arial" panose="020B0604020202020204" pitchFamily="34" charset="0"/>
                <a:cs typeface="Arial" panose="020B0604020202020204" pitchFamily="34" charset="0"/>
              </a:rPr>
              <a:t>IV</a:t>
            </a:r>
            <a:r>
              <a:rPr lang="de-DE" sz="3200" b="1" dirty="0">
                <a:latin typeface="Arial" panose="020B0604020202020204" pitchFamily="34" charset="0"/>
                <a:cs typeface="Arial" panose="020B0604020202020204" pitchFamily="34" charset="0"/>
              </a:rPr>
              <a:t>. </a:t>
            </a:r>
            <a:r>
              <a:rPr lang="de-DE" sz="3200" b="1" dirty="0" smtClean="0">
                <a:latin typeface="Arial" panose="020B0604020202020204" pitchFamily="34" charset="0"/>
                <a:cs typeface="Arial" panose="020B0604020202020204" pitchFamily="34" charset="0"/>
              </a:rPr>
              <a:t>Ergebnis: </a:t>
            </a:r>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265 Abs. 1, 25 Abs. 1 Var. 2 StGB </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a:p>
            <a:r>
              <a:rPr lang="de-DE" sz="3200" dirty="0">
                <a:latin typeface="Arial" panose="020B0604020202020204" pitchFamily="34" charset="0"/>
                <a:cs typeface="Arial" panose="020B0604020202020204" pitchFamily="34" charset="0"/>
              </a:rPr>
              <a:t> </a:t>
            </a:r>
            <a:r>
              <a:rPr lang="de-DE" sz="3200" b="1" u="sng" dirty="0" smtClean="0">
                <a:latin typeface="Arial" panose="020B0604020202020204" pitchFamily="34" charset="0"/>
                <a:cs typeface="Arial" panose="020B0604020202020204" pitchFamily="34" charset="0"/>
              </a:rPr>
              <a:t>Gesamtergebnis </a:t>
            </a:r>
            <a:r>
              <a:rPr lang="de-DE" sz="3200" b="1" u="sng" dirty="0">
                <a:latin typeface="Arial" panose="020B0604020202020204" pitchFamily="34" charset="0"/>
                <a:cs typeface="Arial" panose="020B0604020202020204" pitchFamily="34" charset="0"/>
              </a:rPr>
              <a:t>und Konkurrenzen</a:t>
            </a:r>
            <a:endParaRPr lang="de-DE" sz="3200" dirty="0">
              <a:latin typeface="Arial" panose="020B0604020202020204" pitchFamily="34" charset="0"/>
              <a:cs typeface="Arial" panose="020B0604020202020204" pitchFamily="34" charset="0"/>
            </a:endParaRPr>
          </a:p>
          <a:p>
            <a:r>
              <a:rPr lang="de-DE" sz="3200" b="1" u="sng" dirty="0">
                <a:latin typeface="Arial" panose="020B0604020202020204" pitchFamily="34" charset="0"/>
                <a:cs typeface="Arial" panose="020B0604020202020204" pitchFamily="34" charset="0"/>
              </a:rPr>
              <a:t>Strafbarkeit des B:</a:t>
            </a:r>
            <a:r>
              <a:rPr lang="de-DE" sz="3200" dirty="0">
                <a:latin typeface="Arial" panose="020B0604020202020204" pitchFamily="34" charset="0"/>
                <a:cs typeface="Arial" panose="020B0604020202020204" pitchFamily="34" charset="0"/>
              </a:rPr>
              <a:t> </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249 Abs. 1, 22, 23 Abs. 1, 12 Abs. 1 StGB, </a:t>
            </a:r>
            <a:r>
              <a:rPr lang="de-DE" sz="3200" dirty="0" smtClean="0">
                <a:latin typeface="Arial" panose="020B0604020202020204" pitchFamily="34" charset="0"/>
                <a:cs typeface="Arial" panose="020B0604020202020204" pitchFamily="34" charset="0"/>
              </a:rPr>
              <a:t>§§ 253 Abs. 1, 255, 22, 23 Abs. 1, 12 Abs. 2 StGB (</a:t>
            </a:r>
            <a:r>
              <a:rPr lang="de-DE" sz="3200" dirty="0" err="1" smtClean="0">
                <a:latin typeface="Arial" panose="020B0604020202020204" pitchFamily="34" charset="0"/>
                <a:cs typeface="Arial" panose="020B0604020202020204" pitchFamily="34" charset="0"/>
              </a:rPr>
              <a:t>lex</a:t>
            </a:r>
            <a:r>
              <a:rPr lang="de-DE" sz="3200" dirty="0" smtClean="0">
                <a:latin typeface="Arial" panose="020B0604020202020204" pitchFamily="34" charset="0"/>
                <a:cs typeface="Arial" panose="020B0604020202020204" pitchFamily="34" charset="0"/>
              </a:rPr>
              <a:t> </a:t>
            </a:r>
            <a:r>
              <a:rPr lang="de-DE" sz="3200" dirty="0" err="1" smtClean="0">
                <a:latin typeface="Arial" panose="020B0604020202020204" pitchFamily="34" charset="0"/>
                <a:cs typeface="Arial" panose="020B0604020202020204" pitchFamily="34" charset="0"/>
              </a:rPr>
              <a:t>generalis</a:t>
            </a:r>
            <a:r>
              <a:rPr lang="de-DE" sz="3200" dirty="0" smtClean="0">
                <a:latin typeface="Arial" panose="020B0604020202020204" pitchFamily="34" charset="0"/>
                <a:cs typeface="Arial" panose="020B0604020202020204" pitchFamily="34" charset="0"/>
              </a:rPr>
              <a:t>) sowie § </a:t>
            </a:r>
            <a:r>
              <a:rPr lang="de-DE" sz="3200" dirty="0">
                <a:latin typeface="Arial" panose="020B0604020202020204" pitchFamily="34" charset="0"/>
                <a:cs typeface="Arial" panose="020B0604020202020204" pitchFamily="34" charset="0"/>
              </a:rPr>
              <a:t>316a Abs. 1 </a:t>
            </a:r>
            <a:r>
              <a:rPr lang="de-DE" sz="3200" dirty="0" smtClean="0">
                <a:latin typeface="Arial" panose="020B0604020202020204" pitchFamily="34" charset="0"/>
                <a:cs typeface="Arial" panose="020B0604020202020204" pitchFamily="34" charset="0"/>
              </a:rPr>
              <a:t>StGB</a:t>
            </a:r>
          </a:p>
        </p:txBody>
      </p:sp>
    </p:spTree>
    <p:extLst>
      <p:ext uri="{BB962C8B-B14F-4D97-AF65-F5344CB8AC3E}">
        <p14:creationId xmlns:p14="http://schemas.microsoft.com/office/powerpoint/2010/main" val="209135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249 Abs. 1, 22, 23 Abs. 1, 12 Abs. 1 StGB </a:t>
            </a:r>
            <a:r>
              <a:rPr lang="de-DE" sz="3200" dirty="0" smtClean="0">
                <a:latin typeface="Arial" panose="020B0604020202020204" pitchFamily="34" charset="0"/>
                <a:cs typeface="Arial" panose="020B0604020202020204" pitchFamily="34" charset="0"/>
              </a:rPr>
              <a:t>tritt als </a:t>
            </a:r>
            <a:r>
              <a:rPr lang="de-DE" sz="3200" dirty="0">
                <a:latin typeface="Arial" panose="020B0604020202020204" pitchFamily="34" charset="0"/>
                <a:cs typeface="Arial" panose="020B0604020202020204" pitchFamily="34" charset="0"/>
              </a:rPr>
              <a:t>typische Begleittat im Wege der </a:t>
            </a:r>
            <a:r>
              <a:rPr lang="de-DE" sz="3200" b="1" dirty="0">
                <a:latin typeface="Arial" panose="020B0604020202020204" pitchFamily="34" charset="0"/>
                <a:cs typeface="Arial" panose="020B0604020202020204" pitchFamily="34" charset="0"/>
              </a:rPr>
              <a:t>Konsumtion</a:t>
            </a:r>
            <a:r>
              <a:rPr lang="de-DE" sz="3200" dirty="0">
                <a:latin typeface="Arial" panose="020B0604020202020204" pitchFamily="34" charset="0"/>
                <a:cs typeface="Arial" panose="020B0604020202020204" pitchFamily="34" charset="0"/>
              </a:rPr>
              <a:t> hinter § 316a Abs. 1 StGB zurück.</a:t>
            </a:r>
          </a:p>
          <a:p>
            <a:r>
              <a:rPr lang="de-DE" sz="3200" b="1" u="sng" dirty="0" smtClean="0">
                <a:latin typeface="Arial" panose="020B0604020202020204" pitchFamily="34" charset="0"/>
                <a:cs typeface="Arial" panose="020B0604020202020204" pitchFamily="34" charset="0"/>
              </a:rPr>
              <a:t>Strafbarkeit </a:t>
            </a:r>
            <a:r>
              <a:rPr lang="de-DE" sz="3200" b="1" u="sng" dirty="0">
                <a:latin typeface="Arial" panose="020B0604020202020204" pitchFamily="34" charset="0"/>
                <a:cs typeface="Arial" panose="020B0604020202020204" pitchFamily="34" charset="0"/>
              </a:rPr>
              <a:t>des W:</a:t>
            </a:r>
            <a:r>
              <a:rPr lang="de-DE" sz="3200" dirty="0">
                <a:latin typeface="Arial" panose="020B0604020202020204" pitchFamily="34" charset="0"/>
                <a:cs typeface="Arial" panose="020B0604020202020204" pitchFamily="34" charset="0"/>
              </a:rPr>
              <a:t> </a:t>
            </a:r>
          </a:p>
          <a:p>
            <a:r>
              <a:rPr lang="de-DE" sz="3200" dirty="0" smtClean="0">
                <a:latin typeface="Arial" panose="020B0604020202020204" pitchFamily="34" charset="0"/>
                <a:cs typeface="Arial" panose="020B0604020202020204" pitchFamily="34" charset="0"/>
              </a:rPr>
              <a:t>§§ </a:t>
            </a:r>
            <a:r>
              <a:rPr lang="de-DE" sz="3200" dirty="0">
                <a:latin typeface="Arial" panose="020B0604020202020204" pitchFamily="34" charset="0"/>
                <a:cs typeface="Arial" panose="020B0604020202020204" pitchFamily="34" charset="0"/>
              </a:rPr>
              <a:t>316a Abs. 1, 27 Abs. 1 </a:t>
            </a:r>
            <a:r>
              <a:rPr lang="de-DE" sz="3200" dirty="0" smtClean="0">
                <a:latin typeface="Arial" panose="020B0604020202020204" pitchFamily="34" charset="0"/>
                <a:cs typeface="Arial" panose="020B0604020202020204" pitchFamily="34" charset="0"/>
              </a:rPr>
              <a:t>StGB; §§ </a:t>
            </a:r>
            <a:r>
              <a:rPr lang="de-DE" sz="3200" dirty="0">
                <a:latin typeface="Arial" panose="020B0604020202020204" pitchFamily="34" charset="0"/>
                <a:cs typeface="Arial" panose="020B0604020202020204" pitchFamily="34" charset="0"/>
              </a:rPr>
              <a:t>265 Abs. 1, 25 Abs. 1 Var. 2 </a:t>
            </a:r>
            <a:r>
              <a:rPr lang="de-DE" sz="3200" dirty="0" smtClean="0">
                <a:latin typeface="Arial" panose="020B0604020202020204" pitchFamily="34" charset="0"/>
                <a:cs typeface="Arial" panose="020B0604020202020204" pitchFamily="34" charset="0"/>
              </a:rPr>
              <a:t>StGB; § </a:t>
            </a:r>
            <a:r>
              <a:rPr lang="de-DE" sz="3200" dirty="0">
                <a:latin typeface="Arial" panose="020B0604020202020204" pitchFamily="34" charset="0"/>
                <a:cs typeface="Arial" panose="020B0604020202020204" pitchFamily="34" charset="0"/>
              </a:rPr>
              <a:t>52 Abs. 1 StGB</a:t>
            </a:r>
            <a:r>
              <a:rPr lang="de-DE" sz="3200" dirty="0" smtClean="0">
                <a:latin typeface="Arial" panose="020B0604020202020204" pitchFamily="34" charset="0"/>
                <a:cs typeface="Arial" panose="020B0604020202020204" pitchFamily="34" charset="0"/>
              </a:rPr>
              <a:t>.</a:t>
            </a:r>
            <a:endParaRPr lang="de-DE"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228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Autofit/>
          </a:bodyPr>
          <a:lstStyle/>
          <a:p>
            <a:r>
              <a:rPr lang="de-DE" sz="3200">
                <a:latin typeface="Arial" panose="020B0604020202020204" pitchFamily="34" charset="0"/>
                <a:cs typeface="Arial" panose="020B0604020202020204" pitchFamily="34" charset="0"/>
              </a:rPr>
              <a:t>So auch hier </a:t>
            </a:r>
          </a:p>
          <a:p>
            <a:r>
              <a:rPr lang="de-DE" sz="3200" b="1">
                <a:latin typeface="Arial" panose="020B0604020202020204" pitchFamily="34" charset="0"/>
                <a:cs typeface="Arial" panose="020B0604020202020204" pitchFamily="34" charset="0"/>
              </a:rPr>
              <a:t>b) Bruch fremden Gewahrsams </a:t>
            </a:r>
          </a:p>
          <a:p>
            <a:r>
              <a:rPr lang="de-DE" sz="3200">
                <a:latin typeface="Arial" panose="020B0604020202020204" pitchFamily="34" charset="0"/>
                <a:cs typeface="Arial" panose="020B0604020202020204" pitchFamily="34" charset="0"/>
              </a:rPr>
              <a:t>Gewahrsam ohne den Willen des fremden Gewahrsamsinhabers aufgehoben?</a:t>
            </a:r>
          </a:p>
          <a:p>
            <a:r>
              <a:rPr lang="de-DE" sz="3200" b="1">
                <a:latin typeface="Arial" panose="020B0604020202020204" pitchFamily="34" charset="0"/>
                <a:cs typeface="Arial" panose="020B0604020202020204" pitchFamily="34" charset="0"/>
              </a:rPr>
              <a:t>Einverständnis des O?</a:t>
            </a:r>
          </a:p>
          <a:p>
            <a:r>
              <a:rPr lang="de-DE" sz="3200" b="1">
                <a:latin typeface="Arial" panose="020B0604020202020204" pitchFamily="34" charset="0"/>
                <a:cs typeface="Arial" panose="020B0604020202020204" pitchFamily="34" charset="0"/>
              </a:rPr>
              <a:t>aa) Rechtsprechung</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Äußeres Erscheinungsbild</a:t>
            </a:r>
            <a:r>
              <a:rPr lang="de-DE" sz="3200">
                <a:latin typeface="Arial" panose="020B0604020202020204" pitchFamily="34" charset="0"/>
                <a:cs typeface="Arial" panose="020B0604020202020204" pitchFamily="34" charset="0"/>
              </a:rPr>
              <a:t> </a:t>
            </a:r>
          </a:p>
          <a:p>
            <a:r>
              <a:rPr lang="de-DE" sz="3200">
                <a:latin typeface="Arial" panose="020B0604020202020204" pitchFamily="34" charset="0"/>
                <a:cs typeface="Arial" panose="020B0604020202020204" pitchFamily="34" charset="0"/>
              </a:rPr>
              <a:t>Einverständnis ausgeschlossen, wenn der Täter die Sache an sich </a:t>
            </a:r>
            <a:r>
              <a:rPr lang="de-DE" sz="3200" b="1">
                <a:latin typeface="Arial" panose="020B0604020202020204" pitchFamily="34" charset="0"/>
                <a:cs typeface="Arial" panose="020B0604020202020204" pitchFamily="34" charset="0"/>
              </a:rPr>
              <a:t>nimmt</a:t>
            </a:r>
            <a:r>
              <a:rPr lang="de-DE" sz="3200">
                <a:latin typeface="Arial" panose="020B0604020202020204" pitchFamily="34" charset="0"/>
                <a:cs typeface="Arial" panose="020B0604020202020204" pitchFamily="34" charset="0"/>
              </a:rPr>
              <a:t> und sie sich nicht von O </a:t>
            </a:r>
            <a:r>
              <a:rPr lang="de-DE" sz="3200" b="1">
                <a:latin typeface="Arial" panose="020B0604020202020204" pitchFamily="34" charset="0"/>
                <a:cs typeface="Arial" panose="020B0604020202020204" pitchFamily="34" charset="0"/>
              </a:rPr>
              <a:t>geben lässt</a:t>
            </a:r>
          </a:p>
          <a:p>
            <a:r>
              <a:rPr lang="de-DE" sz="3200">
                <a:latin typeface="Arial" panose="020B0604020202020204" pitchFamily="34" charset="0"/>
                <a:cs typeface="Arial" panose="020B0604020202020204" pitchFamily="34" charset="0"/>
              </a:rPr>
              <a:t>O hat B nichts gegeben, Einverständnis ist ausgeschlossen, Gewahrsambruch +</a:t>
            </a:r>
          </a:p>
        </p:txBody>
      </p:sp>
    </p:spTree>
    <p:extLst>
      <p:ext uri="{BB962C8B-B14F-4D97-AF65-F5344CB8AC3E}">
        <p14:creationId xmlns:p14="http://schemas.microsoft.com/office/powerpoint/2010/main" val="185688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6314" y="467088"/>
            <a:ext cx="10515600" cy="6090466"/>
          </a:xfrm>
        </p:spPr>
        <p:txBody>
          <a:bodyPr>
            <a:normAutofit/>
          </a:bodyPr>
          <a:lstStyle/>
          <a:p>
            <a:r>
              <a:rPr lang="de-DE" sz="3200" b="1">
                <a:latin typeface="Arial" panose="020B0604020202020204" pitchFamily="34" charset="0"/>
                <a:cs typeface="Arial" panose="020B0604020202020204" pitchFamily="34" charset="0"/>
              </a:rPr>
              <a:t>bb) h. L.</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Inneren Willensrichtung des Opfers:</a:t>
            </a:r>
          </a:p>
          <a:p>
            <a:r>
              <a:rPr lang="de-DE" sz="3200">
                <a:latin typeface="Arial" panose="020B0604020202020204" pitchFamily="34" charset="0"/>
                <a:cs typeface="Arial" panose="020B0604020202020204" pitchFamily="34" charset="0"/>
              </a:rPr>
              <a:t>Für §§ 253, 255 StGB erforderlich: Opfer stellt sich vor, dass der Erfolg der Tat von seiner Mitwirkung abhänge</a:t>
            </a:r>
          </a:p>
          <a:p>
            <a:r>
              <a:rPr lang="de-DE" sz="3200">
                <a:latin typeface="Arial" panose="020B0604020202020204" pitchFamily="34" charset="0"/>
                <a:cs typeface="Arial" panose="020B0604020202020204" pitchFamily="34" charset="0"/>
              </a:rPr>
              <a:t>Hier: -, Schlüssel steckte noch im Zündschloss. </a:t>
            </a:r>
          </a:p>
          <a:p>
            <a:r>
              <a:rPr lang="de-DE" sz="3200">
                <a:latin typeface="Arial" panose="020B0604020202020204" pitchFamily="34" charset="0"/>
                <a:cs typeface="Arial" panose="020B0604020202020204" pitchFamily="34" charset="0"/>
              </a:rPr>
              <a:t>Nach beiden Ansicht Gewahrsamsbruch +</a:t>
            </a:r>
          </a:p>
          <a:p>
            <a:r>
              <a:rPr lang="de-DE" sz="3200" b="1">
                <a:latin typeface="Arial" panose="020B0604020202020204" pitchFamily="34" charset="0"/>
                <a:cs typeface="Arial" panose="020B0604020202020204" pitchFamily="34" charset="0"/>
              </a:rPr>
              <a:t>c) Neubegründung</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 indem B den Rastplatz an der Bundesstraße durch das Wegfahren zum Betriebsgelände des R verlassen </a:t>
            </a:r>
          </a:p>
          <a:p>
            <a:r>
              <a:rPr lang="de-DE" sz="3200" b="1">
                <a:latin typeface="Arial" panose="020B0604020202020204" pitchFamily="34" charset="0"/>
                <a:cs typeface="Arial" panose="020B0604020202020204" pitchFamily="34" charset="0"/>
              </a:rPr>
              <a:t>d) Ergebnis: Wegnahme +</a:t>
            </a:r>
            <a:endParaRPr lang="de-DE" sz="3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872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Autofit/>
          </a:bodyPr>
          <a:lstStyle/>
          <a:p>
            <a:r>
              <a:rPr lang="de-DE" sz="3200" b="1">
                <a:latin typeface="Arial" panose="020B0604020202020204" pitchFamily="34" charset="0"/>
                <a:cs typeface="Arial" panose="020B0604020202020204" pitchFamily="34" charset="0"/>
              </a:rPr>
              <a:t>4. Raubspezifischer Zusammenhang</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zwischen Einsatz der qualifizierten Nötigungsmittel und Wegnahme + </a:t>
            </a:r>
          </a:p>
          <a:p>
            <a:r>
              <a:rPr lang="de-DE" sz="3200" b="1">
                <a:latin typeface="Arial" panose="020B0604020202020204" pitchFamily="34" charset="0"/>
                <a:cs typeface="Arial" panose="020B0604020202020204" pitchFamily="34" charset="0"/>
              </a:rPr>
              <a:t>II. Subjektiver Tatbestand</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1. Vorsatz: unproblematisch</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2. Absicht rechtswidriger Zueignung</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a) In Bezug auf TV-Geräte: unproblematisch </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b) In Bezug auf den LKW</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Fraglich ist Enteignungswille:</a:t>
            </a:r>
          </a:p>
          <a:p>
            <a:r>
              <a:rPr lang="de-DE" sz="3200">
                <a:latin typeface="Arial" panose="020B0604020202020204" pitchFamily="34" charset="0"/>
                <a:cs typeface="Arial" panose="020B0604020202020204" pitchFamily="34" charset="0"/>
              </a:rPr>
              <a:t>Ausgeschlossen, wenn Rückführungswille</a:t>
            </a:r>
          </a:p>
        </p:txBody>
      </p:sp>
    </p:spTree>
    <p:extLst>
      <p:ext uri="{BB962C8B-B14F-4D97-AF65-F5344CB8AC3E}">
        <p14:creationId xmlns:p14="http://schemas.microsoft.com/office/powerpoint/2010/main" val="3222698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Autofit/>
          </a:bodyPr>
          <a:lstStyle/>
          <a:p>
            <a:r>
              <a:rPr lang="de-DE" sz="3200">
                <a:latin typeface="Arial" panose="020B0604020202020204" pitchFamily="34" charset="0"/>
                <a:cs typeface="Arial" panose="020B0604020202020204" pitchFamily="34" charset="0"/>
              </a:rPr>
              <a:t>Kein Rückführungswille nach Rspr., wenn Fahrzeug nach unbefugter Benutzung einfach stehen gelassen wird, so dass es dem Zufall überlassen ist, ob der Berechtigte das Fahrzeug zurückerlangt</a:t>
            </a:r>
          </a:p>
          <a:p>
            <a:r>
              <a:rPr lang="de-DE" sz="3200">
                <a:latin typeface="Arial" panose="020B0604020202020204" pitchFamily="34" charset="0"/>
                <a:cs typeface="Arial" panose="020B0604020202020204" pitchFamily="34" charset="0"/>
              </a:rPr>
              <a:t>Hier: Stehenlassen auf  privatem umzäuntem Betriebsgelände,</a:t>
            </a:r>
          </a:p>
          <a:p>
            <a:r>
              <a:rPr lang="de-DE" sz="3200">
                <a:latin typeface="Arial" panose="020B0604020202020204" pitchFamily="34" charset="0"/>
                <a:cs typeface="Arial" panose="020B0604020202020204" pitchFamily="34" charset="0"/>
              </a:rPr>
              <a:t>Reicht für Rückführungswillen, also Zueignungsabsicht hinsichtlich LKW -</a:t>
            </a:r>
          </a:p>
        </p:txBody>
      </p:sp>
    </p:spTree>
    <p:extLst>
      <p:ext uri="{BB962C8B-B14F-4D97-AF65-F5344CB8AC3E}">
        <p14:creationId xmlns:p14="http://schemas.microsoft.com/office/powerpoint/2010/main" val="267697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27761" y="480340"/>
            <a:ext cx="10515600" cy="6090466"/>
          </a:xfrm>
        </p:spPr>
        <p:txBody>
          <a:bodyPr>
            <a:normAutofit lnSpcReduction="10000"/>
          </a:bodyPr>
          <a:lstStyle/>
          <a:p>
            <a:r>
              <a:rPr lang="de-DE" sz="3200" b="1">
                <a:latin typeface="Arial" panose="020B0604020202020204" pitchFamily="34" charset="0"/>
                <a:cs typeface="Arial" panose="020B0604020202020204" pitchFamily="34" charset="0"/>
              </a:rPr>
              <a:t>c) Vorstellung in Bezug auf Rechtswidrigkeit einer Zueignung der TV-Geräte</a:t>
            </a:r>
            <a:endParaRPr lang="de-DE" sz="3200">
              <a:latin typeface="Arial" panose="020B0604020202020204" pitchFamily="34" charset="0"/>
              <a:cs typeface="Arial" panose="020B0604020202020204" pitchFamily="34" charset="0"/>
            </a:endParaRPr>
          </a:p>
          <a:p>
            <a:r>
              <a:rPr lang="de-DE" sz="3200" b="1">
                <a:latin typeface="Arial" panose="020B0604020202020204" pitchFamily="34" charset="0"/>
                <a:cs typeface="Arial" panose="020B0604020202020204" pitchFamily="34" charset="0"/>
              </a:rPr>
              <a:t>aa) objektive Lage</a:t>
            </a:r>
            <a:endParaRPr lang="de-DE" sz="3200">
              <a:latin typeface="Arial" panose="020B0604020202020204" pitchFamily="34" charset="0"/>
              <a:cs typeface="Arial" panose="020B0604020202020204" pitchFamily="34" charset="0"/>
            </a:endParaRPr>
          </a:p>
          <a:p>
            <a:r>
              <a:rPr lang="de-DE" sz="3200">
                <a:latin typeface="Arial" panose="020B0604020202020204" pitchFamily="34" charset="0"/>
                <a:cs typeface="Arial" panose="020B0604020202020204" pitchFamily="34" charset="0"/>
              </a:rPr>
              <a:t>Rechtswidrigkeit der Zueignung = nach h. M. objektives normatives Tatbestandsmerkmal</a:t>
            </a:r>
          </a:p>
          <a:p>
            <a:r>
              <a:rPr lang="de-DE" sz="3200">
                <a:latin typeface="Arial" panose="020B0604020202020204" pitchFamily="34" charset="0"/>
                <a:cs typeface="Arial" panose="020B0604020202020204" pitchFamily="34" charset="0"/>
              </a:rPr>
              <a:t>Zueignung objektiv rechtswidrig = wenn der Täter keinen fälligen und einredefreien Anspruch auf die Sache hat. </a:t>
            </a:r>
          </a:p>
          <a:p>
            <a:r>
              <a:rPr lang="de-DE" sz="3200">
                <a:latin typeface="Arial" panose="020B0604020202020204" pitchFamily="34" charset="0"/>
                <a:cs typeface="Arial" panose="020B0604020202020204" pitchFamily="34" charset="0"/>
              </a:rPr>
              <a:t>nicht rechtswidrig bei </a:t>
            </a:r>
            <a:r>
              <a:rPr lang="de-DE" sz="3200" u="sng">
                <a:latin typeface="Arial" panose="020B0604020202020204" pitchFamily="34" charset="0"/>
                <a:cs typeface="Arial" panose="020B0604020202020204" pitchFamily="34" charset="0"/>
              </a:rPr>
              <a:t>zivilrechtlich wirksamem  </a:t>
            </a:r>
            <a:r>
              <a:rPr lang="de-DE" sz="3200" i="1" u="sng">
                <a:latin typeface="Arial" panose="020B0604020202020204" pitchFamily="34" charset="0"/>
                <a:cs typeface="Arial" panose="020B0604020202020204" pitchFamily="34" charset="0"/>
              </a:rPr>
              <a:t>Einverständnis mit dem Eigentumsübergang</a:t>
            </a:r>
          </a:p>
          <a:p>
            <a:r>
              <a:rPr lang="de-DE" sz="3200">
                <a:latin typeface="Arial" panose="020B0604020202020204" pitchFamily="34" charset="0"/>
                <a:cs typeface="Arial" panose="020B0604020202020204" pitchFamily="34" charset="0"/>
              </a:rPr>
              <a:t>W als Alleingeschäftsführer und Alleingesellschafter der G-GmbH: war einverstanden</a:t>
            </a:r>
          </a:p>
          <a:p>
            <a:r>
              <a:rPr lang="de-DE" sz="3200">
                <a:latin typeface="Arial" panose="020B0604020202020204" pitchFamily="34" charset="0"/>
                <a:cs typeface="Arial" panose="020B0604020202020204" pitchFamily="34" charset="0"/>
              </a:rPr>
              <a:t>Objektive Rechtswidrigkeit -</a:t>
            </a:r>
          </a:p>
        </p:txBody>
      </p:sp>
    </p:spTree>
    <p:extLst>
      <p:ext uri="{BB962C8B-B14F-4D97-AF65-F5344CB8AC3E}">
        <p14:creationId xmlns:p14="http://schemas.microsoft.com/office/powerpoint/2010/main" val="1664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panose="020F0502020204030204"/>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 G E R M A N Y _ C L I E N T ! 1 2 8 0 6 8 0 7 . 1 < / d o c u m e n t i d >  
     < s e n d e r i d > T O E P E L F < / s e n d e r i d >  
     < s e n d e r e m a i l > F R I E D R I C H . T O E P E L @ D E N T O N S . C O M < / s e n d e r e m a i l >  
     < l a s t m o d i f i e d > 2 0 2 2 - 0 2 - 1 4 T 1 2 : 3 6 : 0 1 . 0 0 0 0 0 0 0 + 0 1 : 0 0 < / l a s t m o d i f i e d >  
     < d a t a b a s e > G E R M A N Y _ C L I E N T < / d a t a b a s e >  
 < / p r o p e r t i e s > 
</file>

<file path=customXml/itemProps1.xml><?xml version="1.0" encoding="utf-8"?>
<ds:datastoreItem xmlns:ds="http://schemas.openxmlformats.org/officeDocument/2006/customXml" ds:itemID="{BC98B4D9-8A36-4CE3-9578-53226D30CC91}">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0</TotalTime>
  <Words>2909</Words>
  <Application>Microsoft Office PowerPoint</Application>
  <PresentationFormat>Breitbild</PresentationFormat>
  <Paragraphs>304</Paragraphs>
  <Slides>47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47</vt:i4>
      </vt:variant>
    </vt:vector>
  </HeadingPairs>
  <TitlesOfParts>
    <vt:vector size="52" baseType="lpstr">
      <vt:lpstr>Arial</vt:lpstr>
      <vt:lpstr>Calibri</vt:lpstr>
      <vt:lpstr>Calibri Light</vt:lpstr>
      <vt:lpstr>Symbol</vt:lpstr>
      <vt:lpstr>Office Theme</vt:lpstr>
      <vt:lpstr>Klausur S 1117 Strafrecht WS 2021 / 2022</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Klausur S 1117 Strafrecht WS 2021 / 2022</dc:title>
  <dc:creator/>
  <cp:lastModifiedBy>Friedrich Toepel</cp:lastModifiedBy>
  <cp:revision>31</cp:revision>
  <cp:lastPrinted>1900-01-01T00:00:00Z</cp:lastPrinted>
  <dcterms:created xsi:type="dcterms:W3CDTF">1900-01-01T00:00:00Z</dcterms:created>
  <dcterms:modified xsi:type="dcterms:W3CDTF">2022-02-27T17:22:23Z</dcterms:modified>
</cp:coreProperties>
</file>